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_rels/notesSlide3.xml.rels" ContentType="application/vnd.openxmlformats-package.relationships+xml"/>
  <Override PartName="/ppt/notesSlides/_rels/notesSlide1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media/image9.jpeg" ContentType="image/jpeg"/>
  <Override PartName="/ppt/media/image17.jpeg" ContentType="image/jpeg"/>
  <Override PartName="/ppt/media/image3.png" ContentType="image/png"/>
  <Override PartName="/ppt/media/image1.jpeg" ContentType="image/jpeg"/>
  <Override PartName="/ppt/media/image2.jpeg" ContentType="image/jpeg"/>
  <Override PartName="/ppt/media/image6.jpeg" ContentType="image/jpeg"/>
  <Override PartName="/ppt/media/image4.png" ContentType="image/png"/>
  <Override PartName="/ppt/media/image5.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9.png" ContentType="image/png"/>
  <Override PartName="/ppt/media/image13.jpeg" ContentType="image/jpeg"/>
  <Override PartName="/ppt/media/image14.jpeg" ContentType="image/jpeg"/>
  <Override PartName="/ppt/media/image15.jpeg" ContentType="image/jpeg"/>
  <Override PartName="/ppt/media/image16.png" ContentType="image/png"/>
  <Override PartName="/ppt/media/image18.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pl-PL" sz="1800" spc="-1" strike="noStrike">
                <a:solidFill>
                  <a:srgbClr val="000000"/>
                </a:solidFill>
                <a:latin typeface="Calibri"/>
              </a:rPr>
              <a:t>Kliknij, aby przesunąć slajd</a:t>
            </a:r>
            <a:endParaRPr b="0" lang="pl-PL" sz="1800" spc="-1" strike="noStrike">
              <a:solidFill>
                <a:srgbClr val="000000"/>
              </a:solidFill>
              <a:latin typeface="Calibri"/>
            </a:endParaRPr>
          </a:p>
        </p:txBody>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pl-PL" sz="2000" spc="-1" strike="noStrike">
                <a:latin typeface="Arial"/>
              </a:rPr>
              <a:t>Kliknij, aby edytować format notatek</a:t>
            </a:r>
            <a:endParaRPr b="0" lang="pl-PL" sz="2000" spc="-1" strike="noStrike">
              <a:latin typeface="Arial"/>
            </a:endParaRPr>
          </a:p>
        </p:txBody>
      </p:sp>
      <p:sp>
        <p:nvSpPr>
          <p:cNvPr id="125" name="PlaceHolder 3"/>
          <p:cNvSpPr>
            <a:spLocks noGrp="1"/>
          </p:cNvSpPr>
          <p:nvPr>
            <p:ph type="hdr"/>
          </p:nvPr>
        </p:nvSpPr>
        <p:spPr>
          <a:xfrm>
            <a:off x="0" y="0"/>
            <a:ext cx="3280680" cy="534240"/>
          </a:xfrm>
          <a:prstGeom prst="rect">
            <a:avLst/>
          </a:prstGeom>
        </p:spPr>
        <p:txBody>
          <a:bodyPr lIns="0" rIns="0" tIns="0" bIns="0">
            <a:noAutofit/>
          </a:bodyPr>
          <a:p>
            <a:r>
              <a:rPr b="0" lang="pl-PL" sz="1400" spc="-1" strike="noStrike">
                <a:latin typeface="Times New Roman"/>
              </a:rPr>
              <a:t> </a:t>
            </a:r>
            <a:endParaRPr b="0" lang="pl-PL" sz="1400" spc="-1" strike="noStrike">
              <a:latin typeface="Times New Roman"/>
            </a:endParaRPr>
          </a:p>
        </p:txBody>
      </p:sp>
      <p:sp>
        <p:nvSpPr>
          <p:cNvPr id="126" name="PlaceHolder 4"/>
          <p:cNvSpPr>
            <a:spLocks noGrp="1"/>
          </p:cNvSpPr>
          <p:nvPr>
            <p:ph type="dt"/>
          </p:nvPr>
        </p:nvSpPr>
        <p:spPr>
          <a:xfrm>
            <a:off x="4278960" y="0"/>
            <a:ext cx="3280680" cy="534240"/>
          </a:xfrm>
          <a:prstGeom prst="rect">
            <a:avLst/>
          </a:prstGeom>
        </p:spPr>
        <p:txBody>
          <a:bodyPr lIns="0" rIns="0" tIns="0" bIns="0">
            <a:noAutofit/>
          </a:bodyPr>
          <a:p>
            <a:pPr algn="r"/>
            <a:r>
              <a:rPr b="0" lang="pl-PL" sz="1400" spc="-1" strike="noStrike">
                <a:latin typeface="Times New Roman"/>
              </a:rPr>
              <a:t> </a:t>
            </a:r>
            <a:endParaRPr b="0" lang="pl-PL" sz="1400" spc="-1" strike="noStrike">
              <a:latin typeface="Times New Roman"/>
            </a:endParaRPr>
          </a:p>
        </p:txBody>
      </p:sp>
      <p:sp>
        <p:nvSpPr>
          <p:cNvPr id="127" name="PlaceHolder 5"/>
          <p:cNvSpPr>
            <a:spLocks noGrp="1"/>
          </p:cNvSpPr>
          <p:nvPr>
            <p:ph type="ftr"/>
          </p:nvPr>
        </p:nvSpPr>
        <p:spPr>
          <a:xfrm>
            <a:off x="0" y="10157400"/>
            <a:ext cx="3280680" cy="534240"/>
          </a:xfrm>
          <a:prstGeom prst="rect">
            <a:avLst/>
          </a:prstGeom>
        </p:spPr>
        <p:txBody>
          <a:bodyPr lIns="0" rIns="0" tIns="0" bIns="0" anchor="b">
            <a:noAutofit/>
          </a:bodyPr>
          <a:p>
            <a:r>
              <a:rPr b="0" lang="pl-PL" sz="1400" spc="-1" strike="noStrike">
                <a:latin typeface="Times New Roman"/>
              </a:rPr>
              <a:t> </a:t>
            </a:r>
            <a:endParaRPr b="0" lang="pl-PL" sz="1400" spc="-1" strike="noStrike">
              <a:latin typeface="Times New Roman"/>
            </a:endParaRPr>
          </a:p>
        </p:txBody>
      </p:sp>
      <p:sp>
        <p:nvSpPr>
          <p:cNvPr id="12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63C9036-55AA-464E-A159-0E5A9750C8A5}" type="slidenum">
              <a:rPr b="0" lang="pl-PL" sz="1400" spc="-1" strike="noStrike">
                <a:latin typeface="Times New Roman"/>
              </a:rPr>
              <a:t>1</a:t>
            </a:fld>
            <a:endParaRPr b="0" lang="pl-P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sldImg"/>
          </p:nvPr>
        </p:nvSpPr>
        <p:spPr>
          <a:xfrm>
            <a:off x="1371600" y="1143000"/>
            <a:ext cx="4114440" cy="3085920"/>
          </a:xfrm>
          <a:prstGeom prst="rect">
            <a:avLst/>
          </a:prstGeom>
        </p:spPr>
      </p:sp>
      <p:sp>
        <p:nvSpPr>
          <p:cNvPr id="259" name="PlaceHolder 2"/>
          <p:cNvSpPr>
            <a:spLocks noGrp="1"/>
          </p:cNvSpPr>
          <p:nvPr>
            <p:ph type="body"/>
          </p:nvPr>
        </p:nvSpPr>
        <p:spPr>
          <a:xfrm>
            <a:off x="685800" y="4400640"/>
            <a:ext cx="5486040" cy="3600000"/>
          </a:xfrm>
          <a:prstGeom prst="rect">
            <a:avLst/>
          </a:prstGeom>
        </p:spPr>
        <p:txBody>
          <a:bodyPr>
            <a:noAutofit/>
          </a:bodyPr>
          <a:p>
            <a:endParaRPr b="0" lang="pl-PL" sz="2000" spc="-1" strike="noStrike">
              <a:latin typeface="Arial"/>
            </a:endParaRPr>
          </a:p>
        </p:txBody>
      </p:sp>
      <p:sp>
        <p:nvSpPr>
          <p:cNvPr id="260" name="TextShape 3"/>
          <p:cNvSpPr txBox="1"/>
          <p:nvPr/>
        </p:nvSpPr>
        <p:spPr>
          <a:xfrm>
            <a:off x="3884760" y="8685360"/>
            <a:ext cx="2971440" cy="458280"/>
          </a:xfrm>
          <a:prstGeom prst="rect">
            <a:avLst/>
          </a:prstGeom>
          <a:noFill/>
          <a:ln>
            <a:noFill/>
          </a:ln>
        </p:spPr>
        <p:txBody>
          <a:bodyPr anchor="b">
            <a:noAutofit/>
          </a:bodyPr>
          <a:p>
            <a:pPr algn="r">
              <a:lnSpc>
                <a:spcPct val="100000"/>
              </a:lnSpc>
            </a:pPr>
            <a:fld id="{F0B9A9C8-56C0-4D64-90D2-FB3B804C7A53}" type="slidenum">
              <a:rPr b="0" lang="pl-PL" sz="1200" spc="-1" strike="noStrike">
                <a:solidFill>
                  <a:srgbClr val="000000"/>
                </a:solidFill>
                <a:latin typeface="+mn-lt"/>
                <a:ea typeface="+mn-ea"/>
              </a:rPr>
              <a:t>&lt;numer&gt;</a:t>
            </a:fld>
            <a:endParaRPr b="0" lang="pl-PL"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1371600" y="1143000"/>
            <a:ext cx="4114440" cy="3085920"/>
          </a:xfrm>
          <a:prstGeom prst="rect">
            <a:avLst/>
          </a:prstGeom>
        </p:spPr>
      </p:sp>
      <p:sp>
        <p:nvSpPr>
          <p:cNvPr id="256" name="PlaceHolder 2"/>
          <p:cNvSpPr>
            <a:spLocks noGrp="1"/>
          </p:cNvSpPr>
          <p:nvPr>
            <p:ph type="body"/>
          </p:nvPr>
        </p:nvSpPr>
        <p:spPr>
          <a:xfrm>
            <a:off x="685800" y="4400640"/>
            <a:ext cx="5486040" cy="3600000"/>
          </a:xfrm>
          <a:prstGeom prst="rect">
            <a:avLst/>
          </a:prstGeom>
        </p:spPr>
        <p:txBody>
          <a:bodyPr>
            <a:noAutofit/>
          </a:bodyPr>
          <a:p>
            <a:endParaRPr b="0" lang="pl-PL" sz="2000" spc="-1" strike="noStrike">
              <a:latin typeface="Arial"/>
            </a:endParaRPr>
          </a:p>
        </p:txBody>
      </p:sp>
      <p:sp>
        <p:nvSpPr>
          <p:cNvPr id="257" name="TextShape 3"/>
          <p:cNvSpPr txBox="1"/>
          <p:nvPr/>
        </p:nvSpPr>
        <p:spPr>
          <a:xfrm>
            <a:off x="3884760" y="8685360"/>
            <a:ext cx="2971440" cy="458280"/>
          </a:xfrm>
          <a:prstGeom prst="rect">
            <a:avLst/>
          </a:prstGeom>
          <a:noFill/>
          <a:ln>
            <a:noFill/>
          </a:ln>
        </p:spPr>
        <p:txBody>
          <a:bodyPr anchor="b">
            <a:noAutofit/>
          </a:bodyPr>
          <a:p>
            <a:pPr algn="r">
              <a:lnSpc>
                <a:spcPct val="100000"/>
              </a:lnSpc>
            </a:pPr>
            <a:fld id="{CC881A82-8647-4648-AE38-0DF5FDC23AE7}" type="slidenum">
              <a:rPr b="0" lang="pl-PL" sz="1200" spc="-1" strike="noStrike">
                <a:latin typeface="Times New Roman"/>
              </a:rPr>
              <a:t>&lt;numer&gt;</a:t>
            </a:fld>
            <a:endParaRPr b="0" lang="pl-PL"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88"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90"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92"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93"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97"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98"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99"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01"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03"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05"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06"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07"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09"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0"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12"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3"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4"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5" name="PlaceHolder 5"/>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17"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8"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9"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20" name="PlaceHolder 5"/>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21"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22" name="PlaceHolder 7"/>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pl-PL"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63F6378D-8ECA-49F2-9A76-5FF009D3A8A9}" type="datetime">
              <a:rPr b="0" lang="pl-PL" sz="1200" spc="-1" strike="noStrike">
                <a:solidFill>
                  <a:srgbClr val="8b8b8b"/>
                </a:solidFill>
                <a:latin typeface="Calibri"/>
              </a:rPr>
              <a:t>22-3-1</a:t>
            </a:fld>
            <a:endParaRPr b="0" lang="pl-PL"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pl-PL"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45D45B58-8009-4A63-831E-ABEF50E9DEEA}" type="slidenum">
              <a:rPr b="0" lang="pl-PL" sz="1200" spc="-1" strike="noStrike">
                <a:solidFill>
                  <a:srgbClr val="8b8b8b"/>
                </a:solidFill>
                <a:latin typeface="Calibri"/>
              </a:rPr>
              <a:t>&lt;numer&gt;</a:t>
            </a:fld>
            <a:endParaRPr b="0" lang="pl-PL"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pl-PL" sz="3200" spc="-1" strike="noStrike">
                <a:solidFill>
                  <a:srgbClr val="000000"/>
                </a:solidFill>
                <a:latin typeface="Calibri"/>
              </a:rPr>
              <a:t>Kliknij, aby edytować style wzorca tekstu</a:t>
            </a:r>
            <a:endParaRPr b="0" lang="pl-PL"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pl-PL" sz="2800" spc="-1" strike="noStrike">
                <a:solidFill>
                  <a:srgbClr val="000000"/>
                </a:solidFill>
                <a:latin typeface="Calibri"/>
              </a:rPr>
              <a:t>Drugi poziom</a:t>
            </a:r>
            <a:endParaRPr b="0" lang="pl-PL"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pl-PL" sz="2400" spc="-1" strike="noStrike">
                <a:solidFill>
                  <a:srgbClr val="000000"/>
                </a:solidFill>
                <a:latin typeface="Calibri"/>
              </a:rPr>
              <a:t>Trzeci poziom</a:t>
            </a:r>
            <a:endParaRPr b="0" lang="pl-PL"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pl-PL" sz="2000" spc="-1" strike="noStrike">
                <a:solidFill>
                  <a:srgbClr val="000000"/>
                </a:solidFill>
                <a:latin typeface="Calibri"/>
              </a:rPr>
              <a:t>Czwarty poziom</a:t>
            </a:r>
            <a:endParaRPr b="0" lang="pl-PL"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pl-PL" sz="2000" spc="-1" strike="noStrike">
                <a:solidFill>
                  <a:srgbClr val="000000"/>
                </a:solidFill>
                <a:latin typeface="Calibri"/>
              </a:rPr>
              <a:t>Piąty poziom</a:t>
            </a:r>
            <a:endParaRPr b="0" lang="pl-PL"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4FAEFE09-4F15-490C-A449-AD12A47BA120}" type="datetime">
              <a:rPr b="0" lang="pl-PL" sz="1200" spc="-1" strike="noStrike">
                <a:solidFill>
                  <a:srgbClr val="8b8b8b"/>
                </a:solidFill>
                <a:latin typeface="Calibri"/>
              </a:rPr>
              <a:t>22-3-1</a:t>
            </a:fld>
            <a:endParaRPr b="0" lang="pl-PL"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pl-PL"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3F88719E-6F50-4A46-A378-344E48704C0F}" type="slidenum">
              <a:rPr b="0" lang="pl-PL" sz="1200" spc="-1" strike="noStrike">
                <a:solidFill>
                  <a:srgbClr val="8b8b8b"/>
                </a:solidFill>
                <a:latin typeface="Calibri"/>
              </a:rPr>
              <a:t>1</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2B04D705-A5C4-42DB-8E68-0530D3CEA874}" type="datetime">
              <a:rPr b="0" lang="pl-PL" sz="1200" spc="-1" strike="noStrike">
                <a:solidFill>
                  <a:srgbClr val="8b8b8b"/>
                </a:solidFill>
                <a:latin typeface="Calibri"/>
              </a:rPr>
              <a:t>22-3-1</a:t>
            </a:fld>
            <a:endParaRPr b="0" lang="pl-PL" sz="1200" spc="-1" strike="noStrike">
              <a:latin typeface="Times New Roman"/>
            </a:endParaRPr>
          </a:p>
        </p:txBody>
      </p:sp>
      <p:sp>
        <p:nvSpPr>
          <p:cNvPr id="83" name="PlaceHolder 2"/>
          <p:cNvSpPr>
            <a:spLocks noGrp="1"/>
          </p:cNvSpPr>
          <p:nvPr>
            <p:ph type="ftr"/>
          </p:nvPr>
        </p:nvSpPr>
        <p:spPr>
          <a:xfrm>
            <a:off x="3124080" y="6356520"/>
            <a:ext cx="2895120" cy="364680"/>
          </a:xfrm>
          <a:prstGeom prst="rect">
            <a:avLst/>
          </a:prstGeom>
        </p:spPr>
        <p:txBody>
          <a:bodyPr anchor="ctr">
            <a:noAutofit/>
          </a:bodyPr>
          <a:p>
            <a:endParaRPr b="0" lang="pl-PL" sz="2400" spc="-1" strike="noStrike">
              <a:latin typeface="Times New Roman"/>
            </a:endParaRPr>
          </a:p>
        </p:txBody>
      </p:sp>
      <p:sp>
        <p:nvSpPr>
          <p:cNvPr id="84"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6FB9BED-0B18-46EC-9A22-0639FAC08110}" type="slidenum">
              <a:rPr b="0" lang="pl-PL" sz="1200" spc="-1" strike="noStrike">
                <a:solidFill>
                  <a:srgbClr val="8b8b8b"/>
                </a:solidFill>
                <a:latin typeface="Calibri"/>
              </a:rPr>
              <a:t>1</a:t>
            </a:fld>
            <a:endParaRPr b="0" lang="pl-PL" sz="12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Calibri"/>
              </a:rPr>
              <a:t>Kliknij, aby edytować format tekstu tytułu</a:t>
            </a:r>
            <a:endParaRPr b="0" lang="pl-PL" sz="1800" spc="-1" strike="noStrike">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755640" y="351000"/>
            <a:ext cx="7776360" cy="6048360"/>
          </a:xfrm>
          <a:prstGeom prst="rect">
            <a:avLst/>
          </a:prstGeom>
          <a:noFill/>
          <a:ln>
            <a:noFill/>
          </a:ln>
        </p:spPr>
        <p:txBody>
          <a:bodyPr anchor="ctr">
            <a:normAutofit/>
          </a:bodyPr>
          <a:p>
            <a:pPr algn="ctr">
              <a:lnSpc>
                <a:spcPct val="100000"/>
              </a:lnSpc>
            </a:pPr>
            <a:br/>
            <a:r>
              <a:rPr b="1" lang="pl-PL" sz="4400" spc="-1" strike="noStrike" u="sng">
                <a:solidFill>
                  <a:srgbClr val="000000"/>
                </a:solidFill>
                <a:uFillTx/>
                <a:latin typeface="Calibri"/>
              </a:rPr>
              <a:t>Jak rozpoznać bulimię </a:t>
            </a:r>
            <a:br/>
            <a:r>
              <a:rPr b="1" lang="pl-PL" sz="4400" spc="-1" strike="noStrike" u="sng">
                <a:solidFill>
                  <a:srgbClr val="000000"/>
                </a:solidFill>
                <a:uFillTx/>
                <a:latin typeface="Calibri"/>
              </a:rPr>
              <a:t> i anoreksję wśród uczniów?</a:t>
            </a:r>
            <a:br/>
            <a:br/>
            <a:br/>
            <a:r>
              <a:rPr b="0" lang="pl-PL" sz="1600" spc="-1" strike="noStrike">
                <a:solidFill>
                  <a:srgbClr val="000000"/>
                </a:solidFill>
                <a:latin typeface="comic"/>
              </a:rPr>
              <a:t>     </a:t>
            </a:r>
            <a:endParaRPr b="0" lang="pl-PL" sz="1600" spc="-1" strike="noStrike">
              <a:solidFill>
                <a:srgbClr val="000000"/>
              </a:solidFill>
              <a:latin typeface="Calibri"/>
            </a:endParaRPr>
          </a:p>
        </p:txBody>
      </p:sp>
      <p:pic>
        <p:nvPicPr>
          <p:cNvPr id="130" name="Picture 5" descr=""/>
          <p:cNvPicPr/>
          <p:nvPr/>
        </p:nvPicPr>
        <p:blipFill>
          <a:blip r:embed="rId1"/>
          <a:stretch/>
        </p:blipFill>
        <p:spPr>
          <a:xfrm>
            <a:off x="3024000" y="4176000"/>
            <a:ext cx="2207880" cy="2016000"/>
          </a:xfrm>
          <a:prstGeom prst="rect">
            <a:avLst/>
          </a:prstGeom>
          <a:ln w="936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0" y="692280"/>
            <a:ext cx="7467120" cy="1142640"/>
          </a:xfrm>
          <a:prstGeom prst="rect">
            <a:avLst/>
          </a:prstGeom>
          <a:noFill/>
          <a:ln>
            <a:noFill/>
          </a:ln>
        </p:spPr>
        <p:txBody>
          <a:bodyPr anchor="ctr">
            <a:noAutofit/>
          </a:bodyPr>
          <a:p>
            <a:pPr algn="ctr">
              <a:lnSpc>
                <a:spcPct val="100000"/>
              </a:lnSpc>
            </a:pPr>
            <a:r>
              <a:rPr b="1" lang="pl-PL" sz="2800" spc="-1" strike="noStrike">
                <a:solidFill>
                  <a:srgbClr val="000000"/>
                </a:solidFill>
                <a:latin typeface="Calibri"/>
              </a:rPr>
              <a:t>ZABURZENIA ODŻYWIANIA</a:t>
            </a:r>
            <a:br/>
            <a:r>
              <a:rPr b="1" lang="pl-PL" sz="2800" spc="-1" strike="noStrike">
                <a:solidFill>
                  <a:srgbClr val="000000"/>
                </a:solidFill>
                <a:latin typeface="Calibri"/>
              </a:rPr>
              <a:t>anoreksja</a:t>
            </a:r>
            <a:endParaRPr b="0" lang="pl-PL" sz="2800" spc="-1" strike="noStrike">
              <a:solidFill>
                <a:srgbClr val="000000"/>
              </a:solidFill>
              <a:latin typeface="Calibri"/>
            </a:endParaRPr>
          </a:p>
        </p:txBody>
      </p:sp>
      <p:sp>
        <p:nvSpPr>
          <p:cNvPr id="155" name="TextShape 2"/>
          <p:cNvSpPr txBox="1"/>
          <p:nvPr/>
        </p:nvSpPr>
        <p:spPr>
          <a:xfrm>
            <a:off x="467640" y="1700640"/>
            <a:ext cx="7467120" cy="4873320"/>
          </a:xfrm>
          <a:prstGeom prst="rect">
            <a:avLst/>
          </a:prstGeom>
          <a:noFill/>
          <a:ln>
            <a:noFill/>
          </a:ln>
        </p:spPr>
        <p:txBody>
          <a:bodyPr>
            <a:noAutofit/>
          </a:bodyPr>
          <a:p>
            <a:pPr algn="ctr">
              <a:lnSpc>
                <a:spcPct val="100000"/>
              </a:lnSpc>
              <a:spcBef>
                <a:spcPts val="601"/>
              </a:spcBef>
              <a:spcAft>
                <a:spcPts val="1417"/>
              </a:spcAft>
            </a:pPr>
            <a:endParaRPr b="0" lang="pl-PL" sz="3200" spc="-1" strike="noStrike">
              <a:solidFill>
                <a:srgbClr val="000000"/>
              </a:solidFill>
              <a:latin typeface="Calibri"/>
            </a:endParaRPr>
          </a:p>
          <a:p>
            <a:pPr algn="ctr">
              <a:lnSpc>
                <a:spcPct val="100000"/>
              </a:lnSpc>
              <a:spcBef>
                <a:spcPts val="601"/>
              </a:spcBef>
              <a:spcAft>
                <a:spcPts val="1417"/>
              </a:spcAft>
            </a:pPr>
            <a:r>
              <a:rPr b="1" lang="pl-PL" sz="2400" spc="-1" strike="noStrike">
                <a:solidFill>
                  <a:srgbClr val="000000"/>
                </a:solidFill>
                <a:latin typeface="Century Schoolbook"/>
                <a:ea typeface="Microsoft YaHei"/>
              </a:rPr>
              <a:t>ANOREKSJA</a:t>
            </a:r>
            <a:r>
              <a:rPr b="0" lang="pl-PL" sz="2400" spc="-1" strike="noStrike">
                <a:solidFill>
                  <a:srgbClr val="000000"/>
                </a:solidFill>
                <a:latin typeface="Century Schoolbook"/>
                <a:ea typeface="Microsoft YaHei"/>
              </a:rPr>
              <a:t> – zaburzenie odżywiania, w którym chory dąży do zmniejszenia masy ciała z jednoczesnym zaburzeniem percepcji własnego ciała (tzw. dysmorfobia). </a:t>
            </a:r>
            <a:endParaRPr b="0" lang="pl-PL" sz="2400" spc="-1" strike="noStrike">
              <a:solidFill>
                <a:srgbClr val="000000"/>
              </a:solidFill>
              <a:latin typeface="Calibri"/>
            </a:endParaRPr>
          </a:p>
          <a:p>
            <a:pPr algn="ctr">
              <a:lnSpc>
                <a:spcPct val="100000"/>
              </a:lnSpc>
              <a:spcBef>
                <a:spcPts val="601"/>
              </a:spcBef>
              <a:spcAft>
                <a:spcPts val="1417"/>
              </a:spcAft>
            </a:pP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42">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Effect filter="fade" transition="in">
                                      <p:cBhvr additive="repl">
                                        <p:cTn id="17" dur="1000"/>
                                        <p:tgtEl>
                                          <p:spTgt spid="155">
                                            <p:txEl>
                                              <p:pRg st="1" end="1"/>
                                            </p:txEl>
                                          </p:spTgt>
                                        </p:tgtEl>
                                      </p:cBhvr>
                                    </p:animEffect>
                                    <p:anim calcmode="lin" valueType="num">
                                      <p:cBhvr additive="repl">
                                        <p:cTn id="18" dur="1000" fill="hold"/>
                                        <p:tgtEl>
                                          <p:spTgt spid="155">
                                            <p:txEl>
                                              <p:pRg st="1" end="1"/>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155">
                                            <p:txEl>
                                              <p:pRg st="1" end="1"/>
                                            </p:txEl>
                                          </p:spTgt>
                                        </p:tgtEl>
                                        <p:attrNameLst>
                                          <p:attrName>ppt_y</p:attrName>
                                        </p:attrNameLst>
                                      </p:cBhvr>
                                      <p:tavLst>
                                        <p:tav tm="0">
                                          <p:val>
                                            <p:strVal val="#ppt_y+.1"/>
                                          </p:val>
                                        </p:tav>
                                        <p:tav tm="100000">
                                          <p:val>
                                            <p:strVal val="#ppt_y"/>
                                          </p:val>
                                        </p:tav>
                                      </p:tavLst>
                                    </p:anim>
                                  </p:childTnLst>
                                </p:cTn>
                              </p:par>
                              <p:par>
                                <p:cTn id="20" nodeType="withEffect" fill="hold" presetClass="entr" presetID="42">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Effect filter="fade" transition="in">
                                      <p:cBhvr additive="repl">
                                        <p:cTn id="22" dur="1000"/>
                                        <p:tgtEl>
                                          <p:spTgt spid="155">
                                            <p:txEl>
                                              <p:pRg st="2" end="2"/>
                                            </p:txEl>
                                          </p:spTgt>
                                        </p:tgtEl>
                                      </p:cBhvr>
                                    </p:animEffect>
                                    <p:anim calcmode="lin" valueType="num">
                                      <p:cBhvr additive="repl">
                                        <p:cTn id="23" dur="1000" fill="hold"/>
                                        <p:tgtEl>
                                          <p:spTgt spid="155">
                                            <p:txEl>
                                              <p:pRg st="2" end="2"/>
                                            </p:txEl>
                                          </p:spTgt>
                                        </p:tgtEl>
                                        <p:attrNameLst>
                                          <p:attrName>ppt_x</p:attrName>
                                        </p:attrNameLst>
                                      </p:cBhvr>
                                      <p:tavLst>
                                        <p:tav tm="0">
                                          <p:val>
                                            <p:strVal val="#ppt_x"/>
                                          </p:val>
                                        </p:tav>
                                        <p:tav tm="100000">
                                          <p:val>
                                            <p:strVal val="#ppt_x"/>
                                          </p:val>
                                        </p:tav>
                                      </p:tavLst>
                                    </p:anim>
                                    <p:anim calcmode="lin" valueType="num">
                                      <p:cBhvr additive="repl">
                                        <p:cTn id="24" dur="1000" fill="hold"/>
                                        <p:tgtEl>
                                          <p:spTgt spid="1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323640" y="332640"/>
            <a:ext cx="7467120" cy="1142640"/>
          </a:xfrm>
          <a:prstGeom prst="rect">
            <a:avLst/>
          </a:prstGeom>
          <a:noFill/>
          <a:ln>
            <a:noFill/>
          </a:ln>
        </p:spPr>
        <p:txBody>
          <a:bodyPr anchor="ctr">
            <a:noAutofit/>
          </a:bodyPr>
          <a:p>
            <a:pPr algn="ctr">
              <a:lnSpc>
                <a:spcPct val="100000"/>
              </a:lnSpc>
            </a:pPr>
            <a:r>
              <a:rPr b="1" lang="pl-PL" sz="2800" spc="-1" strike="noStrike">
                <a:solidFill>
                  <a:srgbClr val="000000"/>
                </a:solidFill>
                <a:latin typeface="Calibri"/>
              </a:rPr>
              <a:t>ZABURZENIA ODŻYWIANIA</a:t>
            </a:r>
            <a:br/>
            <a:r>
              <a:rPr b="1" lang="pl-PL" sz="2800" spc="-1" strike="noStrike">
                <a:solidFill>
                  <a:srgbClr val="000000"/>
                </a:solidFill>
                <a:latin typeface="Calibri"/>
              </a:rPr>
              <a:t>anoreksja</a:t>
            </a:r>
            <a:endParaRPr b="0" lang="pl-PL" sz="2800" spc="-1" strike="noStrike">
              <a:solidFill>
                <a:srgbClr val="000000"/>
              </a:solidFill>
              <a:latin typeface="Calibri"/>
            </a:endParaRPr>
          </a:p>
        </p:txBody>
      </p:sp>
      <p:sp>
        <p:nvSpPr>
          <p:cNvPr id="157" name="TextShape 2"/>
          <p:cNvSpPr txBox="1"/>
          <p:nvPr/>
        </p:nvSpPr>
        <p:spPr>
          <a:xfrm>
            <a:off x="0" y="1556640"/>
            <a:ext cx="7467120" cy="4916520"/>
          </a:xfrm>
          <a:prstGeom prst="rect">
            <a:avLst/>
          </a:prstGeom>
          <a:noFill/>
          <a:ln>
            <a:noFill/>
          </a:ln>
        </p:spPr>
        <p:txBody>
          <a:bodyPr>
            <a:normAutofit/>
          </a:bodyPr>
          <a:p>
            <a:pPr>
              <a:lnSpc>
                <a:spcPct val="100000"/>
              </a:lnSpc>
              <a:spcBef>
                <a:spcPts val="601"/>
              </a:spcBef>
              <a:spcAft>
                <a:spcPts val="1417"/>
              </a:spcAft>
            </a:pPr>
            <a:r>
              <a:rPr b="1" lang="pl-PL" sz="2400" spc="-1" strike="noStrike" u="sng">
                <a:solidFill>
                  <a:srgbClr val="000000"/>
                </a:solidFill>
                <a:uFillTx/>
                <a:latin typeface="Century Schoolbook"/>
                <a:ea typeface="Microsoft YaHei"/>
              </a:rPr>
              <a:t>Kryteria diagnostyczne</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-intensywny lęk przed przybieraniem na wadze</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-znaczne zmniejszenie masy ciała </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(sięgające ponad 15%)</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-skupienie swoich myśli, działań na</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tematyce jedzenia z jednoczesną błędną</a:t>
            </a:r>
            <a:endParaRPr b="0" lang="pl-PL" sz="2400" spc="-1" strike="noStrike">
              <a:solidFill>
                <a:srgbClr val="000000"/>
              </a:solidFill>
              <a:latin typeface="Calibri"/>
            </a:endParaRPr>
          </a:p>
          <a:p>
            <a:pPr>
              <a:lnSpc>
                <a:spcPct val="100000"/>
              </a:lnSpc>
              <a:spcBef>
                <a:spcPts val="601"/>
              </a:spcBef>
              <a:spcAft>
                <a:spcPts val="1417"/>
              </a:spcAft>
            </a:pPr>
            <a:r>
              <a:rPr b="0" lang="pl-PL" sz="2400" spc="-1" strike="noStrike">
                <a:solidFill>
                  <a:srgbClr val="000000"/>
                </a:solidFill>
                <a:latin typeface="Century Schoolbook"/>
                <a:ea typeface="Microsoft YaHei"/>
              </a:rPr>
              <a:t>percepcją własnego ciała, wagi</a:t>
            </a:r>
            <a:endParaRPr b="0" lang="pl-PL" sz="2400" spc="-1" strike="noStrike">
              <a:solidFill>
                <a:srgbClr val="000000"/>
              </a:solidFill>
              <a:latin typeface="Calibri"/>
            </a:endParaRPr>
          </a:p>
          <a:p>
            <a:pPr>
              <a:lnSpc>
                <a:spcPct val="100000"/>
              </a:lnSpc>
              <a:spcBef>
                <a:spcPts val="601"/>
              </a:spcBef>
              <a:spcAft>
                <a:spcPts val="1417"/>
              </a:spcAft>
            </a:pPr>
            <a:endParaRPr b="0" lang="pl-PL" sz="2400" spc="-1" strike="noStrike">
              <a:solidFill>
                <a:srgbClr val="000000"/>
              </a:solidFill>
              <a:latin typeface="Calibri"/>
            </a:endParaRPr>
          </a:p>
        </p:txBody>
      </p:sp>
      <p:pic>
        <p:nvPicPr>
          <p:cNvPr id="158" name="Obraz 3" descr=""/>
          <p:cNvPicPr/>
          <p:nvPr/>
        </p:nvPicPr>
        <p:blipFill>
          <a:blip r:embed="rId1"/>
          <a:stretch/>
        </p:blipFill>
        <p:spPr>
          <a:xfrm>
            <a:off x="5724000" y="3213000"/>
            <a:ext cx="3245760" cy="2853360"/>
          </a:xfrm>
          <a:prstGeom prst="rect">
            <a:avLst/>
          </a:prstGeom>
          <a:ln>
            <a:noFill/>
          </a:ln>
        </p:spPr>
      </p:pic>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42">
                                  <p:stCondLst>
                                    <p:cond delay="0"/>
                                  </p:stCondLst>
                                  <p:childTnLst>
                                    <p:set>
                                      <p:cBhvr>
                                        <p:cTn id="30" dur="1" fill="hold">
                                          <p:stCondLst>
                                            <p:cond delay="0"/>
                                          </p:stCondLst>
                                        </p:cTn>
                                        <p:tgtEl>
                                          <p:spTgt spid="157">
                                            <p:txEl>
                                              <p:pRg st="0" end="0"/>
                                            </p:txEl>
                                          </p:spTgt>
                                        </p:tgtEl>
                                        <p:attrNameLst>
                                          <p:attrName>style.visibility</p:attrName>
                                        </p:attrNameLst>
                                      </p:cBhvr>
                                      <p:to>
                                        <p:strVal val="visible"/>
                                      </p:to>
                                    </p:set>
                                    <p:animEffect filter="fade" transition="in">
                                      <p:cBhvr additive="repl">
                                        <p:cTn id="31" dur="1000"/>
                                        <p:tgtEl>
                                          <p:spTgt spid="157">
                                            <p:txEl>
                                              <p:pRg st="0" end="0"/>
                                            </p:txEl>
                                          </p:spTgt>
                                        </p:tgtEl>
                                      </p:cBhvr>
                                    </p:animEffect>
                                    <p:anim calcmode="lin" valueType="num">
                                      <p:cBhvr additive="repl">
                                        <p:cTn id="32" dur="1000" fill="hold"/>
                                        <p:tgtEl>
                                          <p:spTgt spid="157">
                                            <p:txEl>
                                              <p:pRg st="0" end="0"/>
                                            </p:txEl>
                                          </p:spTgt>
                                        </p:tgtEl>
                                        <p:attrNameLst>
                                          <p:attrName>ppt_x</p:attrName>
                                        </p:attrNameLst>
                                      </p:cBhvr>
                                      <p:tavLst>
                                        <p:tav tm="0">
                                          <p:val>
                                            <p:strVal val="#ppt_x"/>
                                          </p:val>
                                        </p:tav>
                                        <p:tav tm="100000">
                                          <p:val>
                                            <p:strVal val="#ppt_x"/>
                                          </p:val>
                                        </p:tav>
                                      </p:tavLst>
                                    </p:anim>
                                    <p:anim calcmode="lin" valueType="num">
                                      <p:cBhvr additive="repl">
                                        <p:cTn id="33" dur="1000" fill="hold"/>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fill="hold" presetClass="entr" presetID="42">
                                  <p:stCondLst>
                                    <p:cond delay="0"/>
                                  </p:stCondLst>
                                  <p:childTnLst>
                                    <p:set>
                                      <p:cBhvr>
                                        <p:cTn id="37" dur="1" fill="hold">
                                          <p:stCondLst>
                                            <p:cond delay="0"/>
                                          </p:stCondLst>
                                        </p:cTn>
                                        <p:tgtEl>
                                          <p:spTgt spid="157">
                                            <p:txEl>
                                              <p:pRg st="1" end="1"/>
                                            </p:txEl>
                                          </p:spTgt>
                                        </p:tgtEl>
                                        <p:attrNameLst>
                                          <p:attrName>style.visibility</p:attrName>
                                        </p:attrNameLst>
                                      </p:cBhvr>
                                      <p:to>
                                        <p:strVal val="visible"/>
                                      </p:to>
                                    </p:set>
                                    <p:animEffect filter="fade" transition="in">
                                      <p:cBhvr additive="repl">
                                        <p:cTn id="38" dur="1000"/>
                                        <p:tgtEl>
                                          <p:spTgt spid="157">
                                            <p:txEl>
                                              <p:pRg st="1" end="1"/>
                                            </p:txEl>
                                          </p:spTgt>
                                        </p:tgtEl>
                                      </p:cBhvr>
                                    </p:animEffect>
                                    <p:anim calcmode="lin" valueType="num">
                                      <p:cBhvr additive="repl">
                                        <p:cTn id="39" dur="1000" fill="hold"/>
                                        <p:tgtEl>
                                          <p:spTgt spid="157">
                                            <p:txEl>
                                              <p:pRg st="1" end="1"/>
                                            </p:txEl>
                                          </p:spTgt>
                                        </p:tgtEl>
                                        <p:attrNameLst>
                                          <p:attrName>ppt_x</p:attrName>
                                        </p:attrNameLst>
                                      </p:cBhvr>
                                      <p:tavLst>
                                        <p:tav tm="0">
                                          <p:val>
                                            <p:strVal val="#ppt_x"/>
                                          </p:val>
                                        </p:tav>
                                        <p:tav tm="100000">
                                          <p:val>
                                            <p:strVal val="#ppt_x"/>
                                          </p:val>
                                        </p:tav>
                                      </p:tavLst>
                                    </p:anim>
                                    <p:anim calcmode="lin" valueType="num">
                                      <p:cBhvr additive="repl">
                                        <p:cTn id="40" dur="1000" fill="hold"/>
                                        <p:tgtEl>
                                          <p:spTgt spid="1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42">
                                  <p:stCondLst>
                                    <p:cond delay="0"/>
                                  </p:stCondLst>
                                  <p:childTnLst>
                                    <p:set>
                                      <p:cBhvr>
                                        <p:cTn id="44" dur="1" fill="hold">
                                          <p:stCondLst>
                                            <p:cond delay="0"/>
                                          </p:stCondLst>
                                        </p:cTn>
                                        <p:tgtEl>
                                          <p:spTgt spid="157">
                                            <p:txEl>
                                              <p:pRg st="2" end="2"/>
                                            </p:txEl>
                                          </p:spTgt>
                                        </p:tgtEl>
                                        <p:attrNameLst>
                                          <p:attrName>style.visibility</p:attrName>
                                        </p:attrNameLst>
                                      </p:cBhvr>
                                      <p:to>
                                        <p:strVal val="visible"/>
                                      </p:to>
                                    </p:set>
                                    <p:animEffect filter="fade" transition="in">
                                      <p:cBhvr additive="repl">
                                        <p:cTn id="45" dur="1000"/>
                                        <p:tgtEl>
                                          <p:spTgt spid="157">
                                            <p:txEl>
                                              <p:pRg st="2" end="2"/>
                                            </p:txEl>
                                          </p:spTgt>
                                        </p:tgtEl>
                                      </p:cBhvr>
                                    </p:animEffect>
                                    <p:anim calcmode="lin" valueType="num">
                                      <p:cBhvr additive="repl">
                                        <p:cTn id="46" dur="1000" fill="hold"/>
                                        <p:tgtEl>
                                          <p:spTgt spid="157">
                                            <p:txEl>
                                              <p:pRg st="2" end="2"/>
                                            </p:txEl>
                                          </p:spTgt>
                                        </p:tgtEl>
                                        <p:attrNameLst>
                                          <p:attrName>ppt_x</p:attrName>
                                        </p:attrNameLst>
                                      </p:cBhvr>
                                      <p:tavLst>
                                        <p:tav tm="0">
                                          <p:val>
                                            <p:strVal val="#ppt_x"/>
                                          </p:val>
                                        </p:tav>
                                        <p:tav tm="100000">
                                          <p:val>
                                            <p:strVal val="#ppt_x"/>
                                          </p:val>
                                        </p:tav>
                                      </p:tavLst>
                                    </p:anim>
                                    <p:anim calcmode="lin" valueType="num">
                                      <p:cBhvr additive="repl">
                                        <p:cTn id="47" dur="1000" fill="hold"/>
                                        <p:tgtEl>
                                          <p:spTgt spid="157">
                                            <p:txEl>
                                              <p:pRg st="2" end="2"/>
                                            </p:txEl>
                                          </p:spTgt>
                                        </p:tgtEl>
                                        <p:attrNameLst>
                                          <p:attrName>ppt_y</p:attrName>
                                        </p:attrNameLst>
                                      </p:cBhvr>
                                      <p:tavLst>
                                        <p:tav tm="0">
                                          <p:val>
                                            <p:strVal val="#ppt_y+.1"/>
                                          </p:val>
                                        </p:tav>
                                        <p:tav tm="100000">
                                          <p:val>
                                            <p:strVal val="#ppt_y"/>
                                          </p:val>
                                        </p:tav>
                                      </p:tavLst>
                                    </p:anim>
                                  </p:childTnLst>
                                </p:cTn>
                              </p:par>
                              <p:par>
                                <p:cTn id="48" nodeType="withEffect" fill="hold" presetClass="entr" presetID="42">
                                  <p:stCondLst>
                                    <p:cond delay="0"/>
                                  </p:stCondLst>
                                  <p:childTnLst>
                                    <p:set>
                                      <p:cBhvr>
                                        <p:cTn id="49" dur="1" fill="hold">
                                          <p:stCondLst>
                                            <p:cond delay="0"/>
                                          </p:stCondLst>
                                        </p:cTn>
                                        <p:tgtEl>
                                          <p:spTgt spid="157">
                                            <p:txEl>
                                              <p:pRg st="3" end="3"/>
                                            </p:txEl>
                                          </p:spTgt>
                                        </p:tgtEl>
                                        <p:attrNameLst>
                                          <p:attrName>style.visibility</p:attrName>
                                        </p:attrNameLst>
                                      </p:cBhvr>
                                      <p:to>
                                        <p:strVal val="visible"/>
                                      </p:to>
                                    </p:set>
                                    <p:animEffect filter="fade" transition="in">
                                      <p:cBhvr additive="repl">
                                        <p:cTn id="50" dur="1000"/>
                                        <p:tgtEl>
                                          <p:spTgt spid="157">
                                            <p:txEl>
                                              <p:pRg st="3" end="3"/>
                                            </p:txEl>
                                          </p:spTgt>
                                        </p:tgtEl>
                                      </p:cBhvr>
                                    </p:animEffect>
                                    <p:anim calcmode="lin" valueType="num">
                                      <p:cBhvr additive="repl">
                                        <p:cTn id="51" dur="1000" fill="hold"/>
                                        <p:tgtEl>
                                          <p:spTgt spid="157">
                                            <p:txEl>
                                              <p:pRg st="3" end="3"/>
                                            </p:txEl>
                                          </p:spTgt>
                                        </p:tgtEl>
                                        <p:attrNameLst>
                                          <p:attrName>ppt_x</p:attrName>
                                        </p:attrNameLst>
                                      </p:cBhvr>
                                      <p:tavLst>
                                        <p:tav tm="0">
                                          <p:val>
                                            <p:strVal val="#ppt_x"/>
                                          </p:val>
                                        </p:tav>
                                        <p:tav tm="100000">
                                          <p:val>
                                            <p:strVal val="#ppt_x"/>
                                          </p:val>
                                        </p:tav>
                                      </p:tavLst>
                                    </p:anim>
                                    <p:anim calcmode="lin" valueType="num">
                                      <p:cBhvr additive="repl">
                                        <p:cTn id="52" dur="1000" fill="hold"/>
                                        <p:tgtEl>
                                          <p:spTgt spid="1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42">
                                  <p:stCondLst>
                                    <p:cond delay="0"/>
                                  </p:stCondLst>
                                  <p:childTnLst>
                                    <p:set>
                                      <p:cBhvr>
                                        <p:cTn id="56" dur="1" fill="hold">
                                          <p:stCondLst>
                                            <p:cond delay="0"/>
                                          </p:stCondLst>
                                        </p:cTn>
                                        <p:tgtEl>
                                          <p:spTgt spid="157">
                                            <p:txEl>
                                              <p:pRg st="4" end="4"/>
                                            </p:txEl>
                                          </p:spTgt>
                                        </p:tgtEl>
                                        <p:attrNameLst>
                                          <p:attrName>style.visibility</p:attrName>
                                        </p:attrNameLst>
                                      </p:cBhvr>
                                      <p:to>
                                        <p:strVal val="visible"/>
                                      </p:to>
                                    </p:set>
                                    <p:animEffect filter="fade" transition="in">
                                      <p:cBhvr additive="repl">
                                        <p:cTn id="57" dur="1000"/>
                                        <p:tgtEl>
                                          <p:spTgt spid="157">
                                            <p:txEl>
                                              <p:pRg st="4" end="4"/>
                                            </p:txEl>
                                          </p:spTgt>
                                        </p:tgtEl>
                                      </p:cBhvr>
                                    </p:animEffect>
                                    <p:anim calcmode="lin" valueType="num">
                                      <p:cBhvr additive="repl">
                                        <p:cTn id="58" dur="1000" fill="hold"/>
                                        <p:tgtEl>
                                          <p:spTgt spid="157">
                                            <p:txEl>
                                              <p:pRg st="4" end="4"/>
                                            </p:txEl>
                                          </p:spTgt>
                                        </p:tgtEl>
                                        <p:attrNameLst>
                                          <p:attrName>ppt_x</p:attrName>
                                        </p:attrNameLst>
                                      </p:cBhvr>
                                      <p:tavLst>
                                        <p:tav tm="0">
                                          <p:val>
                                            <p:strVal val="#ppt_x"/>
                                          </p:val>
                                        </p:tav>
                                        <p:tav tm="100000">
                                          <p:val>
                                            <p:strVal val="#ppt_x"/>
                                          </p:val>
                                        </p:tav>
                                      </p:tavLst>
                                    </p:anim>
                                    <p:anim calcmode="lin" valueType="num">
                                      <p:cBhvr additive="repl">
                                        <p:cTn id="59" dur="1000" fill="hold"/>
                                        <p:tgtEl>
                                          <p:spTgt spid="157">
                                            <p:txEl>
                                              <p:pRg st="4" end="4"/>
                                            </p:txEl>
                                          </p:spTgt>
                                        </p:tgtEl>
                                        <p:attrNameLst>
                                          <p:attrName>ppt_y</p:attrName>
                                        </p:attrNameLst>
                                      </p:cBhvr>
                                      <p:tavLst>
                                        <p:tav tm="0">
                                          <p:val>
                                            <p:strVal val="#ppt_y+.1"/>
                                          </p:val>
                                        </p:tav>
                                        <p:tav tm="100000">
                                          <p:val>
                                            <p:strVal val="#ppt_y"/>
                                          </p:val>
                                        </p:tav>
                                      </p:tavLst>
                                    </p:anim>
                                  </p:childTnLst>
                                </p:cTn>
                              </p:par>
                              <p:par>
                                <p:cTn id="60" nodeType="withEffect" fill="hold" presetClass="entr" presetID="42">
                                  <p:stCondLst>
                                    <p:cond delay="0"/>
                                  </p:stCondLst>
                                  <p:childTnLst>
                                    <p:set>
                                      <p:cBhvr>
                                        <p:cTn id="61" dur="1" fill="hold">
                                          <p:stCondLst>
                                            <p:cond delay="0"/>
                                          </p:stCondLst>
                                        </p:cTn>
                                        <p:tgtEl>
                                          <p:spTgt spid="157">
                                            <p:txEl>
                                              <p:pRg st="5" end="5"/>
                                            </p:txEl>
                                          </p:spTgt>
                                        </p:tgtEl>
                                        <p:attrNameLst>
                                          <p:attrName>style.visibility</p:attrName>
                                        </p:attrNameLst>
                                      </p:cBhvr>
                                      <p:to>
                                        <p:strVal val="visible"/>
                                      </p:to>
                                    </p:set>
                                    <p:animEffect filter="fade" transition="in">
                                      <p:cBhvr additive="repl">
                                        <p:cTn id="62" dur="1000"/>
                                        <p:tgtEl>
                                          <p:spTgt spid="157">
                                            <p:txEl>
                                              <p:pRg st="5" end="5"/>
                                            </p:txEl>
                                          </p:spTgt>
                                        </p:tgtEl>
                                      </p:cBhvr>
                                    </p:animEffect>
                                    <p:anim calcmode="lin" valueType="num">
                                      <p:cBhvr additive="repl">
                                        <p:cTn id="63" dur="1000" fill="hold"/>
                                        <p:tgtEl>
                                          <p:spTgt spid="157">
                                            <p:txEl>
                                              <p:pRg st="5" end="5"/>
                                            </p:txEl>
                                          </p:spTgt>
                                        </p:tgtEl>
                                        <p:attrNameLst>
                                          <p:attrName>ppt_x</p:attrName>
                                        </p:attrNameLst>
                                      </p:cBhvr>
                                      <p:tavLst>
                                        <p:tav tm="0">
                                          <p:val>
                                            <p:strVal val="#ppt_x"/>
                                          </p:val>
                                        </p:tav>
                                        <p:tav tm="100000">
                                          <p:val>
                                            <p:strVal val="#ppt_x"/>
                                          </p:val>
                                        </p:tav>
                                      </p:tavLst>
                                    </p:anim>
                                    <p:anim calcmode="lin" valueType="num">
                                      <p:cBhvr additive="repl">
                                        <p:cTn id="64" dur="1000" fill="hold"/>
                                        <p:tgtEl>
                                          <p:spTgt spid="157">
                                            <p:txEl>
                                              <p:pRg st="5" end="5"/>
                                            </p:txEl>
                                          </p:spTgt>
                                        </p:tgtEl>
                                        <p:attrNameLst>
                                          <p:attrName>ppt_y</p:attrName>
                                        </p:attrNameLst>
                                      </p:cBhvr>
                                      <p:tavLst>
                                        <p:tav tm="0">
                                          <p:val>
                                            <p:strVal val="#ppt_y+.1"/>
                                          </p:val>
                                        </p:tav>
                                        <p:tav tm="100000">
                                          <p:val>
                                            <p:strVal val="#ppt_y"/>
                                          </p:val>
                                        </p:tav>
                                      </p:tavLst>
                                    </p:anim>
                                  </p:childTnLst>
                                </p:cTn>
                              </p:par>
                              <p:par>
                                <p:cTn id="65" nodeType="withEffect" fill="hold" presetClass="entr" presetID="42">
                                  <p:stCondLst>
                                    <p:cond delay="0"/>
                                  </p:stCondLst>
                                  <p:childTnLst>
                                    <p:set>
                                      <p:cBhvr>
                                        <p:cTn id="66" dur="1" fill="hold">
                                          <p:stCondLst>
                                            <p:cond delay="0"/>
                                          </p:stCondLst>
                                        </p:cTn>
                                        <p:tgtEl>
                                          <p:spTgt spid="157">
                                            <p:txEl>
                                              <p:pRg st="6" end="6"/>
                                            </p:txEl>
                                          </p:spTgt>
                                        </p:tgtEl>
                                        <p:attrNameLst>
                                          <p:attrName>style.visibility</p:attrName>
                                        </p:attrNameLst>
                                      </p:cBhvr>
                                      <p:to>
                                        <p:strVal val="visible"/>
                                      </p:to>
                                    </p:set>
                                    <p:animEffect filter="fade" transition="in">
                                      <p:cBhvr additive="repl">
                                        <p:cTn id="67" dur="1000"/>
                                        <p:tgtEl>
                                          <p:spTgt spid="157">
                                            <p:txEl>
                                              <p:pRg st="6" end="6"/>
                                            </p:txEl>
                                          </p:spTgt>
                                        </p:tgtEl>
                                      </p:cBhvr>
                                    </p:animEffect>
                                    <p:anim calcmode="lin" valueType="num">
                                      <p:cBhvr additive="repl">
                                        <p:cTn id="68" dur="1000" fill="hold"/>
                                        <p:tgtEl>
                                          <p:spTgt spid="157">
                                            <p:txEl>
                                              <p:pRg st="6" end="6"/>
                                            </p:txEl>
                                          </p:spTgt>
                                        </p:tgtEl>
                                        <p:attrNameLst>
                                          <p:attrName>ppt_x</p:attrName>
                                        </p:attrNameLst>
                                      </p:cBhvr>
                                      <p:tavLst>
                                        <p:tav tm="0">
                                          <p:val>
                                            <p:strVal val="#ppt_x"/>
                                          </p:val>
                                        </p:tav>
                                        <p:tav tm="100000">
                                          <p:val>
                                            <p:strVal val="#ppt_x"/>
                                          </p:val>
                                        </p:tav>
                                      </p:tavLst>
                                    </p:anim>
                                    <p:anim calcmode="lin" valueType="num">
                                      <p:cBhvr additive="repl">
                                        <p:cTn id="69" dur="1000" fill="hold"/>
                                        <p:tgtEl>
                                          <p:spTgt spid="15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42">
                                  <p:stCondLst>
                                    <p:cond delay="0"/>
                                  </p:stCondLst>
                                  <p:childTnLst>
                                    <p:set>
                                      <p:cBhvr>
                                        <p:cTn id="73" dur="1" fill="hold">
                                          <p:stCondLst>
                                            <p:cond delay="0"/>
                                          </p:stCondLst>
                                        </p:cTn>
                                        <p:tgtEl>
                                          <p:spTgt spid="157">
                                            <p:txEl>
                                              <p:pRg st="7" end="7"/>
                                            </p:txEl>
                                          </p:spTgt>
                                        </p:tgtEl>
                                        <p:attrNameLst>
                                          <p:attrName>style.visibility</p:attrName>
                                        </p:attrNameLst>
                                      </p:cBhvr>
                                      <p:to>
                                        <p:strVal val="visible"/>
                                      </p:to>
                                    </p:set>
                                    <p:animEffect filter="fade" transition="in">
                                      <p:cBhvr additive="repl">
                                        <p:cTn id="74" dur="1000"/>
                                        <p:tgtEl>
                                          <p:spTgt spid="157">
                                            <p:txEl>
                                              <p:pRg st="7" end="7"/>
                                            </p:txEl>
                                          </p:spTgt>
                                        </p:tgtEl>
                                      </p:cBhvr>
                                    </p:animEffect>
                                    <p:anim calcmode="lin" valueType="num">
                                      <p:cBhvr additive="repl">
                                        <p:cTn id="75" dur="1000" fill="hold"/>
                                        <p:tgtEl>
                                          <p:spTgt spid="157">
                                            <p:txEl>
                                              <p:pRg st="7" end="7"/>
                                            </p:txEl>
                                          </p:spTgt>
                                        </p:tgtEl>
                                        <p:attrNameLst>
                                          <p:attrName>ppt_x</p:attrName>
                                        </p:attrNameLst>
                                      </p:cBhvr>
                                      <p:tavLst>
                                        <p:tav tm="0">
                                          <p:val>
                                            <p:strVal val="#ppt_x"/>
                                          </p:val>
                                        </p:tav>
                                        <p:tav tm="100000">
                                          <p:val>
                                            <p:strVal val="#ppt_x"/>
                                          </p:val>
                                        </p:tav>
                                      </p:tavLst>
                                    </p:anim>
                                    <p:anim calcmode="lin" valueType="num">
                                      <p:cBhvr additive="repl">
                                        <p:cTn id="76" dur="1000" fill="hold"/>
                                        <p:tgtEl>
                                          <p:spTgt spid="1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pl-PL" sz="3200" spc="-1" strike="noStrike">
                <a:solidFill>
                  <a:srgbClr val="000000"/>
                </a:solidFill>
                <a:latin typeface="Calibri"/>
              </a:rPr>
              <a:t>ZABURZENIA ODŻYWIANIA</a:t>
            </a:r>
            <a:br/>
            <a:r>
              <a:rPr b="1" lang="pl-PL" sz="3200" spc="-1" strike="noStrike">
                <a:solidFill>
                  <a:srgbClr val="000000"/>
                </a:solidFill>
                <a:latin typeface="Calibri"/>
              </a:rPr>
              <a:t>anoreksja</a:t>
            </a:r>
            <a:endParaRPr b="0" lang="pl-PL" sz="3200" spc="-1" strike="noStrike">
              <a:solidFill>
                <a:srgbClr val="000000"/>
              </a:solidFill>
              <a:latin typeface="Calibri"/>
            </a:endParaRPr>
          </a:p>
        </p:txBody>
      </p:sp>
      <p:sp>
        <p:nvSpPr>
          <p:cNvPr id="160" name="TextShape 2"/>
          <p:cNvSpPr txBox="1"/>
          <p:nvPr/>
        </p:nvSpPr>
        <p:spPr>
          <a:xfrm>
            <a:off x="457200" y="1600200"/>
            <a:ext cx="8229240" cy="4525560"/>
          </a:xfrm>
          <a:prstGeom prst="rect">
            <a:avLst/>
          </a:prstGeom>
          <a:noFill/>
          <a:ln>
            <a:noFill/>
          </a:ln>
        </p:spPr>
        <p:txBody>
          <a:bodyPr>
            <a:normAutofit/>
          </a:bodyPr>
          <a:p>
            <a:pPr>
              <a:lnSpc>
                <a:spcPct val="100000"/>
              </a:lnSpc>
              <a:spcBef>
                <a:spcPts val="641"/>
              </a:spcBef>
            </a:pPr>
            <a:r>
              <a:rPr b="1" lang="pl-PL" sz="3200" spc="-1" strike="noStrike" u="sng">
                <a:solidFill>
                  <a:srgbClr val="000000"/>
                </a:solidFill>
                <a:uFillTx/>
                <a:latin typeface="Calibri"/>
              </a:rPr>
              <a:t>Objawy somatyczne i następstwa</a:t>
            </a:r>
            <a:endParaRPr b="0" lang="pl-PL" sz="32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objawy wyniszczenia organizmu</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zaburzenia koncentracji uwagi</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problemy z układem krążenia (niskie ciśnienie krwi, zaburzenia pracy serca)</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pojawienie się meszku na ciele</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osteopenia, osteoporoza</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utrata masy mięśniowej</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napady drgawek, bezsenność, depresja</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hipoglikemia</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niedobory witamin i soli mineralnych</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nadmierne wypadanie włosów</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zmiany hormonalne </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bezpłodność</a:t>
            </a:r>
            <a:endParaRPr b="0" lang="pl-PL" sz="1800" spc="-1" strike="noStrike">
              <a:solidFill>
                <a:srgbClr val="000000"/>
              </a:solidFill>
              <a:latin typeface="Calibri"/>
            </a:endParaRPr>
          </a:p>
          <a:p>
            <a:pPr marL="343080" indent="-342720">
              <a:lnSpc>
                <a:spcPct val="100000"/>
              </a:lnSpc>
              <a:spcBef>
                <a:spcPts val="360"/>
              </a:spcBef>
              <a:buClr>
                <a:srgbClr val="000000"/>
              </a:buClr>
              <a:buSzPct val="60000"/>
              <a:buFont typeface="Wingdings" charset="2"/>
              <a:buChar char=""/>
            </a:pPr>
            <a:r>
              <a:rPr b="0" lang="pl-PL" sz="1800" spc="-1" strike="noStrike">
                <a:solidFill>
                  <a:srgbClr val="000000"/>
                </a:solidFill>
                <a:latin typeface="Calibri"/>
              </a:rPr>
              <a:t>dolegliwości ze strony przewodu pokarmowego </a:t>
            </a:r>
            <a:endParaRPr b="0" lang="pl-PL" sz="1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42">
                                  <p:stCondLst>
                                    <p:cond delay="0"/>
                                  </p:stCondLst>
                                  <p:childTnLst>
                                    <p:set>
                                      <p:cBhvr>
                                        <p:cTn id="82" dur="1" fill="hold">
                                          <p:stCondLst>
                                            <p:cond delay="0"/>
                                          </p:stCondLst>
                                        </p:cTn>
                                        <p:tgtEl>
                                          <p:spTgt spid="160">
                                            <p:txEl>
                                              <p:pRg st="0" end="0"/>
                                            </p:txEl>
                                          </p:spTgt>
                                        </p:tgtEl>
                                        <p:attrNameLst>
                                          <p:attrName>style.visibility</p:attrName>
                                        </p:attrNameLst>
                                      </p:cBhvr>
                                      <p:to>
                                        <p:strVal val="visible"/>
                                      </p:to>
                                    </p:set>
                                    <p:animEffect filter="fade" transition="in">
                                      <p:cBhvr additive="repl">
                                        <p:cTn id="83" dur="1000"/>
                                        <p:tgtEl>
                                          <p:spTgt spid="160">
                                            <p:txEl>
                                              <p:pRg st="0" end="0"/>
                                            </p:txEl>
                                          </p:spTgt>
                                        </p:tgtEl>
                                      </p:cBhvr>
                                    </p:animEffect>
                                    <p:anim calcmode="lin" valueType="num">
                                      <p:cBhvr additive="repl">
                                        <p:cTn id="84" dur="1000" fill="hold"/>
                                        <p:tgtEl>
                                          <p:spTgt spid="160">
                                            <p:txEl>
                                              <p:pRg st="0" end="0"/>
                                            </p:txEl>
                                          </p:spTgt>
                                        </p:tgtEl>
                                        <p:attrNameLst>
                                          <p:attrName>ppt_x</p:attrName>
                                        </p:attrNameLst>
                                      </p:cBhvr>
                                      <p:tavLst>
                                        <p:tav tm="0">
                                          <p:val>
                                            <p:strVal val="#ppt_x"/>
                                          </p:val>
                                        </p:tav>
                                        <p:tav tm="100000">
                                          <p:val>
                                            <p:strVal val="#ppt_x"/>
                                          </p:val>
                                        </p:tav>
                                      </p:tavLst>
                                    </p:anim>
                                    <p:anim calcmode="lin" valueType="num">
                                      <p:cBhvr additive="repl">
                                        <p:cTn id="85" dur="1000" fill="hold"/>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42">
                                  <p:stCondLst>
                                    <p:cond delay="0"/>
                                  </p:stCondLst>
                                  <p:childTnLst>
                                    <p:set>
                                      <p:cBhvr>
                                        <p:cTn id="89" dur="1" fill="hold">
                                          <p:stCondLst>
                                            <p:cond delay="0"/>
                                          </p:stCondLst>
                                        </p:cTn>
                                        <p:tgtEl>
                                          <p:spTgt spid="160">
                                            <p:txEl>
                                              <p:pRg st="1" end="1"/>
                                            </p:txEl>
                                          </p:spTgt>
                                        </p:tgtEl>
                                        <p:attrNameLst>
                                          <p:attrName>style.visibility</p:attrName>
                                        </p:attrNameLst>
                                      </p:cBhvr>
                                      <p:to>
                                        <p:strVal val="visible"/>
                                      </p:to>
                                    </p:set>
                                    <p:animEffect filter="fade" transition="in">
                                      <p:cBhvr additive="repl">
                                        <p:cTn id="90" dur="1000"/>
                                        <p:tgtEl>
                                          <p:spTgt spid="160">
                                            <p:txEl>
                                              <p:pRg st="1" end="1"/>
                                            </p:txEl>
                                          </p:spTgt>
                                        </p:tgtEl>
                                      </p:cBhvr>
                                    </p:animEffect>
                                    <p:anim calcmode="lin" valueType="num">
                                      <p:cBhvr additive="repl">
                                        <p:cTn id="91" dur="1000" fill="hold"/>
                                        <p:tgtEl>
                                          <p:spTgt spid="160">
                                            <p:txEl>
                                              <p:pRg st="1" end="1"/>
                                            </p:txEl>
                                          </p:spTgt>
                                        </p:tgtEl>
                                        <p:attrNameLst>
                                          <p:attrName>ppt_x</p:attrName>
                                        </p:attrNameLst>
                                      </p:cBhvr>
                                      <p:tavLst>
                                        <p:tav tm="0">
                                          <p:val>
                                            <p:strVal val="#ppt_x"/>
                                          </p:val>
                                        </p:tav>
                                        <p:tav tm="100000">
                                          <p:val>
                                            <p:strVal val="#ppt_x"/>
                                          </p:val>
                                        </p:tav>
                                      </p:tavLst>
                                    </p:anim>
                                    <p:anim calcmode="lin" valueType="num">
                                      <p:cBhvr additive="repl">
                                        <p:cTn id="92" dur="1000" fill="hold"/>
                                        <p:tgtEl>
                                          <p:spTgt spid="1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42">
                                  <p:stCondLst>
                                    <p:cond delay="0"/>
                                  </p:stCondLst>
                                  <p:childTnLst>
                                    <p:set>
                                      <p:cBhvr>
                                        <p:cTn id="96" dur="1" fill="hold">
                                          <p:stCondLst>
                                            <p:cond delay="0"/>
                                          </p:stCondLst>
                                        </p:cTn>
                                        <p:tgtEl>
                                          <p:spTgt spid="160">
                                            <p:txEl>
                                              <p:pRg st="2" end="2"/>
                                            </p:txEl>
                                          </p:spTgt>
                                        </p:tgtEl>
                                        <p:attrNameLst>
                                          <p:attrName>style.visibility</p:attrName>
                                        </p:attrNameLst>
                                      </p:cBhvr>
                                      <p:to>
                                        <p:strVal val="visible"/>
                                      </p:to>
                                    </p:set>
                                    <p:animEffect filter="fade" transition="in">
                                      <p:cBhvr additive="repl">
                                        <p:cTn id="97" dur="1000"/>
                                        <p:tgtEl>
                                          <p:spTgt spid="160">
                                            <p:txEl>
                                              <p:pRg st="2" end="2"/>
                                            </p:txEl>
                                          </p:spTgt>
                                        </p:tgtEl>
                                      </p:cBhvr>
                                    </p:animEffect>
                                    <p:anim calcmode="lin" valueType="num">
                                      <p:cBhvr additive="repl">
                                        <p:cTn id="98" dur="1000" fill="hold"/>
                                        <p:tgtEl>
                                          <p:spTgt spid="160">
                                            <p:txEl>
                                              <p:pRg st="2" end="2"/>
                                            </p:txEl>
                                          </p:spTgt>
                                        </p:tgtEl>
                                        <p:attrNameLst>
                                          <p:attrName>ppt_x</p:attrName>
                                        </p:attrNameLst>
                                      </p:cBhvr>
                                      <p:tavLst>
                                        <p:tav tm="0">
                                          <p:val>
                                            <p:strVal val="#ppt_x"/>
                                          </p:val>
                                        </p:tav>
                                        <p:tav tm="100000">
                                          <p:val>
                                            <p:strVal val="#ppt_x"/>
                                          </p:val>
                                        </p:tav>
                                      </p:tavLst>
                                    </p:anim>
                                    <p:anim calcmode="lin" valueType="num">
                                      <p:cBhvr additive="repl">
                                        <p:cTn id="99" dur="1000" fill="hold"/>
                                        <p:tgtEl>
                                          <p:spTgt spid="1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42">
                                  <p:stCondLst>
                                    <p:cond delay="0"/>
                                  </p:stCondLst>
                                  <p:childTnLst>
                                    <p:set>
                                      <p:cBhvr>
                                        <p:cTn id="103" dur="1" fill="hold">
                                          <p:stCondLst>
                                            <p:cond delay="0"/>
                                          </p:stCondLst>
                                        </p:cTn>
                                        <p:tgtEl>
                                          <p:spTgt spid="160">
                                            <p:txEl>
                                              <p:pRg st="3" end="3"/>
                                            </p:txEl>
                                          </p:spTgt>
                                        </p:tgtEl>
                                        <p:attrNameLst>
                                          <p:attrName>style.visibility</p:attrName>
                                        </p:attrNameLst>
                                      </p:cBhvr>
                                      <p:to>
                                        <p:strVal val="visible"/>
                                      </p:to>
                                    </p:set>
                                    <p:animEffect filter="fade" transition="in">
                                      <p:cBhvr additive="repl">
                                        <p:cTn id="104" dur="1000"/>
                                        <p:tgtEl>
                                          <p:spTgt spid="160">
                                            <p:txEl>
                                              <p:pRg st="3" end="3"/>
                                            </p:txEl>
                                          </p:spTgt>
                                        </p:tgtEl>
                                      </p:cBhvr>
                                    </p:animEffect>
                                    <p:anim calcmode="lin" valueType="num">
                                      <p:cBhvr additive="repl">
                                        <p:cTn id="105" dur="1000" fill="hold"/>
                                        <p:tgtEl>
                                          <p:spTgt spid="160">
                                            <p:txEl>
                                              <p:pRg st="3" end="3"/>
                                            </p:txEl>
                                          </p:spTgt>
                                        </p:tgtEl>
                                        <p:attrNameLst>
                                          <p:attrName>ppt_x</p:attrName>
                                        </p:attrNameLst>
                                      </p:cBhvr>
                                      <p:tavLst>
                                        <p:tav tm="0">
                                          <p:val>
                                            <p:strVal val="#ppt_x"/>
                                          </p:val>
                                        </p:tav>
                                        <p:tav tm="100000">
                                          <p:val>
                                            <p:strVal val="#ppt_x"/>
                                          </p:val>
                                        </p:tav>
                                      </p:tavLst>
                                    </p:anim>
                                    <p:anim calcmode="lin" valueType="num">
                                      <p:cBhvr additive="repl">
                                        <p:cTn id="106" dur="1000" fill="hold"/>
                                        <p:tgtEl>
                                          <p:spTgt spid="1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42">
                                  <p:stCondLst>
                                    <p:cond delay="0"/>
                                  </p:stCondLst>
                                  <p:childTnLst>
                                    <p:set>
                                      <p:cBhvr>
                                        <p:cTn id="110" dur="1" fill="hold">
                                          <p:stCondLst>
                                            <p:cond delay="0"/>
                                          </p:stCondLst>
                                        </p:cTn>
                                        <p:tgtEl>
                                          <p:spTgt spid="160">
                                            <p:txEl>
                                              <p:pRg st="4" end="4"/>
                                            </p:txEl>
                                          </p:spTgt>
                                        </p:tgtEl>
                                        <p:attrNameLst>
                                          <p:attrName>style.visibility</p:attrName>
                                        </p:attrNameLst>
                                      </p:cBhvr>
                                      <p:to>
                                        <p:strVal val="visible"/>
                                      </p:to>
                                    </p:set>
                                    <p:animEffect filter="fade" transition="in">
                                      <p:cBhvr additive="repl">
                                        <p:cTn id="111" dur="1000"/>
                                        <p:tgtEl>
                                          <p:spTgt spid="160">
                                            <p:txEl>
                                              <p:pRg st="4" end="4"/>
                                            </p:txEl>
                                          </p:spTgt>
                                        </p:tgtEl>
                                      </p:cBhvr>
                                    </p:animEffect>
                                    <p:anim calcmode="lin" valueType="num">
                                      <p:cBhvr additive="repl">
                                        <p:cTn id="112" dur="1000" fill="hold"/>
                                        <p:tgtEl>
                                          <p:spTgt spid="160">
                                            <p:txEl>
                                              <p:pRg st="4" end="4"/>
                                            </p:txEl>
                                          </p:spTgt>
                                        </p:tgtEl>
                                        <p:attrNameLst>
                                          <p:attrName>ppt_x</p:attrName>
                                        </p:attrNameLst>
                                      </p:cBhvr>
                                      <p:tavLst>
                                        <p:tav tm="0">
                                          <p:val>
                                            <p:strVal val="#ppt_x"/>
                                          </p:val>
                                        </p:tav>
                                        <p:tav tm="100000">
                                          <p:val>
                                            <p:strVal val="#ppt_x"/>
                                          </p:val>
                                        </p:tav>
                                      </p:tavLst>
                                    </p:anim>
                                    <p:anim calcmode="lin" valueType="num">
                                      <p:cBhvr additive="repl">
                                        <p:cTn id="113" dur="1000" fill="hold"/>
                                        <p:tgtEl>
                                          <p:spTgt spid="1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42">
                                  <p:stCondLst>
                                    <p:cond delay="0"/>
                                  </p:stCondLst>
                                  <p:childTnLst>
                                    <p:set>
                                      <p:cBhvr>
                                        <p:cTn id="117" dur="1" fill="hold">
                                          <p:stCondLst>
                                            <p:cond delay="0"/>
                                          </p:stCondLst>
                                        </p:cTn>
                                        <p:tgtEl>
                                          <p:spTgt spid="160">
                                            <p:txEl>
                                              <p:pRg st="5" end="5"/>
                                            </p:txEl>
                                          </p:spTgt>
                                        </p:tgtEl>
                                        <p:attrNameLst>
                                          <p:attrName>style.visibility</p:attrName>
                                        </p:attrNameLst>
                                      </p:cBhvr>
                                      <p:to>
                                        <p:strVal val="visible"/>
                                      </p:to>
                                    </p:set>
                                    <p:animEffect filter="fade" transition="in">
                                      <p:cBhvr additive="repl">
                                        <p:cTn id="118" dur="1000"/>
                                        <p:tgtEl>
                                          <p:spTgt spid="160">
                                            <p:txEl>
                                              <p:pRg st="5" end="5"/>
                                            </p:txEl>
                                          </p:spTgt>
                                        </p:tgtEl>
                                      </p:cBhvr>
                                    </p:animEffect>
                                    <p:anim calcmode="lin" valueType="num">
                                      <p:cBhvr additive="repl">
                                        <p:cTn id="119" dur="1000" fill="hold"/>
                                        <p:tgtEl>
                                          <p:spTgt spid="160">
                                            <p:txEl>
                                              <p:pRg st="5" end="5"/>
                                            </p:txEl>
                                          </p:spTgt>
                                        </p:tgtEl>
                                        <p:attrNameLst>
                                          <p:attrName>ppt_x</p:attrName>
                                        </p:attrNameLst>
                                      </p:cBhvr>
                                      <p:tavLst>
                                        <p:tav tm="0">
                                          <p:val>
                                            <p:strVal val="#ppt_x"/>
                                          </p:val>
                                        </p:tav>
                                        <p:tav tm="100000">
                                          <p:val>
                                            <p:strVal val="#ppt_x"/>
                                          </p:val>
                                        </p:tav>
                                      </p:tavLst>
                                    </p:anim>
                                    <p:anim calcmode="lin" valueType="num">
                                      <p:cBhvr additive="repl">
                                        <p:cTn id="120" dur="1000" fill="hold"/>
                                        <p:tgtEl>
                                          <p:spTgt spid="1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42">
                                  <p:stCondLst>
                                    <p:cond delay="0"/>
                                  </p:stCondLst>
                                  <p:childTnLst>
                                    <p:set>
                                      <p:cBhvr>
                                        <p:cTn id="124" dur="1" fill="hold">
                                          <p:stCondLst>
                                            <p:cond delay="0"/>
                                          </p:stCondLst>
                                        </p:cTn>
                                        <p:tgtEl>
                                          <p:spTgt spid="160">
                                            <p:txEl>
                                              <p:pRg st="6" end="6"/>
                                            </p:txEl>
                                          </p:spTgt>
                                        </p:tgtEl>
                                        <p:attrNameLst>
                                          <p:attrName>style.visibility</p:attrName>
                                        </p:attrNameLst>
                                      </p:cBhvr>
                                      <p:to>
                                        <p:strVal val="visible"/>
                                      </p:to>
                                    </p:set>
                                    <p:animEffect filter="fade" transition="in">
                                      <p:cBhvr additive="repl">
                                        <p:cTn id="125" dur="1000"/>
                                        <p:tgtEl>
                                          <p:spTgt spid="160">
                                            <p:txEl>
                                              <p:pRg st="6" end="6"/>
                                            </p:txEl>
                                          </p:spTgt>
                                        </p:tgtEl>
                                      </p:cBhvr>
                                    </p:animEffect>
                                    <p:anim calcmode="lin" valueType="num">
                                      <p:cBhvr additive="repl">
                                        <p:cTn id="126" dur="1000" fill="hold"/>
                                        <p:tgtEl>
                                          <p:spTgt spid="160">
                                            <p:txEl>
                                              <p:pRg st="6" end="6"/>
                                            </p:txEl>
                                          </p:spTgt>
                                        </p:tgtEl>
                                        <p:attrNameLst>
                                          <p:attrName>ppt_x</p:attrName>
                                        </p:attrNameLst>
                                      </p:cBhvr>
                                      <p:tavLst>
                                        <p:tav tm="0">
                                          <p:val>
                                            <p:strVal val="#ppt_x"/>
                                          </p:val>
                                        </p:tav>
                                        <p:tav tm="100000">
                                          <p:val>
                                            <p:strVal val="#ppt_x"/>
                                          </p:val>
                                        </p:tav>
                                      </p:tavLst>
                                    </p:anim>
                                    <p:anim calcmode="lin" valueType="num">
                                      <p:cBhvr additive="repl">
                                        <p:cTn id="127" dur="1000" fill="hold"/>
                                        <p:tgtEl>
                                          <p:spTgt spid="1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42">
                                  <p:stCondLst>
                                    <p:cond delay="0"/>
                                  </p:stCondLst>
                                  <p:childTnLst>
                                    <p:set>
                                      <p:cBhvr>
                                        <p:cTn id="131" dur="1" fill="hold">
                                          <p:stCondLst>
                                            <p:cond delay="0"/>
                                          </p:stCondLst>
                                        </p:cTn>
                                        <p:tgtEl>
                                          <p:spTgt spid="160">
                                            <p:txEl>
                                              <p:pRg st="7" end="7"/>
                                            </p:txEl>
                                          </p:spTgt>
                                        </p:tgtEl>
                                        <p:attrNameLst>
                                          <p:attrName>style.visibility</p:attrName>
                                        </p:attrNameLst>
                                      </p:cBhvr>
                                      <p:to>
                                        <p:strVal val="visible"/>
                                      </p:to>
                                    </p:set>
                                    <p:animEffect filter="fade" transition="in">
                                      <p:cBhvr additive="repl">
                                        <p:cTn id="132" dur="1000"/>
                                        <p:tgtEl>
                                          <p:spTgt spid="160">
                                            <p:txEl>
                                              <p:pRg st="7" end="7"/>
                                            </p:txEl>
                                          </p:spTgt>
                                        </p:tgtEl>
                                      </p:cBhvr>
                                    </p:animEffect>
                                    <p:anim calcmode="lin" valueType="num">
                                      <p:cBhvr additive="repl">
                                        <p:cTn id="133" dur="1000" fill="hold"/>
                                        <p:tgtEl>
                                          <p:spTgt spid="160">
                                            <p:txEl>
                                              <p:pRg st="7" end="7"/>
                                            </p:txEl>
                                          </p:spTgt>
                                        </p:tgtEl>
                                        <p:attrNameLst>
                                          <p:attrName>ppt_x</p:attrName>
                                        </p:attrNameLst>
                                      </p:cBhvr>
                                      <p:tavLst>
                                        <p:tav tm="0">
                                          <p:val>
                                            <p:strVal val="#ppt_x"/>
                                          </p:val>
                                        </p:tav>
                                        <p:tav tm="100000">
                                          <p:val>
                                            <p:strVal val="#ppt_x"/>
                                          </p:val>
                                        </p:tav>
                                      </p:tavLst>
                                    </p:anim>
                                    <p:anim calcmode="lin" valueType="num">
                                      <p:cBhvr additive="repl">
                                        <p:cTn id="134" dur="1000" fill="hold"/>
                                        <p:tgtEl>
                                          <p:spTgt spid="16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42">
                                  <p:stCondLst>
                                    <p:cond delay="0"/>
                                  </p:stCondLst>
                                  <p:childTnLst>
                                    <p:set>
                                      <p:cBhvr>
                                        <p:cTn id="138" dur="1" fill="hold">
                                          <p:stCondLst>
                                            <p:cond delay="0"/>
                                          </p:stCondLst>
                                        </p:cTn>
                                        <p:tgtEl>
                                          <p:spTgt spid="160">
                                            <p:txEl>
                                              <p:pRg st="8" end="8"/>
                                            </p:txEl>
                                          </p:spTgt>
                                        </p:tgtEl>
                                        <p:attrNameLst>
                                          <p:attrName>style.visibility</p:attrName>
                                        </p:attrNameLst>
                                      </p:cBhvr>
                                      <p:to>
                                        <p:strVal val="visible"/>
                                      </p:to>
                                    </p:set>
                                    <p:animEffect filter="fade" transition="in">
                                      <p:cBhvr additive="repl">
                                        <p:cTn id="139" dur="1000"/>
                                        <p:tgtEl>
                                          <p:spTgt spid="160">
                                            <p:txEl>
                                              <p:pRg st="8" end="8"/>
                                            </p:txEl>
                                          </p:spTgt>
                                        </p:tgtEl>
                                      </p:cBhvr>
                                    </p:animEffect>
                                    <p:anim calcmode="lin" valueType="num">
                                      <p:cBhvr additive="repl">
                                        <p:cTn id="140" dur="1000" fill="hold"/>
                                        <p:tgtEl>
                                          <p:spTgt spid="160">
                                            <p:txEl>
                                              <p:pRg st="8" end="8"/>
                                            </p:txEl>
                                          </p:spTgt>
                                        </p:tgtEl>
                                        <p:attrNameLst>
                                          <p:attrName>ppt_x</p:attrName>
                                        </p:attrNameLst>
                                      </p:cBhvr>
                                      <p:tavLst>
                                        <p:tav tm="0">
                                          <p:val>
                                            <p:strVal val="#ppt_x"/>
                                          </p:val>
                                        </p:tav>
                                        <p:tav tm="100000">
                                          <p:val>
                                            <p:strVal val="#ppt_x"/>
                                          </p:val>
                                        </p:tav>
                                      </p:tavLst>
                                    </p:anim>
                                    <p:anim calcmode="lin" valueType="num">
                                      <p:cBhvr additive="repl">
                                        <p:cTn id="141" dur="1000" fill="hold"/>
                                        <p:tgtEl>
                                          <p:spTgt spid="16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42">
                                  <p:stCondLst>
                                    <p:cond delay="0"/>
                                  </p:stCondLst>
                                  <p:childTnLst>
                                    <p:set>
                                      <p:cBhvr>
                                        <p:cTn id="145" dur="1" fill="hold">
                                          <p:stCondLst>
                                            <p:cond delay="0"/>
                                          </p:stCondLst>
                                        </p:cTn>
                                        <p:tgtEl>
                                          <p:spTgt spid="160">
                                            <p:txEl>
                                              <p:pRg st="9" end="9"/>
                                            </p:txEl>
                                          </p:spTgt>
                                        </p:tgtEl>
                                        <p:attrNameLst>
                                          <p:attrName>style.visibility</p:attrName>
                                        </p:attrNameLst>
                                      </p:cBhvr>
                                      <p:to>
                                        <p:strVal val="visible"/>
                                      </p:to>
                                    </p:set>
                                    <p:animEffect filter="fade" transition="in">
                                      <p:cBhvr additive="repl">
                                        <p:cTn id="146" dur="1000"/>
                                        <p:tgtEl>
                                          <p:spTgt spid="160">
                                            <p:txEl>
                                              <p:pRg st="9" end="9"/>
                                            </p:txEl>
                                          </p:spTgt>
                                        </p:tgtEl>
                                      </p:cBhvr>
                                    </p:animEffect>
                                    <p:anim calcmode="lin" valueType="num">
                                      <p:cBhvr additive="repl">
                                        <p:cTn id="147" dur="1000" fill="hold"/>
                                        <p:tgtEl>
                                          <p:spTgt spid="160">
                                            <p:txEl>
                                              <p:pRg st="9" end="9"/>
                                            </p:txEl>
                                          </p:spTgt>
                                        </p:tgtEl>
                                        <p:attrNameLst>
                                          <p:attrName>ppt_x</p:attrName>
                                        </p:attrNameLst>
                                      </p:cBhvr>
                                      <p:tavLst>
                                        <p:tav tm="0">
                                          <p:val>
                                            <p:strVal val="#ppt_x"/>
                                          </p:val>
                                        </p:tav>
                                        <p:tav tm="100000">
                                          <p:val>
                                            <p:strVal val="#ppt_x"/>
                                          </p:val>
                                        </p:tav>
                                      </p:tavLst>
                                    </p:anim>
                                    <p:anim calcmode="lin" valueType="num">
                                      <p:cBhvr additive="repl">
                                        <p:cTn id="148" dur="1000" fill="hold"/>
                                        <p:tgtEl>
                                          <p:spTgt spid="16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42">
                                  <p:stCondLst>
                                    <p:cond delay="0"/>
                                  </p:stCondLst>
                                  <p:childTnLst>
                                    <p:set>
                                      <p:cBhvr>
                                        <p:cTn id="152" dur="1" fill="hold">
                                          <p:stCondLst>
                                            <p:cond delay="0"/>
                                          </p:stCondLst>
                                        </p:cTn>
                                        <p:tgtEl>
                                          <p:spTgt spid="160">
                                            <p:txEl>
                                              <p:pRg st="10" end="10"/>
                                            </p:txEl>
                                          </p:spTgt>
                                        </p:tgtEl>
                                        <p:attrNameLst>
                                          <p:attrName>style.visibility</p:attrName>
                                        </p:attrNameLst>
                                      </p:cBhvr>
                                      <p:to>
                                        <p:strVal val="visible"/>
                                      </p:to>
                                    </p:set>
                                    <p:animEffect filter="fade" transition="in">
                                      <p:cBhvr additive="repl">
                                        <p:cTn id="153" dur="1000"/>
                                        <p:tgtEl>
                                          <p:spTgt spid="160">
                                            <p:txEl>
                                              <p:pRg st="10" end="10"/>
                                            </p:txEl>
                                          </p:spTgt>
                                        </p:tgtEl>
                                      </p:cBhvr>
                                    </p:animEffect>
                                    <p:anim calcmode="lin" valueType="num">
                                      <p:cBhvr additive="repl">
                                        <p:cTn id="154" dur="1000" fill="hold"/>
                                        <p:tgtEl>
                                          <p:spTgt spid="160">
                                            <p:txEl>
                                              <p:pRg st="10" end="10"/>
                                            </p:txEl>
                                          </p:spTgt>
                                        </p:tgtEl>
                                        <p:attrNameLst>
                                          <p:attrName>ppt_x</p:attrName>
                                        </p:attrNameLst>
                                      </p:cBhvr>
                                      <p:tavLst>
                                        <p:tav tm="0">
                                          <p:val>
                                            <p:strVal val="#ppt_x"/>
                                          </p:val>
                                        </p:tav>
                                        <p:tav tm="100000">
                                          <p:val>
                                            <p:strVal val="#ppt_x"/>
                                          </p:val>
                                        </p:tav>
                                      </p:tavLst>
                                    </p:anim>
                                    <p:anim calcmode="lin" valueType="num">
                                      <p:cBhvr additive="repl">
                                        <p:cTn id="155" dur="1000" fill="hold"/>
                                        <p:tgtEl>
                                          <p:spTgt spid="16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42">
                                  <p:stCondLst>
                                    <p:cond delay="0"/>
                                  </p:stCondLst>
                                  <p:childTnLst>
                                    <p:set>
                                      <p:cBhvr>
                                        <p:cTn id="159" dur="1" fill="hold">
                                          <p:stCondLst>
                                            <p:cond delay="0"/>
                                          </p:stCondLst>
                                        </p:cTn>
                                        <p:tgtEl>
                                          <p:spTgt spid="160">
                                            <p:txEl>
                                              <p:pRg st="11" end="11"/>
                                            </p:txEl>
                                          </p:spTgt>
                                        </p:tgtEl>
                                        <p:attrNameLst>
                                          <p:attrName>style.visibility</p:attrName>
                                        </p:attrNameLst>
                                      </p:cBhvr>
                                      <p:to>
                                        <p:strVal val="visible"/>
                                      </p:to>
                                    </p:set>
                                    <p:animEffect filter="fade" transition="in">
                                      <p:cBhvr additive="repl">
                                        <p:cTn id="160" dur="1000"/>
                                        <p:tgtEl>
                                          <p:spTgt spid="160">
                                            <p:txEl>
                                              <p:pRg st="11" end="11"/>
                                            </p:txEl>
                                          </p:spTgt>
                                        </p:tgtEl>
                                      </p:cBhvr>
                                    </p:animEffect>
                                    <p:anim calcmode="lin" valueType="num">
                                      <p:cBhvr additive="repl">
                                        <p:cTn id="161" dur="1000" fill="hold"/>
                                        <p:tgtEl>
                                          <p:spTgt spid="160">
                                            <p:txEl>
                                              <p:pRg st="11" end="11"/>
                                            </p:txEl>
                                          </p:spTgt>
                                        </p:tgtEl>
                                        <p:attrNameLst>
                                          <p:attrName>ppt_x</p:attrName>
                                        </p:attrNameLst>
                                      </p:cBhvr>
                                      <p:tavLst>
                                        <p:tav tm="0">
                                          <p:val>
                                            <p:strVal val="#ppt_x"/>
                                          </p:val>
                                        </p:tav>
                                        <p:tav tm="100000">
                                          <p:val>
                                            <p:strVal val="#ppt_x"/>
                                          </p:val>
                                        </p:tav>
                                      </p:tavLst>
                                    </p:anim>
                                    <p:anim calcmode="lin" valueType="num">
                                      <p:cBhvr additive="repl">
                                        <p:cTn id="162" dur="1000" fill="hold"/>
                                        <p:tgtEl>
                                          <p:spTgt spid="16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42">
                                  <p:stCondLst>
                                    <p:cond delay="0"/>
                                  </p:stCondLst>
                                  <p:childTnLst>
                                    <p:set>
                                      <p:cBhvr>
                                        <p:cTn id="166" dur="1" fill="hold">
                                          <p:stCondLst>
                                            <p:cond delay="0"/>
                                          </p:stCondLst>
                                        </p:cTn>
                                        <p:tgtEl>
                                          <p:spTgt spid="160">
                                            <p:txEl>
                                              <p:pRg st="12" end="12"/>
                                            </p:txEl>
                                          </p:spTgt>
                                        </p:tgtEl>
                                        <p:attrNameLst>
                                          <p:attrName>style.visibility</p:attrName>
                                        </p:attrNameLst>
                                      </p:cBhvr>
                                      <p:to>
                                        <p:strVal val="visible"/>
                                      </p:to>
                                    </p:set>
                                    <p:animEffect filter="fade" transition="in">
                                      <p:cBhvr additive="repl">
                                        <p:cTn id="167" dur="1000"/>
                                        <p:tgtEl>
                                          <p:spTgt spid="160">
                                            <p:txEl>
                                              <p:pRg st="12" end="12"/>
                                            </p:txEl>
                                          </p:spTgt>
                                        </p:tgtEl>
                                      </p:cBhvr>
                                    </p:animEffect>
                                    <p:anim calcmode="lin" valueType="num">
                                      <p:cBhvr additive="repl">
                                        <p:cTn id="168" dur="1000" fill="hold"/>
                                        <p:tgtEl>
                                          <p:spTgt spid="160">
                                            <p:txEl>
                                              <p:pRg st="12" end="12"/>
                                            </p:txEl>
                                          </p:spTgt>
                                        </p:tgtEl>
                                        <p:attrNameLst>
                                          <p:attrName>ppt_x</p:attrName>
                                        </p:attrNameLst>
                                      </p:cBhvr>
                                      <p:tavLst>
                                        <p:tav tm="0">
                                          <p:val>
                                            <p:strVal val="#ppt_x"/>
                                          </p:val>
                                        </p:tav>
                                        <p:tav tm="100000">
                                          <p:val>
                                            <p:strVal val="#ppt_x"/>
                                          </p:val>
                                        </p:tav>
                                      </p:tavLst>
                                    </p:anim>
                                    <p:anim calcmode="lin" valueType="num">
                                      <p:cBhvr additive="repl">
                                        <p:cTn id="169" dur="1000" fill="hold"/>
                                        <p:tgtEl>
                                          <p:spTgt spid="160">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42">
                                  <p:stCondLst>
                                    <p:cond delay="0"/>
                                  </p:stCondLst>
                                  <p:childTnLst>
                                    <p:set>
                                      <p:cBhvr>
                                        <p:cTn id="173" dur="1" fill="hold">
                                          <p:stCondLst>
                                            <p:cond delay="0"/>
                                          </p:stCondLst>
                                        </p:cTn>
                                        <p:tgtEl>
                                          <p:spTgt spid="160">
                                            <p:txEl>
                                              <p:pRg st="13" end="13"/>
                                            </p:txEl>
                                          </p:spTgt>
                                        </p:tgtEl>
                                        <p:attrNameLst>
                                          <p:attrName>style.visibility</p:attrName>
                                        </p:attrNameLst>
                                      </p:cBhvr>
                                      <p:to>
                                        <p:strVal val="visible"/>
                                      </p:to>
                                    </p:set>
                                    <p:animEffect filter="fade" transition="in">
                                      <p:cBhvr additive="repl">
                                        <p:cTn id="174" dur="1000"/>
                                        <p:tgtEl>
                                          <p:spTgt spid="160">
                                            <p:txEl>
                                              <p:pRg st="13" end="13"/>
                                            </p:txEl>
                                          </p:spTgt>
                                        </p:tgtEl>
                                      </p:cBhvr>
                                    </p:animEffect>
                                    <p:anim calcmode="lin" valueType="num">
                                      <p:cBhvr additive="repl">
                                        <p:cTn id="175" dur="1000" fill="hold"/>
                                        <p:tgtEl>
                                          <p:spTgt spid="160">
                                            <p:txEl>
                                              <p:pRg st="13" end="13"/>
                                            </p:txEl>
                                          </p:spTgt>
                                        </p:tgtEl>
                                        <p:attrNameLst>
                                          <p:attrName>ppt_x</p:attrName>
                                        </p:attrNameLst>
                                      </p:cBhvr>
                                      <p:tavLst>
                                        <p:tav tm="0">
                                          <p:val>
                                            <p:strVal val="#ppt_x"/>
                                          </p:val>
                                        </p:tav>
                                        <p:tav tm="100000">
                                          <p:val>
                                            <p:strVal val="#ppt_x"/>
                                          </p:val>
                                        </p:tav>
                                      </p:tavLst>
                                    </p:anim>
                                    <p:anim calcmode="lin" valueType="num">
                                      <p:cBhvr additive="repl">
                                        <p:cTn id="176" dur="1000" fill="hold"/>
                                        <p:tgtEl>
                                          <p:spTgt spid="160">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0" y="274680"/>
            <a:ext cx="7467120" cy="1142640"/>
          </a:xfrm>
          <a:prstGeom prst="rect">
            <a:avLst/>
          </a:prstGeom>
          <a:noFill/>
          <a:ln>
            <a:noFill/>
          </a:ln>
        </p:spPr>
        <p:txBody>
          <a:bodyPr anchor="ctr">
            <a:noAutofit/>
          </a:bodyPr>
          <a:p>
            <a:pPr algn="ctr">
              <a:lnSpc>
                <a:spcPct val="100000"/>
              </a:lnSpc>
            </a:pPr>
            <a:r>
              <a:rPr b="1" lang="pl-PL" sz="2800" spc="-1" strike="noStrike">
                <a:solidFill>
                  <a:srgbClr val="000000"/>
                </a:solidFill>
                <a:latin typeface="Calibri"/>
              </a:rPr>
              <a:t>ZABURZENIA ODŻYWIANIA</a:t>
            </a:r>
            <a:br/>
            <a:r>
              <a:rPr b="1" lang="pl-PL" sz="2800" spc="-1" strike="noStrike">
                <a:solidFill>
                  <a:srgbClr val="000000"/>
                </a:solidFill>
                <a:latin typeface="Calibri"/>
              </a:rPr>
              <a:t>anoreksja</a:t>
            </a:r>
            <a:endParaRPr b="0" lang="pl-PL" sz="2800" spc="-1" strike="noStrike">
              <a:solidFill>
                <a:srgbClr val="000000"/>
              </a:solidFill>
              <a:latin typeface="Calibri"/>
            </a:endParaRPr>
          </a:p>
        </p:txBody>
      </p:sp>
      <p:sp>
        <p:nvSpPr>
          <p:cNvPr id="162" name="TextShape 2"/>
          <p:cNvSpPr txBox="1"/>
          <p:nvPr/>
        </p:nvSpPr>
        <p:spPr>
          <a:xfrm>
            <a:off x="0" y="1600200"/>
            <a:ext cx="7467120" cy="4873320"/>
          </a:xfrm>
          <a:prstGeom prst="rect">
            <a:avLst/>
          </a:prstGeom>
          <a:noFill/>
          <a:ln>
            <a:noFill/>
          </a:ln>
        </p:spPr>
        <p:txBody>
          <a:bodyPr>
            <a:noAutofit/>
          </a:bodyPr>
          <a:p>
            <a:pPr>
              <a:lnSpc>
                <a:spcPct val="100000"/>
              </a:lnSpc>
              <a:spcBef>
                <a:spcPts val="601"/>
              </a:spcBef>
              <a:spcAft>
                <a:spcPts val="1417"/>
              </a:spcAft>
            </a:pPr>
            <a:endParaRPr b="0" lang="pl-PL" sz="32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ea typeface="Microsoft YaHei"/>
              </a:rPr>
              <a:t>Czynniki biologiczne</a:t>
            </a:r>
            <a:endParaRPr b="0" lang="pl-PL" sz="2400" spc="-1" strike="noStrike">
              <a:solidFill>
                <a:srgbClr val="000000"/>
              </a:solidFill>
              <a:latin typeface="Calibri"/>
            </a:endParaRPr>
          </a:p>
          <a:p>
            <a:pPr>
              <a:lnSpc>
                <a:spcPct val="100000"/>
              </a:lnSpc>
              <a:spcBef>
                <a:spcPts val="601"/>
              </a:spcBef>
              <a:spcAft>
                <a:spcPts val="1417"/>
              </a:spcAft>
            </a:pPr>
            <a:endParaRPr b="0" lang="pl-PL" sz="24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ea typeface="Microsoft YaHei"/>
              </a:rPr>
              <a:t>Czynniki społeczno-kulturowe</a:t>
            </a:r>
            <a:endParaRPr b="0" lang="pl-PL" sz="2400" spc="-1" strike="noStrike">
              <a:solidFill>
                <a:srgbClr val="000000"/>
              </a:solidFill>
              <a:latin typeface="Calibri"/>
            </a:endParaRPr>
          </a:p>
          <a:p>
            <a:pPr>
              <a:lnSpc>
                <a:spcPct val="100000"/>
              </a:lnSpc>
              <a:spcBef>
                <a:spcPts val="601"/>
              </a:spcBef>
              <a:spcAft>
                <a:spcPts val="1417"/>
              </a:spcAft>
            </a:pPr>
            <a:endParaRPr b="0" lang="pl-PL" sz="24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rPr>
              <a:t> </a:t>
            </a:r>
            <a:endParaRPr b="0" lang="pl-PL" sz="2400" spc="-1" strike="noStrike">
              <a:solidFill>
                <a:srgbClr val="000000"/>
              </a:solidFill>
              <a:latin typeface="Calibri"/>
            </a:endParaRPr>
          </a:p>
        </p:txBody>
      </p:sp>
      <p:pic>
        <p:nvPicPr>
          <p:cNvPr id="163" name="Obraz 3" descr=""/>
          <p:cNvPicPr/>
          <p:nvPr/>
        </p:nvPicPr>
        <p:blipFill>
          <a:blip r:embed="rId1"/>
          <a:stretch/>
        </p:blipFill>
        <p:spPr>
          <a:xfrm>
            <a:off x="4179240" y="3835080"/>
            <a:ext cx="3809160" cy="2380680"/>
          </a:xfrm>
          <a:prstGeom prst="rect">
            <a:avLst/>
          </a:prstGeom>
          <a:ln>
            <a:noFill/>
          </a:ln>
        </p:spPr>
      </p:pic>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childTnLst>
                  <p:par>
                    <p:cTn id="179" fill="hold">
                      <p:stCondLst>
                        <p:cond delay="indefinite"/>
                      </p:stCondLst>
                      <p:childTnLst>
                        <p:par>
                          <p:cTn id="180" fill="hold">
                            <p:stCondLst>
                              <p:cond delay="0"/>
                            </p:stCondLst>
                            <p:childTnLst>
                              <p:par>
                                <p:cTn id="181" nodeType="clickEffect" fill="hold" presetClass="entr" presetID="16" presetSubtype="21">
                                  <p:stCondLst>
                                    <p:cond delay="0"/>
                                  </p:stCondLst>
                                  <p:childTnLst>
                                    <p:set>
                                      <p:cBhvr>
                                        <p:cTn id="182" dur="1" fill="hold">
                                          <p:stCondLst>
                                            <p:cond delay="0"/>
                                          </p:stCondLst>
                                        </p:cTn>
                                        <p:tgtEl>
                                          <p:spTgt spid="162">
                                            <p:txEl>
                                              <p:pRg st="1" end="1"/>
                                            </p:txEl>
                                          </p:spTgt>
                                        </p:tgtEl>
                                        <p:attrNameLst>
                                          <p:attrName>style.visibility</p:attrName>
                                        </p:attrNameLst>
                                      </p:cBhvr>
                                      <p:to>
                                        <p:strVal val="visible"/>
                                      </p:to>
                                    </p:set>
                                    <p:animEffect filter="barn(inVertical)" transition="in">
                                      <p:cBhvr additive="repl">
                                        <p:cTn id="183" dur="500"/>
                                        <p:tgtEl>
                                          <p:spTgt spid="162">
                                            <p:txEl>
                                              <p:pRg st="1" end="1"/>
                                            </p:txEl>
                                          </p:spTgt>
                                        </p:tgtEl>
                                      </p:cBhvr>
                                    </p:animEffect>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16" presetSubtype="21">
                                  <p:stCondLst>
                                    <p:cond delay="0"/>
                                  </p:stCondLst>
                                  <p:childTnLst>
                                    <p:set>
                                      <p:cBhvr>
                                        <p:cTn id="187" dur="1" fill="hold">
                                          <p:stCondLst>
                                            <p:cond delay="0"/>
                                          </p:stCondLst>
                                        </p:cTn>
                                        <p:tgtEl>
                                          <p:spTgt spid="162">
                                            <p:txEl>
                                              <p:pRg st="3" end="3"/>
                                            </p:txEl>
                                          </p:spTgt>
                                        </p:tgtEl>
                                        <p:attrNameLst>
                                          <p:attrName>style.visibility</p:attrName>
                                        </p:attrNameLst>
                                      </p:cBhvr>
                                      <p:to>
                                        <p:strVal val="visible"/>
                                      </p:to>
                                    </p:set>
                                    <p:animEffect filter="barn(inVertical)" transition="in">
                                      <p:cBhvr additive="repl">
                                        <p:cTn id="188" dur="500"/>
                                        <p:tgtEl>
                                          <p:spTgt spid="162">
                                            <p:txEl>
                                              <p:pRg st="3" end="3"/>
                                            </p:txEl>
                                          </p:spTgt>
                                        </p:tgtEl>
                                      </p:cBhvr>
                                    </p:animEffec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6" presetSubtype="21">
                                  <p:stCondLst>
                                    <p:cond delay="0"/>
                                  </p:stCondLst>
                                  <p:childTnLst>
                                    <p:set>
                                      <p:cBhvr>
                                        <p:cTn id="192" dur="1" fill="hold">
                                          <p:stCondLst>
                                            <p:cond delay="0"/>
                                          </p:stCondLst>
                                        </p:cTn>
                                        <p:tgtEl>
                                          <p:spTgt spid="162">
                                            <p:txEl>
                                              <p:pRg st="5" end="5"/>
                                            </p:txEl>
                                          </p:spTgt>
                                        </p:tgtEl>
                                        <p:attrNameLst>
                                          <p:attrName>style.visibility</p:attrName>
                                        </p:attrNameLst>
                                      </p:cBhvr>
                                      <p:to>
                                        <p:strVal val="visible"/>
                                      </p:to>
                                    </p:set>
                                    <p:animEffect filter="barn(inVertical)" transition="in">
                                      <p:cBhvr additive="repl">
                                        <p:cTn id="193" dur="500"/>
                                        <p:tgtEl>
                                          <p:spTgt spid="162">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0" y="274680"/>
            <a:ext cx="7467120" cy="1142640"/>
          </a:xfrm>
          <a:prstGeom prst="rect">
            <a:avLst/>
          </a:prstGeom>
          <a:noFill/>
          <a:ln>
            <a:noFill/>
          </a:ln>
        </p:spPr>
        <p:txBody>
          <a:bodyPr anchor="ctr">
            <a:noAutofit/>
          </a:bodyPr>
          <a:p>
            <a:pPr algn="ctr">
              <a:lnSpc>
                <a:spcPct val="100000"/>
              </a:lnSpc>
            </a:pPr>
            <a:r>
              <a:rPr b="1" lang="pl-PL" sz="2800" spc="-1" strike="noStrike">
                <a:solidFill>
                  <a:srgbClr val="000000"/>
                </a:solidFill>
                <a:latin typeface="Calibri"/>
              </a:rPr>
              <a:t>ZABURZENIA ODŻYWIANIA</a:t>
            </a:r>
            <a:br/>
            <a:r>
              <a:rPr b="1" lang="pl-PL" sz="2800" spc="-1" strike="noStrike">
                <a:solidFill>
                  <a:srgbClr val="000000"/>
                </a:solidFill>
                <a:latin typeface="Calibri"/>
              </a:rPr>
              <a:t>anoreksja - leczenie</a:t>
            </a:r>
            <a:endParaRPr b="0" lang="pl-PL" sz="2800" spc="-1" strike="noStrike">
              <a:solidFill>
                <a:srgbClr val="000000"/>
              </a:solidFill>
              <a:latin typeface="Calibri"/>
            </a:endParaRPr>
          </a:p>
        </p:txBody>
      </p:sp>
      <p:sp>
        <p:nvSpPr>
          <p:cNvPr id="165" name="TextShape 2"/>
          <p:cNvSpPr txBox="1"/>
          <p:nvPr/>
        </p:nvSpPr>
        <p:spPr>
          <a:xfrm>
            <a:off x="0" y="1600200"/>
            <a:ext cx="7467120" cy="4873320"/>
          </a:xfrm>
          <a:prstGeom prst="rect">
            <a:avLst/>
          </a:prstGeom>
          <a:noFill/>
          <a:ln>
            <a:noFill/>
          </a:ln>
        </p:spPr>
        <p:txBody>
          <a:bodyPr>
            <a:noAutofit/>
          </a:bodyPr>
          <a:p>
            <a:pPr>
              <a:lnSpc>
                <a:spcPct val="100000"/>
              </a:lnSpc>
              <a:spcBef>
                <a:spcPts val="601"/>
              </a:spcBef>
              <a:spcAft>
                <a:spcPts val="1417"/>
              </a:spcAft>
            </a:pPr>
            <a:endParaRPr b="0" lang="pl-PL" sz="3200" spc="-1" strike="noStrike">
              <a:solidFill>
                <a:srgbClr val="000000"/>
              </a:solidFill>
              <a:latin typeface="Calibri"/>
            </a:endParaRPr>
          </a:p>
          <a:p>
            <a:pPr>
              <a:lnSpc>
                <a:spcPct val="100000"/>
              </a:lnSpc>
              <a:spcBef>
                <a:spcPts val="601"/>
              </a:spcBef>
              <a:spcAft>
                <a:spcPts val="1417"/>
              </a:spcAft>
            </a:pPr>
            <a:endParaRPr b="0" lang="pl-PL" sz="32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ea typeface="Microsoft YaHei"/>
              </a:rPr>
              <a:t>Terapia</a:t>
            </a:r>
            <a:endParaRPr b="0" lang="pl-PL" sz="24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ea typeface="Microsoft YaHei"/>
              </a:rPr>
              <a:t>Psychoterapia</a:t>
            </a:r>
            <a:endParaRPr b="0" lang="pl-PL" sz="2400" spc="-1" strike="noStrike">
              <a:solidFill>
                <a:srgbClr val="000000"/>
              </a:solidFill>
              <a:latin typeface="Calibri"/>
            </a:endParaRPr>
          </a:p>
          <a:p>
            <a:pPr>
              <a:lnSpc>
                <a:spcPct val="100000"/>
              </a:lnSpc>
              <a:spcBef>
                <a:spcPts val="601"/>
              </a:spcBef>
              <a:spcAft>
                <a:spcPts val="1417"/>
              </a:spcAft>
              <a:buClr>
                <a:srgbClr val="000000"/>
              </a:buClr>
              <a:buSzPct val="70000"/>
              <a:buFont typeface="Wingdings" charset="2"/>
              <a:buChar char=""/>
            </a:pPr>
            <a:r>
              <a:rPr b="0" lang="pl-PL" sz="2400" spc="-1" strike="noStrike">
                <a:solidFill>
                  <a:srgbClr val="000000"/>
                </a:solidFill>
                <a:latin typeface="Century Schoolbook"/>
                <a:ea typeface="Microsoft YaHei"/>
              </a:rPr>
              <a:t>Praca z dietetykiem</a:t>
            </a:r>
            <a:endParaRPr b="0" lang="pl-PL" sz="2400" spc="-1" strike="noStrike">
              <a:solidFill>
                <a:srgbClr val="000000"/>
              </a:solidFill>
              <a:latin typeface="Calibri"/>
            </a:endParaRPr>
          </a:p>
        </p:txBody>
      </p:sp>
      <p:pic>
        <p:nvPicPr>
          <p:cNvPr id="166" name="Obraz 3" descr=""/>
          <p:cNvPicPr/>
          <p:nvPr/>
        </p:nvPicPr>
        <p:blipFill>
          <a:blip r:embed="rId1"/>
          <a:stretch/>
        </p:blipFill>
        <p:spPr>
          <a:xfrm>
            <a:off x="3672000" y="1800000"/>
            <a:ext cx="4611960" cy="4458960"/>
          </a:xfrm>
          <a:prstGeom prst="rect">
            <a:avLst/>
          </a:prstGeom>
          <a:ln>
            <a:noFill/>
          </a:ln>
        </p:spPr>
      </p:pic>
    </p:spTree>
  </p:cSld>
  <mc:AlternateContent>
    <mc:Choice Requires="p14">
      <p:transition spd="slow" p14:dur="2000"/>
    </mc:Choice>
    <mc:Fallback>
      <p:transition spd="slow"/>
    </mc:Fallback>
  </mc:AlternateContent>
  <p:timing>
    <p:tnLst>
      <p:par>
        <p:cTn id="194" dur="indefinite" restart="never" nodeType="tmRoot">
          <p:childTnLst>
            <p:seq>
              <p:cTn id="195" dur="indefinite" nodeType="mainSeq">
                <p:childTnLst>
                  <p:par>
                    <p:cTn id="196" fill="hold">
                      <p:stCondLst>
                        <p:cond delay="indefinite"/>
                      </p:stCondLst>
                      <p:childTnLst>
                        <p:par>
                          <p:cTn id="197" fill="hold">
                            <p:stCondLst>
                              <p:cond delay="0"/>
                            </p:stCondLst>
                            <p:childTnLst>
                              <p:par>
                                <p:cTn id="198" nodeType="clickEffect" fill="hold" presetClass="entr" presetID="16" presetSubtype="21">
                                  <p:stCondLst>
                                    <p:cond delay="0"/>
                                  </p:stCondLst>
                                  <p:childTnLst>
                                    <p:set>
                                      <p:cBhvr>
                                        <p:cTn id="199" dur="1" fill="hold">
                                          <p:stCondLst>
                                            <p:cond delay="0"/>
                                          </p:stCondLst>
                                        </p:cTn>
                                        <p:tgtEl>
                                          <p:spTgt spid="165">
                                            <p:txEl>
                                              <p:pRg st="2" end="2"/>
                                            </p:txEl>
                                          </p:spTgt>
                                        </p:tgtEl>
                                        <p:attrNameLst>
                                          <p:attrName>style.visibility</p:attrName>
                                        </p:attrNameLst>
                                      </p:cBhvr>
                                      <p:to>
                                        <p:strVal val="visible"/>
                                      </p:to>
                                    </p:set>
                                    <p:animEffect filter="barn(inVertical)" transition="in">
                                      <p:cBhvr additive="repl">
                                        <p:cTn id="200" dur="500"/>
                                        <p:tgtEl>
                                          <p:spTgt spid="165">
                                            <p:txEl>
                                              <p:pRg st="2" end="2"/>
                                            </p:txEl>
                                          </p:spTgt>
                                        </p:tgtEl>
                                      </p:cBhvr>
                                    </p:animEffec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6" presetSubtype="21">
                                  <p:stCondLst>
                                    <p:cond delay="0"/>
                                  </p:stCondLst>
                                  <p:childTnLst>
                                    <p:set>
                                      <p:cBhvr>
                                        <p:cTn id="204" dur="1" fill="hold">
                                          <p:stCondLst>
                                            <p:cond delay="0"/>
                                          </p:stCondLst>
                                        </p:cTn>
                                        <p:tgtEl>
                                          <p:spTgt spid="165">
                                            <p:txEl>
                                              <p:pRg st="3" end="3"/>
                                            </p:txEl>
                                          </p:spTgt>
                                        </p:tgtEl>
                                        <p:attrNameLst>
                                          <p:attrName>style.visibility</p:attrName>
                                        </p:attrNameLst>
                                      </p:cBhvr>
                                      <p:to>
                                        <p:strVal val="visible"/>
                                      </p:to>
                                    </p:set>
                                    <p:animEffect filter="barn(inVertical)" transition="in">
                                      <p:cBhvr additive="repl">
                                        <p:cTn id="205" dur="500"/>
                                        <p:tgtEl>
                                          <p:spTgt spid="165">
                                            <p:txEl>
                                              <p:pRg st="3" end="3"/>
                                            </p:txEl>
                                          </p:spTgt>
                                        </p:tgtEl>
                                      </p:cBhvr>
                                    </p:animEffect>
                                  </p:childTnLst>
                                </p:cTn>
                              </p:par>
                            </p:childTnLst>
                          </p:cTn>
                        </p:par>
                      </p:childTnLst>
                    </p:cTn>
                  </p:par>
                  <p:par>
                    <p:cTn id="206" fill="hold">
                      <p:stCondLst>
                        <p:cond delay="indefinite"/>
                      </p:stCondLst>
                      <p:childTnLst>
                        <p:par>
                          <p:cTn id="207" fill="hold">
                            <p:stCondLst>
                              <p:cond delay="0"/>
                            </p:stCondLst>
                            <p:childTnLst>
                              <p:par>
                                <p:cTn id="208" nodeType="clickEffect" fill="hold" presetClass="entr" presetID="16" presetSubtype="21">
                                  <p:stCondLst>
                                    <p:cond delay="0"/>
                                  </p:stCondLst>
                                  <p:childTnLst>
                                    <p:set>
                                      <p:cBhvr>
                                        <p:cTn id="209" dur="1" fill="hold">
                                          <p:stCondLst>
                                            <p:cond delay="0"/>
                                          </p:stCondLst>
                                        </p:cTn>
                                        <p:tgtEl>
                                          <p:spTgt spid="165">
                                            <p:txEl>
                                              <p:pRg st="4" end="4"/>
                                            </p:txEl>
                                          </p:spTgt>
                                        </p:tgtEl>
                                        <p:attrNameLst>
                                          <p:attrName>style.visibility</p:attrName>
                                        </p:attrNameLst>
                                      </p:cBhvr>
                                      <p:to>
                                        <p:strVal val="visible"/>
                                      </p:to>
                                    </p:set>
                                    <p:animEffect filter="barn(inVertical)" transition="in">
                                      <p:cBhvr additive="repl">
                                        <p:cTn id="210" dur="500"/>
                                        <p:tgtEl>
                                          <p:spTgt spid="165">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3200" spc="-1" strike="noStrike">
                <a:solidFill>
                  <a:srgbClr val="000000"/>
                </a:solidFill>
                <a:latin typeface="Calibri"/>
              </a:rPr>
              <a:t>Anoreksja Psychiczna</a:t>
            </a:r>
            <a:br/>
            <a:r>
              <a:rPr b="1" lang="pl-PL" sz="3200" spc="-1" strike="noStrike">
                <a:solidFill>
                  <a:srgbClr val="000000"/>
                </a:solidFill>
                <a:latin typeface="Calibri"/>
              </a:rPr>
              <a:t>(anorexia nervosa)</a:t>
            </a:r>
            <a:endParaRPr b="0" lang="pl-PL" sz="3200" spc="-1" strike="noStrike">
              <a:solidFill>
                <a:srgbClr val="000000"/>
              </a:solidFill>
              <a:latin typeface="Calibri"/>
            </a:endParaRPr>
          </a:p>
        </p:txBody>
      </p:sp>
      <p:sp>
        <p:nvSpPr>
          <p:cNvPr id="168"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Zapadalność na anoreksje wzrosła w ostatnich 30 latach, tendencja wzrostowa jest związana szczególnie z grupą wiekową kobiet: 15-24 lata. Anoreksja występuje także u osób w średnim wieku – często związana jest z ciężką depresją lub zaburzeniem obsesyjno - kompulsacyjnym</a:t>
            </a: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Zgodnie ze stereotypowymi wyobrażeniami </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osoba anorektyczna to zazwyczaj wychudzona </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kobieta, blada, spoglądająca w lustro,zwykle</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 </a:t>
            </a:r>
            <a:r>
              <a:rPr b="0" lang="pl-PL" sz="2000" spc="-1" strike="noStrike">
                <a:solidFill>
                  <a:srgbClr val="000000"/>
                </a:solidFill>
                <a:latin typeface="Calibri"/>
              </a:rPr>
              <a:t>młoda wywodząca się z wyższej klasy społecznej. </a:t>
            </a:r>
            <a:endParaRPr b="0" lang="pl-PL" sz="2000" spc="-1" strike="noStrike">
              <a:solidFill>
                <a:srgbClr val="000000"/>
              </a:solidFill>
              <a:latin typeface="Calibri"/>
            </a:endParaRPr>
          </a:p>
        </p:txBody>
      </p:sp>
      <p:pic>
        <p:nvPicPr>
          <p:cNvPr id="169" name="Picture 2" descr=""/>
          <p:cNvPicPr/>
          <p:nvPr/>
        </p:nvPicPr>
        <p:blipFill>
          <a:blip r:embed="rId1"/>
          <a:stretch/>
        </p:blipFill>
        <p:spPr>
          <a:xfrm>
            <a:off x="5940000" y="4149000"/>
            <a:ext cx="2915280" cy="2276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4000" spc="-1" strike="noStrike">
                <a:solidFill>
                  <a:srgbClr val="000000"/>
                </a:solidFill>
                <a:latin typeface="Calibri"/>
              </a:rPr>
              <a:t>Charakterystyczne objawy </a:t>
            </a:r>
            <a:endParaRPr b="0" lang="pl-PL" sz="4000" spc="-1" strike="noStrike">
              <a:solidFill>
                <a:srgbClr val="000000"/>
              </a:solidFill>
              <a:latin typeface="Calibri"/>
            </a:endParaRPr>
          </a:p>
        </p:txBody>
      </p:sp>
      <p:sp>
        <p:nvSpPr>
          <p:cNvPr id="171" name="TextShape 2"/>
          <p:cNvSpPr txBox="1"/>
          <p:nvPr/>
        </p:nvSpPr>
        <p:spPr>
          <a:xfrm>
            <a:off x="457200" y="1600200"/>
            <a:ext cx="8229240" cy="4525560"/>
          </a:xfrm>
          <a:prstGeom prst="rect">
            <a:avLst/>
          </a:prstGeom>
          <a:noFill/>
          <a:ln>
            <a:noFill/>
          </a:ln>
        </p:spPr>
        <p:txBody>
          <a:bodyPr>
            <a:normAutofit fontScale="86000"/>
          </a:bodyPr>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wyniszczenie,</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zwolnienie czynności serca i tętna,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niskie ciśnienie krwi,</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wzdęcia,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zaparcia,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obrzęki dłoni i stóp,</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sucha, łuszcząca się skóra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zanik tkanki tłuszczowej</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nadmierne owłosienie ciała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meszek na twarzy i ciele,</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znaczna utrata włosów,</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zimne dłonie,</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nadmierne pocenie się stóp,</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niedokrwistość (anemia),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brak miesiączki lub bardzo wydłużone okresy między menstruacjami</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 </a:t>
            </a:r>
            <a:r>
              <a:rPr b="0" lang="pl-PL" sz="2000" spc="-1" strike="noStrike">
                <a:solidFill>
                  <a:srgbClr val="000000"/>
                </a:solidFill>
                <a:latin typeface="Calibri"/>
              </a:rPr>
              <a:t>częste bóle głowy</a:t>
            </a:r>
            <a:endParaRPr b="0" lang="pl-PL" sz="2000" spc="-1" strike="noStrike">
              <a:solidFill>
                <a:srgbClr val="000000"/>
              </a:solidFill>
              <a:latin typeface="Calibri"/>
            </a:endParaRPr>
          </a:p>
        </p:txBody>
      </p:sp>
      <p:pic>
        <p:nvPicPr>
          <p:cNvPr id="172" name="Picture 5" descr=""/>
          <p:cNvPicPr/>
          <p:nvPr/>
        </p:nvPicPr>
        <p:blipFill>
          <a:blip r:embed="rId1"/>
          <a:stretch/>
        </p:blipFill>
        <p:spPr>
          <a:xfrm>
            <a:off x="7115040" y="1052640"/>
            <a:ext cx="2028600" cy="417636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57200" y="260640"/>
            <a:ext cx="8229240" cy="4176000"/>
          </a:xfrm>
          <a:prstGeom prst="rect">
            <a:avLst/>
          </a:prstGeom>
          <a:noFill/>
          <a:ln>
            <a:noFill/>
          </a:ln>
        </p:spPr>
        <p:txBody>
          <a:bodyPr>
            <a:normAutofit/>
          </a:bodyPr>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Stałe rozmyślanie i sny o jedzeniu</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Bardzo powolne jedzenie</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Brak zdecydowania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Zaburzenia koncentracji</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Drażliwość, lęk</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Zaburzenia snu</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Wycofanie się z kontaktów społecznych</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Zawężenie zainteresowań</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Obniżenie libido</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Brak poczucia choroby i motywacji do leczenia</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Tendencje do manipulowania otoczeniem</a:t>
            </a:r>
            <a:endParaRPr b="0" lang="pl-PL" sz="2000" spc="-1" strike="noStrike">
              <a:solidFill>
                <a:srgbClr val="000000"/>
              </a:solidFill>
              <a:latin typeface="Calibri"/>
            </a:endParaRPr>
          </a:p>
          <a:p>
            <a:pPr>
              <a:lnSpc>
                <a:spcPct val="100000"/>
              </a:lnSpc>
              <a:spcBef>
                <a:spcPts val="400"/>
              </a:spcBef>
            </a:pPr>
            <a:endParaRPr b="0" lang="pl-PL" sz="2000" spc="-1" strike="noStrike">
              <a:solidFill>
                <a:srgbClr val="000000"/>
              </a:solidFill>
              <a:latin typeface="Calibri"/>
            </a:endParaRPr>
          </a:p>
          <a:p>
            <a:pPr>
              <a:lnSpc>
                <a:spcPct val="100000"/>
              </a:lnSpc>
              <a:spcBef>
                <a:spcPts val="400"/>
              </a:spcBef>
            </a:pPr>
            <a:endParaRPr b="0" lang="pl-PL" sz="2000" spc="-1" strike="noStrike">
              <a:solidFill>
                <a:srgbClr val="000000"/>
              </a:solidFill>
              <a:latin typeface="Calibri"/>
            </a:endParaRPr>
          </a:p>
        </p:txBody>
      </p:sp>
      <p:pic>
        <p:nvPicPr>
          <p:cNvPr id="174" name="Picture 2" descr=""/>
          <p:cNvPicPr/>
          <p:nvPr/>
        </p:nvPicPr>
        <p:blipFill>
          <a:blip r:embed="rId1"/>
          <a:stretch/>
        </p:blipFill>
        <p:spPr>
          <a:xfrm>
            <a:off x="6804360" y="404640"/>
            <a:ext cx="2018880" cy="3047760"/>
          </a:xfrm>
          <a:prstGeom prst="rect">
            <a:avLst/>
          </a:prstGeom>
          <a:ln w="9360">
            <a:noFill/>
          </a:ln>
        </p:spPr>
      </p:pic>
      <p:sp>
        <p:nvSpPr>
          <p:cNvPr id="175" name="CustomShape 2"/>
          <p:cNvSpPr/>
          <p:nvPr/>
        </p:nvSpPr>
        <p:spPr>
          <a:xfrm>
            <a:off x="395640" y="4221000"/>
            <a:ext cx="8352720" cy="36468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0000"/>
              </a:buClr>
              <a:buFont typeface="Arial"/>
              <a:buChar char="•"/>
            </a:pPr>
            <a:r>
              <a:rPr b="0" lang="pl-PL" sz="1800" spc="-1" strike="noStrike">
                <a:solidFill>
                  <a:srgbClr val="000000"/>
                </a:solidFill>
                <a:latin typeface="Calibri"/>
              </a:rPr>
              <a:t>     </a:t>
            </a:r>
            <a:r>
              <a:rPr b="0" lang="pl-PL" sz="1800" spc="-1" strike="noStrike">
                <a:solidFill>
                  <a:srgbClr val="000000"/>
                </a:solidFill>
                <a:latin typeface="Calibri"/>
              </a:rPr>
              <a:t>dezorientacja/zakłopotanie, nastroje depresyjne (poczucie  beznadziejności)</a:t>
            </a:r>
            <a:endParaRPr b="0" lang="pl-PL" sz="1800" spc="-1" strike="noStrike">
              <a:latin typeface="Arial"/>
            </a:endParaRPr>
          </a:p>
        </p:txBody>
      </p:sp>
      <p:sp>
        <p:nvSpPr>
          <p:cNvPr id="176" name="CustomShape 3"/>
          <p:cNvSpPr/>
          <p:nvPr/>
        </p:nvSpPr>
        <p:spPr>
          <a:xfrm>
            <a:off x="323640" y="4725000"/>
            <a:ext cx="7848360" cy="1736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1800" spc="-1" strike="noStrike">
                <a:solidFill>
                  <a:srgbClr val="1f497d"/>
                </a:solidFill>
                <a:latin typeface="Arial"/>
              </a:rPr>
              <a:t>Wyniszczenie</a:t>
            </a:r>
            <a:endParaRPr b="0" lang="pl-PL" sz="1800" spc="-1" strike="noStrike">
              <a:latin typeface="Arial"/>
            </a:endParaRPr>
          </a:p>
          <a:p>
            <a:pPr indent="-216000">
              <a:lnSpc>
                <a:spcPct val="100000"/>
              </a:lnSpc>
              <a:buClr>
                <a:srgbClr val="000000"/>
              </a:buClr>
              <a:buFont typeface="Symbol" charset="2"/>
              <a:buChar char=""/>
            </a:pPr>
            <a:r>
              <a:rPr b="1" lang="pl-PL" sz="1800" spc="-1" strike="noStrike">
                <a:solidFill>
                  <a:srgbClr val="000000"/>
                </a:solidFill>
                <a:latin typeface="Arial"/>
              </a:rPr>
              <a:t>utrata tkanki tłuszczowej i masy mięśniowej, zredukowany metabolizm hormonów tarczycy</a:t>
            </a:r>
            <a:endParaRPr b="0" lang="pl-PL" sz="1800" spc="-1" strike="noStrike">
              <a:latin typeface="Arial"/>
            </a:endParaRPr>
          </a:p>
          <a:p>
            <a:pPr indent="-216000">
              <a:lnSpc>
                <a:spcPct val="100000"/>
              </a:lnSpc>
              <a:buClr>
                <a:srgbClr val="000000"/>
              </a:buClr>
              <a:buFont typeface="Symbol" charset="2"/>
              <a:buChar char=""/>
            </a:pPr>
            <a:r>
              <a:rPr b="1" lang="pl-PL" sz="1800" spc="-1" strike="noStrike">
                <a:solidFill>
                  <a:srgbClr val="000000"/>
                </a:solidFill>
                <a:latin typeface="Arial"/>
              </a:rPr>
              <a:t> </a:t>
            </a:r>
            <a:r>
              <a:rPr b="1" lang="pl-PL" sz="1800" spc="-1" strike="noStrike">
                <a:solidFill>
                  <a:srgbClr val="000000"/>
                </a:solidFill>
                <a:latin typeface="Arial"/>
              </a:rPr>
              <a:t>nietolerancja chłodu i trudności w utrzymaniu podstawowej temperatury ciała poniżej 36°C</a:t>
            </a:r>
            <a:endParaRPr b="0" lang="pl-PL" sz="1800" spc="-1" strike="noStrike">
              <a:latin typeface="Arial"/>
            </a:endParaRPr>
          </a:p>
          <a:p>
            <a:pPr indent="-216000">
              <a:lnSpc>
                <a:spcPct val="100000"/>
              </a:lnSpc>
              <a:buClr>
                <a:srgbClr val="000000"/>
              </a:buClr>
              <a:buFont typeface="Symbol" charset="2"/>
              <a:buChar char=""/>
            </a:pPr>
            <a:r>
              <a:rPr b="1" lang="pl-PL" sz="1800" spc="-1" strike="noStrike">
                <a:solidFill>
                  <a:srgbClr val="000000"/>
                </a:solidFill>
                <a:latin typeface="Arial"/>
              </a:rPr>
              <a:t> </a:t>
            </a:r>
            <a:r>
              <a:rPr b="1" lang="pl-PL" sz="1800" spc="-1" strike="noStrike">
                <a:solidFill>
                  <a:srgbClr val="000000"/>
                </a:solidFill>
                <a:latin typeface="Arial"/>
              </a:rPr>
              <a:t>zasinienie stóp, obrzęki</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pl-PL" sz="4400" spc="-1" strike="noStrike">
                <a:solidFill>
                  <a:srgbClr val="000000"/>
                </a:solidFill>
                <a:latin typeface="Calibri"/>
              </a:rPr>
              <a:t>Zaburzenia</a:t>
            </a:r>
            <a:endParaRPr b="0" lang="pl-PL" sz="4400" spc="-1" strike="noStrike">
              <a:solidFill>
                <a:srgbClr val="000000"/>
              </a:solidFill>
              <a:latin typeface="Calibri"/>
            </a:endParaRPr>
          </a:p>
        </p:txBody>
      </p:sp>
      <p:sp>
        <p:nvSpPr>
          <p:cNvPr id="178" name="TextShape 2"/>
          <p:cNvSpPr txBox="1"/>
          <p:nvPr/>
        </p:nvSpPr>
        <p:spPr>
          <a:xfrm>
            <a:off x="457200" y="1412640"/>
            <a:ext cx="8229240" cy="4713120"/>
          </a:xfrm>
          <a:prstGeom prst="rect">
            <a:avLst/>
          </a:prstGeom>
          <a:noFill/>
          <a:ln>
            <a:noFill/>
          </a:ln>
        </p:spPr>
        <p:txBody>
          <a:bodyPr>
            <a:normAutofit fontScale="44000"/>
          </a:bodyPr>
          <a:p>
            <a:pPr marL="343080" indent="-342720">
              <a:lnSpc>
                <a:spcPct val="100000"/>
              </a:lnSpc>
              <a:spcBef>
                <a:spcPts val="641"/>
              </a:spcBef>
              <a:buClr>
                <a:srgbClr val="1f497d"/>
              </a:buClr>
              <a:buFont typeface="Arial"/>
              <a:buChar char="•"/>
            </a:pPr>
            <a:r>
              <a:rPr b="1" lang="pl-PL" sz="3200" spc="-1" strike="noStrike">
                <a:solidFill>
                  <a:srgbClr val="1f497d"/>
                </a:solidFill>
                <a:latin typeface="Arial"/>
              </a:rPr>
              <a:t>Zaburzenia biochemiczne</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wzrost wskaźników nerkowych</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podwyższony poziom karotenu</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wzrost poziomu cholesterolu poprzedzony jego spadkiem</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obniżony poziom cynku, fosforu, magnezu, wapnia, potasu</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1f497d"/>
                </a:solidFill>
                <a:latin typeface="Arial"/>
              </a:rPr>
              <a:t>Zaburzenia hematologiczne</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leukopenia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trombocytopenia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niski OB.</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000000"/>
                </a:solidFill>
                <a:latin typeface="Arial"/>
              </a:rPr>
              <a:t>- niedokrwistość</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Arial"/>
              </a:rPr>
              <a:t>   </a:t>
            </a:r>
            <a:r>
              <a:rPr b="1" lang="pl-PL" sz="3200" spc="-1" strike="noStrike">
                <a:solidFill>
                  <a:srgbClr val="1f497d"/>
                </a:solidFill>
                <a:latin typeface="Arial"/>
              </a:rPr>
              <a:t>Zaburzenia hormonalne</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457200" y="692640"/>
            <a:ext cx="8229240" cy="5433120"/>
          </a:xfrm>
          <a:prstGeom prst="rect">
            <a:avLst/>
          </a:prstGeom>
          <a:noFill/>
          <a:ln>
            <a:noFill/>
          </a:ln>
        </p:spPr>
        <p:txBody>
          <a:bodyPr>
            <a:normAutofit/>
          </a:bodyPr>
          <a:p>
            <a:pPr marL="343080" indent="-342720">
              <a:lnSpc>
                <a:spcPct val="100000"/>
              </a:lnSpc>
              <a:spcBef>
                <a:spcPts val="479"/>
              </a:spcBef>
            </a:pPr>
            <a:r>
              <a:rPr b="1" lang="pl-PL" sz="2400" spc="-1" strike="noStrike" u="sng">
                <a:solidFill>
                  <a:srgbClr val="1f497d"/>
                </a:solidFill>
                <a:uFillTx/>
                <a:latin typeface="Arial"/>
              </a:rPr>
              <a:t>Cechy rodziny anorektycznej:</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sztywność relacji wewnątrz rodziny</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brak rozwiązywania konfliktów</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nadmierne uzależnienie i blokowanie procesu autonomii </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a:t>
            </a:r>
            <a:r>
              <a:rPr b="1" lang="pl-PL" sz="2400" spc="-1" strike="noStrike">
                <a:solidFill>
                  <a:srgbClr val="000000"/>
                </a:solidFill>
                <a:latin typeface="Arial"/>
              </a:rPr>
              <a:t>przez pacjentkę</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rozbudzanie nadmiernych aspiracji dziecka</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dominująca matka, bierny ojciec</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pl-PL" sz="2400" spc="-1" strike="noStrike">
                <a:solidFill>
                  <a:srgbClr val="000000"/>
                </a:solidFill>
                <a:latin typeface="Arial"/>
              </a:rPr>
              <a:t>- formalizowanie procesu wychowania</a:t>
            </a:r>
            <a:endParaRPr b="0" lang="pl-PL" sz="2400" spc="-1" strike="noStrike">
              <a:solidFill>
                <a:srgbClr val="000000"/>
              </a:solidFill>
              <a:latin typeface="Calibri"/>
            </a:endParaRPr>
          </a:p>
          <a:p>
            <a:pPr marL="343080" indent="-342720">
              <a:lnSpc>
                <a:spcPct val="100000"/>
              </a:lnSpc>
              <a:spcBef>
                <a:spcPts val="641"/>
              </a:spcBef>
            </a:pP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0" y="274680"/>
            <a:ext cx="8964000" cy="1142640"/>
          </a:xfrm>
          <a:prstGeom prst="rect">
            <a:avLst/>
          </a:prstGeom>
          <a:noFill/>
          <a:ln>
            <a:noFill/>
          </a:ln>
        </p:spPr>
        <p:txBody>
          <a:bodyPr anchor="ctr">
            <a:normAutofit fontScale="22000"/>
          </a:bodyPr>
          <a:p>
            <a:pPr algn="ctr">
              <a:lnSpc>
                <a:spcPct val="100000"/>
              </a:lnSpc>
            </a:pPr>
            <a:br/>
            <a:br/>
            <a:r>
              <a:rPr b="1" i="1" lang="pl-PL" sz="4400" spc="-1" strike="noStrike">
                <a:solidFill>
                  <a:srgbClr val="000000"/>
                </a:solidFill>
                <a:latin typeface="Calibri"/>
              </a:rPr>
              <a:t>Klasyfikacja zaburzeń odżywiania -ICD 10</a:t>
            </a:r>
            <a:br/>
            <a:endParaRPr b="0" lang="pl-PL" sz="4400" spc="-1" strike="noStrike">
              <a:solidFill>
                <a:srgbClr val="000000"/>
              </a:solidFill>
              <a:latin typeface="Calibri"/>
            </a:endParaRPr>
          </a:p>
        </p:txBody>
      </p:sp>
      <p:sp>
        <p:nvSpPr>
          <p:cNvPr id="132" name="TextShape 2"/>
          <p:cNvSpPr txBox="1"/>
          <p:nvPr/>
        </p:nvSpPr>
        <p:spPr>
          <a:xfrm>
            <a:off x="179640" y="1052640"/>
            <a:ext cx="8506800" cy="5073120"/>
          </a:xfrm>
          <a:prstGeom prst="rect">
            <a:avLst/>
          </a:prstGeom>
          <a:noFill/>
          <a:ln>
            <a:noFill/>
          </a:ln>
        </p:spPr>
        <p:txBody>
          <a:bodyPr>
            <a:normAutofit/>
          </a:bodyPr>
          <a:p>
            <a:pPr marL="343080" indent="-342720">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439"/>
              </a:spcBef>
            </a:pPr>
            <a:endParaRPr b="0" lang="pl-PL" sz="3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F50.0</a:t>
            </a:r>
            <a:r>
              <a:rPr b="0" lang="pl-PL" sz="2200" spc="-1" strike="noStrike">
                <a:solidFill>
                  <a:srgbClr val="000000"/>
                </a:solidFill>
                <a:latin typeface="Times New Roman"/>
              </a:rPr>
              <a:t> Jadłowstręt psychiczny (anorexia nervosa)</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F50.1</a:t>
            </a:r>
            <a:r>
              <a:rPr b="0" lang="pl-PL" sz="2200" spc="-1" strike="noStrike">
                <a:solidFill>
                  <a:srgbClr val="000000"/>
                </a:solidFill>
                <a:latin typeface="Times New Roman"/>
              </a:rPr>
              <a:t> Jadłowstręt psychiczny atypowy</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F50.2</a:t>
            </a:r>
            <a:r>
              <a:rPr b="0" lang="pl-PL" sz="2200" spc="-1" strike="noStrike">
                <a:solidFill>
                  <a:srgbClr val="000000"/>
                </a:solidFill>
                <a:latin typeface="Times New Roman"/>
              </a:rPr>
              <a:t> Żarłoczność psychiczna (bulimia nervosa)</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F50.3 </a:t>
            </a:r>
            <a:r>
              <a:rPr b="0" lang="pl-PL" sz="2200" spc="-1" strike="noStrike">
                <a:solidFill>
                  <a:srgbClr val="000000"/>
                </a:solidFill>
                <a:latin typeface="Times New Roman"/>
              </a:rPr>
              <a:t>Atypowa żarłoczność psychiczna</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F50.4</a:t>
            </a:r>
            <a:r>
              <a:rPr b="0" lang="pl-PL" sz="2200" spc="-1" strike="noStrike">
                <a:solidFill>
                  <a:srgbClr val="000000"/>
                </a:solidFill>
                <a:latin typeface="Times New Roman"/>
              </a:rPr>
              <a:t> Przejadanie się związane z innymi czynnikami   psychologicznymi</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F50.5</a:t>
            </a:r>
            <a:r>
              <a:rPr b="0" lang="pl-PL" sz="2200" spc="-1" strike="noStrike">
                <a:solidFill>
                  <a:srgbClr val="000000"/>
                </a:solidFill>
                <a:latin typeface="Times New Roman"/>
              </a:rPr>
              <a:t> Wymioty związane z innymi czynnikami psychologicznymi</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F50.8</a:t>
            </a:r>
            <a:r>
              <a:rPr b="0" lang="pl-PL" sz="2200" spc="-1" strike="noStrike">
                <a:solidFill>
                  <a:srgbClr val="000000"/>
                </a:solidFill>
                <a:latin typeface="Times New Roman"/>
              </a:rPr>
              <a:t> Inne zaburzenia odżywiania się</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F50.9</a:t>
            </a:r>
            <a:r>
              <a:rPr b="0" lang="pl-PL" sz="2200" spc="-1" strike="noStrike">
                <a:solidFill>
                  <a:srgbClr val="000000"/>
                </a:solidFill>
                <a:latin typeface="Times New Roman"/>
              </a:rPr>
              <a:t> Zaburzenia odżywiania się, nie określone.</a:t>
            </a:r>
            <a:endParaRPr b="0" lang="pl-PL" sz="2200" spc="-1" strike="noStrike">
              <a:solidFill>
                <a:srgbClr val="000000"/>
              </a:solidFill>
              <a:latin typeface="Calibri"/>
            </a:endParaRPr>
          </a:p>
          <a:p>
            <a:pPr marL="343080" indent="-342720">
              <a:lnSpc>
                <a:spcPct val="100000"/>
              </a:lnSpc>
              <a:spcBef>
                <a:spcPts val="641"/>
              </a:spcBef>
            </a:pPr>
            <a:endParaRPr b="0" lang="pl-PL"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3200" spc="-1" strike="noStrike">
                <a:solidFill>
                  <a:srgbClr val="000000"/>
                </a:solidFill>
                <a:latin typeface="Calibri"/>
              </a:rPr>
              <a:t>Anoreksja Psychiczna (anorexia nervosa) – cechy charakterystyczne zachowań </a:t>
            </a:r>
            <a:endParaRPr b="0" lang="pl-PL" sz="3200" spc="-1" strike="noStrike">
              <a:solidFill>
                <a:srgbClr val="000000"/>
              </a:solidFill>
              <a:latin typeface="Calibri"/>
            </a:endParaRPr>
          </a:p>
        </p:txBody>
      </p:sp>
      <p:sp>
        <p:nvSpPr>
          <p:cNvPr id="181"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Osoba cierpiąca na anoreksję posiada ogromną wiedzę na temat produktów żywnościowych i liczy każdą kalorię, spożywają małe porcje posiłków (owoce i warzywa),dzieląc je na małe porcje. Unikają wszelkich produktów zawierających tłuszcz, często piją kawę i napoje musujące, żują gumę lub palą papierosy w celu zmniejszenia głodu.</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Wiele osób w ciągu całego dnia staje na wasze i </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      </a:t>
            </a:r>
            <a:r>
              <a:rPr b="0" lang="pl-PL" sz="2000" spc="-1" strike="noStrike">
                <a:solidFill>
                  <a:srgbClr val="000000"/>
                </a:solidFill>
                <a:latin typeface="Calibri"/>
              </a:rPr>
              <a:t>poświęca uwagę nawet najdrobniejszym zmianom </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       </a:t>
            </a:r>
            <a:r>
              <a:rPr b="0" lang="pl-PL" sz="2000" spc="-1" strike="noStrike">
                <a:solidFill>
                  <a:srgbClr val="000000"/>
                </a:solidFill>
                <a:latin typeface="Calibri"/>
              </a:rPr>
              <a:t>w tym zakresie</a:t>
            </a:r>
            <a:endParaRPr b="0" lang="pl-PL" sz="20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pl-PL" sz="2000" spc="-1" strike="noStrike">
                <a:solidFill>
                  <a:srgbClr val="000000"/>
                </a:solidFill>
                <a:latin typeface="Calibri"/>
              </a:rPr>
              <a:t>Jadłospis anorektyczek jest zazwyczaj  monotonny </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      </a:t>
            </a:r>
            <a:r>
              <a:rPr b="0" lang="pl-PL" sz="2000" spc="-1" strike="noStrike">
                <a:solidFill>
                  <a:srgbClr val="000000"/>
                </a:solidFill>
                <a:latin typeface="Calibri"/>
              </a:rPr>
              <a:t>i  mało zróżnicowany, osoby te często gotują dla</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       </a:t>
            </a:r>
            <a:r>
              <a:rPr b="0" lang="pl-PL" sz="2000" spc="-1" strike="noStrike">
                <a:solidFill>
                  <a:srgbClr val="000000"/>
                </a:solidFill>
                <a:latin typeface="Calibri"/>
              </a:rPr>
              <a:t>rodziny a same  jedzą w samotnośc.i</a:t>
            </a:r>
            <a:endParaRPr b="0" lang="pl-PL" sz="2000" spc="-1" strike="noStrike">
              <a:solidFill>
                <a:srgbClr val="000000"/>
              </a:solidFill>
              <a:latin typeface="Calibri"/>
            </a:endParaRPr>
          </a:p>
        </p:txBody>
      </p:sp>
      <p:pic>
        <p:nvPicPr>
          <p:cNvPr id="182" name="Picture 2" descr=""/>
          <p:cNvPicPr/>
          <p:nvPr/>
        </p:nvPicPr>
        <p:blipFill>
          <a:blip r:embed="rId1"/>
          <a:stretch/>
        </p:blipFill>
        <p:spPr>
          <a:xfrm>
            <a:off x="6660360" y="3213000"/>
            <a:ext cx="2483280" cy="364464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57200" y="692640"/>
            <a:ext cx="8229240" cy="5433120"/>
          </a:xfrm>
          <a:prstGeom prst="rect">
            <a:avLst/>
          </a:prstGeom>
          <a:noFill/>
          <a:ln>
            <a:noFill/>
          </a:ln>
        </p:spPr>
        <p:txBody>
          <a:bodyPr>
            <a:normAutofit/>
          </a:bodyPr>
          <a:p>
            <a:pPr marL="343080" indent="-342720">
              <a:lnSpc>
                <a:spcPct val="100000"/>
              </a:lnSpc>
              <a:spcBef>
                <a:spcPts val="479"/>
              </a:spcBef>
            </a:pPr>
            <a:r>
              <a:rPr b="0" lang="pl-PL" sz="2400" spc="-1" strike="noStrike">
                <a:solidFill>
                  <a:srgbClr val="000000"/>
                </a:solidFill>
                <a:latin typeface="Calibri"/>
              </a:rPr>
              <a:t>Pacjenci z anoreksją często  wykazują nadmierną koncentrację</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nad jedzeniem, wycofanie społeczne  a także miewają uczucie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sytości.  Ponadto angażują się w wykonywanie intensywnych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ćwiczeń fizycznych, ćwiczenia te mogą przybierać różne formy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(chodzenie do klubu sportowego 3 razy dziennie, stanie zamiast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siedzenia, chodzenie wszędzie pieszo )</a:t>
            </a: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Perfekcjonizm i niska samoocena, popadanie w depresję  to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charakterystyczna cecha anorektyczek</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i="1" lang="pl-PL" sz="2800" spc="-1" strike="noStrike">
                <a:solidFill>
                  <a:srgbClr val="000000"/>
                </a:solidFill>
                <a:latin typeface="Calibri"/>
              </a:rPr>
              <a:t>„ </a:t>
            </a:r>
            <a:r>
              <a:rPr b="1" i="1" lang="pl-PL" sz="2800" spc="-1" strike="noStrike">
                <a:solidFill>
                  <a:srgbClr val="000000"/>
                </a:solidFill>
                <a:latin typeface="Calibri"/>
              </a:rPr>
              <a:t>Moja wartość zależy od tego jak bardzo jestem szczupła”</a:t>
            </a:r>
            <a:endParaRPr b="0" lang="pl-PL" sz="2800" spc="-1" strike="noStrike">
              <a:solidFill>
                <a:srgbClr val="000000"/>
              </a:solidFill>
              <a:latin typeface="Calibri"/>
            </a:endParaRPr>
          </a:p>
        </p:txBody>
      </p:sp>
      <p:sp>
        <p:nvSpPr>
          <p:cNvPr id="185" name="TextShape 2"/>
          <p:cNvSpPr txBox="1"/>
          <p:nvPr/>
        </p:nvSpPr>
        <p:spPr>
          <a:xfrm>
            <a:off x="457200" y="1772640"/>
            <a:ext cx="8229240" cy="435312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Badania dowodzą, że pacjentki z anoreksją są bardziej niezadowolone z wyglądu poszczególnych części ciała (uda, biodra, nogi, talia, piersi, twarz) niż ich rówieśnicy. Czują wobec swojego ciała złość, nie czuja się  z nim dobrze (frustracje), nie lubią siebie i często myślą o odchudzaniu</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Osoby z anoreksją doświadczają leków przed bycie otyłą, przed dojrzewaniem seksualnym. Brak satysfakcji z własnego ciała tłumaczą przekonania na temat jego wagi i wygląd</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 bycie szczupłym jest oznaką samokontroli i samodyscypliny)</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457200" y="1124640"/>
            <a:ext cx="4690440" cy="4608000"/>
          </a:xfrm>
          <a:prstGeom prst="rect">
            <a:avLst/>
          </a:prstGeom>
          <a:noFill/>
          <a:ln>
            <a:noFill/>
          </a:ln>
        </p:spPr>
        <p:txBody>
          <a:bodyPr>
            <a:noAutofit/>
          </a:bodyPr>
          <a:p>
            <a:pPr marL="343080" indent="-342720">
              <a:lnSpc>
                <a:spcPct val="100000"/>
              </a:lnSpc>
              <a:spcBef>
                <a:spcPts val="479"/>
              </a:spcBef>
            </a:pPr>
            <a:r>
              <a:rPr b="0" lang="pl-PL" sz="2400" spc="-1" strike="noStrike">
                <a:solidFill>
                  <a:srgbClr val="000000"/>
                </a:solidFill>
                <a:latin typeface="Calibri"/>
              </a:rPr>
              <a:t>Ponad 73 % pacjentów dokonuje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zniekształceń rozmiaru swojego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ciała.</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Osoby przeszacowują rozmiary</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własnego ciała  (posiadają w</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pamięci obraz własnego ciała</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grubszego niż jest w rzeczywistości) </a:t>
            </a:r>
            <a:endParaRPr b="0" lang="pl-PL" sz="2400" spc="-1" strike="noStrike">
              <a:solidFill>
                <a:srgbClr val="000000"/>
              </a:solidFill>
              <a:latin typeface="Calibri"/>
            </a:endParaRPr>
          </a:p>
        </p:txBody>
      </p:sp>
      <p:pic>
        <p:nvPicPr>
          <p:cNvPr id="187" name="Picture 2" descr=""/>
          <p:cNvPicPr/>
          <p:nvPr/>
        </p:nvPicPr>
        <p:blipFill>
          <a:blip r:embed="rId1"/>
          <a:stretch/>
        </p:blipFill>
        <p:spPr>
          <a:xfrm>
            <a:off x="5391000" y="0"/>
            <a:ext cx="3752640" cy="501264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457200" y="274680"/>
            <a:ext cx="8229240" cy="921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Dekalog anorektyczki</a:t>
            </a:r>
            <a:endParaRPr b="0" lang="pl-PL" sz="4400" spc="-1" strike="noStrike">
              <a:solidFill>
                <a:srgbClr val="000000"/>
              </a:solidFill>
              <a:latin typeface="Calibri"/>
            </a:endParaRPr>
          </a:p>
        </p:txBody>
      </p:sp>
      <p:sp>
        <p:nvSpPr>
          <p:cNvPr id="189" name="TextShape 2"/>
          <p:cNvSpPr txBox="1"/>
          <p:nvPr/>
        </p:nvSpPr>
        <p:spPr>
          <a:xfrm>
            <a:off x="457200" y="1268640"/>
            <a:ext cx="8229240" cy="4857120"/>
          </a:xfrm>
          <a:prstGeom prst="rect">
            <a:avLst/>
          </a:prstGeom>
          <a:noFill/>
          <a:ln>
            <a:noFill/>
          </a:ln>
        </p:spPr>
        <p:txBody>
          <a:bodyPr>
            <a:normAutofit fontScale="56000"/>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1. Bycie chudą jest ważniejsze od bycia zdrową.</a:t>
            </a:r>
            <a:br/>
            <a:r>
              <a:rPr b="0" lang="pl-PL" sz="3200" spc="-1" strike="noStrike">
                <a:solidFill>
                  <a:srgbClr val="000000"/>
                </a:solidFill>
                <a:latin typeface="Calibri"/>
              </a:rPr>
              <a:t>2. Nie będziesz jadła bez poczucia winy.</a:t>
            </a:r>
            <a:br/>
            <a:r>
              <a:rPr b="0" lang="pl-PL" sz="3200" spc="-1" strike="noStrike">
                <a:solidFill>
                  <a:srgbClr val="000000"/>
                </a:solidFill>
                <a:latin typeface="Calibri"/>
              </a:rPr>
              <a:t>3. Nie będziesz jadła niczego bez ukarania siebie za to (ponad limit diety).</a:t>
            </a:r>
            <a:br/>
            <a:r>
              <a:rPr b="0" lang="pl-PL" sz="3200" spc="-1" strike="noStrike">
                <a:solidFill>
                  <a:srgbClr val="000000"/>
                </a:solidFill>
                <a:latin typeface="Calibri"/>
              </a:rPr>
              <a:t>4. To proste: chudnięcie jest dobre, a przybieranie na wadze - złe.</a:t>
            </a:r>
            <a:br/>
            <a:r>
              <a:rPr b="0" lang="pl-PL" sz="3200" spc="-1" strike="noStrike">
                <a:solidFill>
                  <a:srgbClr val="000000"/>
                </a:solidFill>
                <a:latin typeface="Calibri"/>
              </a:rPr>
              <a:t>5.Bycie chudą i niejedzenie są dowodami prawdziwej siły woli.</a:t>
            </a:r>
            <a:br/>
            <a:r>
              <a:rPr b="0" lang="pl-PL" sz="3200" spc="-1" strike="noStrike">
                <a:solidFill>
                  <a:srgbClr val="000000"/>
                </a:solidFill>
                <a:latin typeface="Calibri"/>
              </a:rPr>
              <a:t>6. Wierzę w potęgę kontroli, która jako jedyna może wnieść porządek w chaos, którym jest mój świat.</a:t>
            </a:r>
            <a:br/>
            <a:r>
              <a:rPr b="0" lang="pl-PL" sz="3200" spc="-1" strike="noStrike">
                <a:solidFill>
                  <a:srgbClr val="000000"/>
                </a:solidFill>
                <a:latin typeface="Calibri"/>
              </a:rPr>
              <a:t>7. Wierzę w perfekcję i chcę ją osiągnąć.</a:t>
            </a:r>
            <a:br/>
            <a:r>
              <a:rPr b="0" lang="pl-PL" sz="3200" spc="-1" strike="noStrike">
                <a:solidFill>
                  <a:srgbClr val="000000"/>
                </a:solidFill>
                <a:latin typeface="Calibri"/>
              </a:rPr>
              <a:t>8.Wiem, że waga jest wskaźnikiem moich codziennych sukcesów i porażek.</a:t>
            </a:r>
            <a:br/>
            <a:r>
              <a:rPr b="0" lang="pl-PL" sz="3200" spc="-1" strike="noStrike">
                <a:solidFill>
                  <a:srgbClr val="000000"/>
                </a:solidFill>
                <a:latin typeface="Calibri"/>
              </a:rPr>
              <a:t>9.. Wierzę w piekło, bo czasami mam wrażenie, że w nim żyję.</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457200" y="274680"/>
            <a:ext cx="8229240" cy="777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Zasady „motylków”:</a:t>
            </a:r>
            <a:endParaRPr b="0" lang="pl-PL" sz="4400" spc="-1" strike="noStrike">
              <a:solidFill>
                <a:srgbClr val="000000"/>
              </a:solidFill>
              <a:latin typeface="Calibri"/>
            </a:endParaRPr>
          </a:p>
        </p:txBody>
      </p:sp>
      <p:sp>
        <p:nvSpPr>
          <p:cNvPr id="191" name="TextShape 2"/>
          <p:cNvSpPr txBox="1"/>
          <p:nvPr/>
        </p:nvSpPr>
        <p:spPr>
          <a:xfrm>
            <a:off x="457200" y="1196640"/>
            <a:ext cx="8229240" cy="4929120"/>
          </a:xfrm>
          <a:prstGeom prst="rect">
            <a:avLst/>
          </a:prstGeom>
          <a:noFill/>
          <a:ln>
            <a:noFill/>
          </a:ln>
        </p:spPr>
        <p:txBody>
          <a:bodyPr>
            <a:normAutofit fontScale="18000"/>
          </a:bodyPr>
          <a:p>
            <a:pPr marL="343080" indent="-342720">
              <a:lnSpc>
                <a:spcPct val="100000"/>
              </a:lnSpc>
              <a:spcBef>
                <a:spcPts val="641"/>
              </a:spcBef>
            </a:pPr>
            <a:r>
              <a:rPr b="0" lang="pl-PL" sz="3200" spc="-1" strike="noStrike">
                <a:solidFill>
                  <a:srgbClr val="000000"/>
                </a:solidFill>
                <a:latin typeface="Calibri"/>
              </a:rPr>
              <a:t>         </a:t>
            </a:r>
            <a:r>
              <a:rPr b="1" lang="pl-PL" sz="3200" spc="-1" strike="noStrike">
                <a:solidFill>
                  <a:srgbClr val="000000"/>
                </a:solidFill>
                <a:latin typeface="Calibri"/>
              </a:rPr>
              <a:t>Waga</a:t>
            </a:r>
            <a:br/>
            <a:r>
              <a:rPr b="0" lang="pl-PL" sz="3200" spc="-1" strike="noStrike">
                <a:solidFill>
                  <a:srgbClr val="000000"/>
                </a:solidFill>
                <a:latin typeface="Calibri"/>
              </a:rPr>
              <a:t>Waga nigdy nie kłamie, co więcej - to ona jest odzwierciedleniem Twoich sukcesów i porażek każdego dnia. Waż się każdego dnia, najlepiej na czczo i o tej samej porze. Jeśli wskazówka wagi podskoczy w górę, zrezygnuj tego dnia z kolacji. Oczywiście wahania o 1-2 kg są w tzw. normie. To skutek przejściowego zatrzymania wody w organizmie.</a:t>
            </a:r>
            <a:br/>
            <a:br/>
            <a:r>
              <a:rPr b="0" lang="pl-PL" sz="3200" spc="-1" strike="noStrike">
                <a:solidFill>
                  <a:srgbClr val="000000"/>
                </a:solidFill>
                <a:latin typeface="Calibri"/>
              </a:rPr>
              <a:t> </a:t>
            </a:r>
            <a:r>
              <a:rPr b="1" lang="pl-PL" sz="3200" spc="-1" strike="noStrike">
                <a:solidFill>
                  <a:srgbClr val="000000"/>
                </a:solidFill>
                <a:latin typeface="Calibri"/>
              </a:rPr>
              <a:t>Wymiary</a:t>
            </a:r>
            <a:br/>
            <a:r>
              <a:rPr b="0" lang="pl-PL" sz="3200" spc="-1" strike="noStrike">
                <a:solidFill>
                  <a:srgbClr val="000000"/>
                </a:solidFill>
                <a:latin typeface="Calibri"/>
              </a:rPr>
              <a:t>Mierzymy się co tydzień lub dwa. Biust, talia, biodra.</a:t>
            </a:r>
            <a:br/>
            <a:br/>
            <a:r>
              <a:rPr b="0" lang="pl-PL" sz="3200" spc="-1" strike="noStrike">
                <a:solidFill>
                  <a:srgbClr val="000000"/>
                </a:solidFill>
                <a:latin typeface="Calibri"/>
              </a:rPr>
              <a:t> </a:t>
            </a:r>
            <a:r>
              <a:rPr b="1" lang="pl-PL" sz="3200" spc="-1" strike="noStrike">
                <a:solidFill>
                  <a:srgbClr val="000000"/>
                </a:solidFill>
                <a:latin typeface="Calibri"/>
              </a:rPr>
              <a:t>Cele</a:t>
            </a:r>
            <a:br/>
            <a:r>
              <a:rPr b="0" lang="pl-PL" sz="3200" spc="-1" strike="noStrike">
                <a:solidFill>
                  <a:srgbClr val="000000"/>
                </a:solidFill>
                <a:latin typeface="Calibri"/>
              </a:rPr>
              <a:t>Wyznacz sobie realne cele i dąż do nich. Nie zapominaj o nagrodach, to ważne.</a:t>
            </a:r>
            <a:br/>
            <a:br/>
            <a:r>
              <a:rPr b="0" lang="pl-PL" sz="3200" spc="-1" strike="noStrike">
                <a:solidFill>
                  <a:srgbClr val="000000"/>
                </a:solidFill>
                <a:latin typeface="Calibri"/>
              </a:rPr>
              <a:t> </a:t>
            </a:r>
            <a:r>
              <a:rPr b="1" lang="pl-PL" sz="3200" spc="-1" strike="noStrike">
                <a:solidFill>
                  <a:srgbClr val="000000"/>
                </a:solidFill>
                <a:latin typeface="Calibri"/>
              </a:rPr>
              <a:t>Kalorie</a:t>
            </a:r>
            <a:br/>
            <a:r>
              <a:rPr b="0" lang="pl-PL" sz="3200" spc="-1" strike="noStrike">
                <a:solidFill>
                  <a:srgbClr val="000000"/>
                </a:solidFill>
                <a:latin typeface="Calibri"/>
              </a:rPr>
              <a:t>Kalorie są jednym z najważniejszych punktów diety, powinnaś kontrolować ilość spożytych/spalonych w ciągu dnia kalorii. Najlepiej wszystko zapisuj, będą Ci do tego potrzebne tabelki kaloryczne i zwykły zeszyt...</a:t>
            </a:r>
            <a:br/>
            <a:br/>
            <a:r>
              <a:rPr b="0" lang="pl-PL" sz="3200" spc="-1" strike="noStrike">
                <a:solidFill>
                  <a:srgbClr val="000000"/>
                </a:solidFill>
                <a:latin typeface="Calibri"/>
              </a:rPr>
              <a:t> Dieta Ustal przede wszystkim system swojej diety. To znaczy załóż sobie np. że będziesz ograniczać tłuszcz, albo jeść tylko produkty bogate w białko i błonnik.</a:t>
            </a:r>
            <a:br/>
            <a:br/>
            <a:r>
              <a:rPr b="0" lang="pl-PL" sz="3200" spc="-1" strike="noStrike">
                <a:solidFill>
                  <a:srgbClr val="000000"/>
                </a:solidFill>
                <a:latin typeface="Calibri"/>
              </a:rPr>
              <a:t> </a:t>
            </a:r>
            <a:r>
              <a:rPr b="1" lang="pl-PL" sz="3200" spc="-1" strike="noStrike">
                <a:solidFill>
                  <a:srgbClr val="000000"/>
                </a:solidFill>
                <a:latin typeface="Calibri"/>
              </a:rPr>
              <a:t>Menu</a:t>
            </a:r>
            <a:br/>
            <a:r>
              <a:rPr b="0" lang="pl-PL" sz="3200" spc="-1" strike="noStrike">
                <a:solidFill>
                  <a:srgbClr val="000000"/>
                </a:solidFill>
                <a:latin typeface="Calibri"/>
              </a:rPr>
              <a:t>Stopniowo wykreślaj ze swojego jadłospisu tłuszcze, uważaj na węglowodany. Dla ułatwienia możesz zrobić sobie listę rzeczy, które jesz.</a:t>
            </a:r>
            <a:b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476640"/>
            <a:ext cx="8229240" cy="5649120"/>
          </a:xfrm>
          <a:prstGeom prst="rect">
            <a:avLst/>
          </a:prstGeom>
          <a:noFill/>
          <a:ln>
            <a:noFill/>
          </a:ln>
        </p:spPr>
        <p:txBody>
          <a:bodyPr>
            <a:noAutofit/>
          </a:bodyPr>
          <a:p>
            <a:pPr marL="343080" indent="-342720">
              <a:lnSpc>
                <a:spcPct val="100000"/>
              </a:lnSpc>
              <a:spcBef>
                <a:spcPts val="479"/>
              </a:spcBef>
            </a:pPr>
            <a:br/>
            <a:r>
              <a:rPr b="0" lang="pl-PL" sz="2400" spc="-1" strike="noStrike">
                <a:solidFill>
                  <a:srgbClr val="000000"/>
                </a:solidFill>
                <a:latin typeface="Calibri"/>
              </a:rPr>
              <a:t>* W dążeniu do ideału...</a:t>
            </a:r>
            <a:br/>
            <a:r>
              <a:rPr b="0" lang="pl-PL" sz="2400" spc="-1" strike="noStrike">
                <a:solidFill>
                  <a:srgbClr val="000000"/>
                </a:solidFill>
                <a:latin typeface="Calibri"/>
              </a:rPr>
              <a:t>Miej zawsze doskonały makijaż, idealną fryzurę, dokładnie wysprzątany pokój, najlepsze notatki, oceny i tak dalej. W ogóle staraj się być najlepsza we wszystkim, co robisz. Kontrola nad sobą pomoże Ci to osiągnąć.</a:t>
            </a:r>
            <a:br/>
            <a:br/>
            <a:r>
              <a:rPr b="0" lang="pl-PL" sz="2400" spc="-1" strike="noStrike">
                <a:solidFill>
                  <a:srgbClr val="000000"/>
                </a:solidFill>
                <a:latin typeface="Calibri"/>
              </a:rPr>
              <a:t>* Bransoletki</a:t>
            </a:r>
            <a:br/>
            <a:r>
              <a:rPr b="0" lang="pl-PL" sz="2400" spc="-1" strike="noStrike">
                <a:solidFill>
                  <a:srgbClr val="000000"/>
                </a:solidFill>
                <a:latin typeface="Calibri"/>
              </a:rPr>
              <a:t>To nasz symbol, nieoficjalny znak rozpoznawczy dla wtajemniczonych. Kolor czerwony oznacza anoreksję, fioletowy - bulimię. Jeśli kiedykolwiek spotkasz drugą taką osobę, popatrz jej prosto w oczy i uśmiechnij się. Ona zrozumie.</a:t>
            </a:r>
            <a:br/>
            <a:br/>
            <a:r>
              <a:rPr b="0" lang="pl-PL" sz="2400" spc="-1" strike="noStrike">
                <a:solidFill>
                  <a:srgbClr val="000000"/>
                </a:solidFill>
                <a:latin typeface="Calibri"/>
              </a:rPr>
              <a:t>* Nasza tajemnica</a:t>
            </a:r>
            <a:br/>
            <a:r>
              <a:rPr b="0" lang="pl-PL" sz="2400" spc="-1" strike="noStrike">
                <a:solidFill>
                  <a:srgbClr val="000000"/>
                </a:solidFill>
                <a:latin typeface="Calibri"/>
              </a:rPr>
              <a:t>Nie mów nikomu...</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7200" y="548640"/>
            <a:ext cx="8229240" cy="5577120"/>
          </a:xfrm>
          <a:prstGeom prst="rect">
            <a:avLst/>
          </a:prstGeom>
          <a:noFill/>
          <a:ln>
            <a:noFill/>
          </a:ln>
        </p:spPr>
        <p:txBody>
          <a:bodyPr>
            <a:normAutofit fontScale="23000"/>
          </a:bodyPr>
          <a:p>
            <a:pPr marL="343080" indent="-342720">
              <a:lnSpc>
                <a:spcPct val="100000"/>
              </a:lnSpc>
              <a:spcBef>
                <a:spcPts val="1179"/>
              </a:spcBef>
            </a:pPr>
            <a:r>
              <a:rPr b="1" i="1" lang="pl-PL" sz="5900" spc="-1" strike="noStrike">
                <a:solidFill>
                  <a:srgbClr val="000000"/>
                </a:solidFill>
                <a:latin typeface="Calibri"/>
              </a:rPr>
              <a:t>Porady i sztuczki:</a:t>
            </a:r>
            <a:r>
              <a:rPr b="1" i="1" lang="pl-PL" sz="3200" spc="-1" strike="noStrike">
                <a:solidFill>
                  <a:srgbClr val="000000"/>
                </a:solidFill>
                <a:latin typeface="Calibri"/>
              </a:rPr>
              <a:t> </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UNIKANIE JEDZENIA </a:t>
            </a:r>
            <a:br/>
            <a:br/>
            <a:r>
              <a:rPr b="0" lang="pl-PL" sz="3200" spc="-1" strike="noStrike">
                <a:solidFill>
                  <a:srgbClr val="000000"/>
                </a:solidFill>
                <a:latin typeface="Calibri"/>
              </a:rPr>
              <a:t>1. Jesli podczas jedzenia ktos cię obserwuje, udawaj, że jesz. Później wypluj jedzenie do kubka, kiedy będziesz „pić”;)</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2. Zupę można wylać do kubka trzymanego pod stołem, a potem... Ale najlepiej wlać ja z powrotem do garnka. </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3. Postaraj się niczego nie połykać. Weź trochę jedzenia w usta (zapamiętaj i określ jego smak, zapach itp.), po czym wypluj je - poczujesz się mniej więcej tak jakbyś rzeczywiście to zjadła, a i ochota na dalsze porcje minie. </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4.Absolutnie nie jedz nic po godzinie 19.00! Wieczorem z reguły pojawia się uczucie głodu. Musisz je powstrzymać - to najpoważniejsza próba dla ciebie. Zrób sobie gorącej herbaty i postaraj się wyciszyć, uspokoić. </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5.Nigdy nie wychodz z domu głodna. Napij się chociaż mięty przed wyjsciem. </a:t>
            </a:r>
            <a:endParaRPr b="0" lang="pl-PL" sz="3200" spc="-1" strike="noStrike">
              <a:solidFill>
                <a:srgbClr val="000000"/>
              </a:solidFill>
              <a:latin typeface="Calibri"/>
            </a:endParaRPr>
          </a:p>
          <a:p>
            <a:pPr marL="343080" indent="-342720">
              <a:lnSpc>
                <a:spcPct val="100000"/>
              </a:lnSpc>
              <a:spcBef>
                <a:spcPts val="641"/>
              </a:spcBef>
            </a:pPr>
            <a:br/>
            <a:r>
              <a:rPr b="0" lang="pl-PL" sz="3200" spc="-1" strike="noStrike">
                <a:solidFill>
                  <a:srgbClr val="000000"/>
                </a:solidFill>
                <a:latin typeface="Calibri"/>
              </a:rPr>
              <a:t>6.Zacznij prosić o pieniądze na śniadania. Zamiast jedzenia, kup sobie cos fajnego. Jedzenie przecież przygnębia. </a:t>
            </a:r>
            <a:br/>
            <a:br/>
            <a:r>
              <a:rPr b="0" lang="pl-PL" sz="3200" spc="-1" strike="noStrike">
                <a:solidFill>
                  <a:srgbClr val="000000"/>
                </a:solidFill>
                <a:latin typeface="Calibri"/>
              </a:rPr>
              <a:t>7 .Zamykaj się w pokoju zapewniając, że masz dużo nauki. Potem ćwicz do wieczora. </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74680"/>
            <a:ext cx="8229240" cy="849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Blogi anorektyczek</a:t>
            </a:r>
            <a:endParaRPr b="0" lang="pl-PL" sz="4400" spc="-1" strike="noStrike">
              <a:solidFill>
                <a:srgbClr val="000000"/>
              </a:solidFill>
              <a:latin typeface="Calibri"/>
            </a:endParaRPr>
          </a:p>
        </p:txBody>
      </p:sp>
      <p:sp>
        <p:nvSpPr>
          <p:cNvPr id="195" name="TextShape 2"/>
          <p:cNvSpPr txBox="1"/>
          <p:nvPr/>
        </p:nvSpPr>
        <p:spPr>
          <a:xfrm>
            <a:off x="457200" y="1340640"/>
            <a:ext cx="8229240" cy="4785120"/>
          </a:xfrm>
          <a:prstGeom prst="rect">
            <a:avLst/>
          </a:prstGeom>
          <a:noFill/>
          <a:ln>
            <a:noFill/>
          </a:ln>
        </p:spPr>
        <p:txBody>
          <a:bodyPr>
            <a:normAutofit fontScale="6000"/>
          </a:bodyPr>
          <a:p>
            <a:pPr marL="343080" indent="-342720">
              <a:lnSpc>
                <a:spcPct val="100000"/>
              </a:lnSpc>
              <a:spcBef>
                <a:spcPts val="1100"/>
              </a:spcBef>
            </a:pPr>
            <a:r>
              <a:rPr b="0" lang="pl-PL" sz="5500" spc="-1" strike="noStrike">
                <a:solidFill>
                  <a:srgbClr val="000000"/>
                </a:solidFill>
                <a:latin typeface="Calibri"/>
              </a:rPr>
              <a:t>„</a:t>
            </a:r>
            <a:r>
              <a:rPr b="0" lang="pl-PL" sz="5500" spc="-1" strike="noStrike">
                <a:solidFill>
                  <a:srgbClr val="000000"/>
                </a:solidFill>
                <a:latin typeface="Calibri"/>
              </a:rPr>
              <a:t>WSTALAM po 7 a od 8 SIEDZIALAM z mamą w kuchni i do tej pory piekłam placki i</a:t>
            </a:r>
            <a:endParaRPr b="0" lang="pl-PL" sz="5500" spc="-1" strike="noStrike">
              <a:solidFill>
                <a:srgbClr val="000000"/>
              </a:solidFill>
              <a:latin typeface="Calibri"/>
            </a:endParaRPr>
          </a:p>
          <a:p>
            <a:pPr marL="343080" indent="-342720">
              <a:lnSpc>
                <a:spcPct val="100000"/>
              </a:lnSpc>
              <a:spcBef>
                <a:spcPts val="1100"/>
              </a:spcBef>
            </a:pPr>
            <a:r>
              <a:rPr b="0" lang="pl-PL" sz="5500" spc="-1" strike="noStrike">
                <a:solidFill>
                  <a:srgbClr val="000000"/>
                </a:solidFill>
                <a:latin typeface="Calibri"/>
              </a:rPr>
              <a:t>ciasteczka a nawet pierniczki. PADAM z nóg. Nie było żadnych ćwiczeń bo nawet nie</a:t>
            </a:r>
            <a:endParaRPr b="0" lang="pl-PL" sz="5500" spc="-1" strike="noStrike">
              <a:solidFill>
                <a:srgbClr val="000000"/>
              </a:solidFill>
              <a:latin typeface="Calibri"/>
            </a:endParaRPr>
          </a:p>
          <a:p>
            <a:pPr marL="343080" indent="-342720">
              <a:lnSpc>
                <a:spcPct val="100000"/>
              </a:lnSpc>
              <a:spcBef>
                <a:spcPts val="1100"/>
              </a:spcBef>
            </a:pPr>
            <a:r>
              <a:rPr b="0" lang="pl-PL" sz="5500" spc="-1" strike="noStrike">
                <a:solidFill>
                  <a:srgbClr val="000000"/>
                </a:solidFill>
                <a:latin typeface="Calibri"/>
              </a:rPr>
              <a:t>Miałam na nie czasu. Ani chwili przerwy od kuchni, ani chwili odpoczynku. Normalnie</a:t>
            </a:r>
            <a:endParaRPr b="0" lang="pl-PL" sz="5500" spc="-1" strike="noStrike">
              <a:solidFill>
                <a:srgbClr val="000000"/>
              </a:solidFill>
              <a:latin typeface="Calibri"/>
            </a:endParaRPr>
          </a:p>
          <a:p>
            <a:pPr marL="343080" indent="-342720">
              <a:lnSpc>
                <a:spcPct val="100000"/>
              </a:lnSpc>
              <a:spcBef>
                <a:spcPts val="1100"/>
              </a:spcBef>
            </a:pPr>
            <a:r>
              <a:rPr b="0" lang="pl-PL" sz="5500" spc="-1" strike="noStrike">
                <a:solidFill>
                  <a:srgbClr val="000000"/>
                </a:solidFill>
                <a:latin typeface="Calibri"/>
              </a:rPr>
              <a:t>UMIERAM. OCZYWIWCIE nic nie ZJADLAM. Tylko udawalam, że jem a tak na prawde jedzenie wyrzuciłam psu”</a:t>
            </a:r>
            <a:endParaRPr b="0" lang="pl-PL" sz="5500" spc="-1" strike="noStrike">
              <a:solidFill>
                <a:srgbClr val="000000"/>
              </a:solidFill>
              <a:latin typeface="Calibri"/>
            </a:endParaRPr>
          </a:p>
          <a:p>
            <a:pPr marL="343080" indent="-342720">
              <a:lnSpc>
                <a:spcPct val="100000"/>
              </a:lnSpc>
              <a:spcBef>
                <a:spcPts val="641"/>
              </a:spcBef>
            </a:pPr>
            <a:endParaRPr b="0" lang="pl-PL" sz="5500" spc="-1" strike="noStrike">
              <a:solidFill>
                <a:srgbClr val="000000"/>
              </a:solidFill>
              <a:latin typeface="Calibri"/>
            </a:endParaRPr>
          </a:p>
          <a:p>
            <a:pPr marL="343080" indent="-342720">
              <a:lnSpc>
                <a:spcPct val="100000"/>
              </a:lnSpc>
              <a:spcBef>
                <a:spcPts val="641"/>
              </a:spcBef>
            </a:pPr>
            <a:endParaRPr b="0" lang="pl-PL" sz="5500" spc="-1" strike="noStrike">
              <a:solidFill>
                <a:srgbClr val="000000"/>
              </a:solidFill>
              <a:latin typeface="Calibri"/>
            </a:endParaRPr>
          </a:p>
          <a:p>
            <a:pPr marL="343080" indent="-342720">
              <a:lnSpc>
                <a:spcPct val="100000"/>
              </a:lnSpc>
              <a:spcBef>
                <a:spcPts val="641"/>
              </a:spcBef>
            </a:pPr>
            <a:endParaRPr b="0" lang="pl-PL" sz="55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Mam nadzieję, że jutrzejsza głodówka też się uda przy mojej mamie ale jakoś się wykręce od jedzenia. Muszę! W końcu nie moge sobie zniszczyć trzeciego dnia głodówki! Nie przez przymus. </a:t>
            </a:r>
            <a:endParaRPr b="0" lang="pl-PL" sz="4900" spc="-1" strike="noStrike">
              <a:solidFill>
                <a:srgbClr val="000000"/>
              </a:solidFill>
              <a:latin typeface="Calibri"/>
            </a:endParaRPr>
          </a:p>
          <a:p>
            <a:pPr marL="343080" indent="-342720">
              <a:lnSpc>
                <a:spcPct val="100000"/>
              </a:lnSpc>
              <a:spcBef>
                <a:spcPts val="981"/>
              </a:spcBef>
            </a:pPr>
            <a:b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Były też dzisiaj ćwiczenia:</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-rozciągnie się</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-40 minut skalpel z Chodakowską</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-60 minut ćwiczeń na nadgarstki (jeśli chodzi o ćwiczenia na nadgarstki to po prostu obkręcasz je dookoła i tyle, w jedną i drugą stronę)</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-30 minut ćwiczeń na twarz </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robienie obiadu dla brata (to też jakiś ruch)</a:t>
            </a:r>
            <a:endParaRPr b="0" lang="pl-PL" sz="4900" spc="-1" strike="noStrike">
              <a:solidFill>
                <a:srgbClr val="000000"/>
              </a:solidFill>
              <a:latin typeface="Calibri"/>
            </a:endParaRPr>
          </a:p>
          <a:p>
            <a:pPr marL="343080" indent="-342720">
              <a:lnSpc>
                <a:spcPct val="100000"/>
              </a:lnSpc>
              <a:spcBef>
                <a:spcPts val="981"/>
              </a:spcBef>
            </a:pPr>
            <a:r>
              <a:rPr b="0" lang="pl-PL" sz="4900" spc="-1" strike="noStrike">
                <a:solidFill>
                  <a:srgbClr val="000000"/>
                </a:solidFill>
                <a:latin typeface="Calibri"/>
              </a:rPr>
              <a:t>Dzisiaj była tylko sama woda :))</a:t>
            </a:r>
            <a:endParaRPr b="0" lang="pl-PL" sz="4900" spc="-1" strike="noStrike">
              <a:solidFill>
                <a:srgbClr val="000000"/>
              </a:solidFill>
              <a:latin typeface="Calibri"/>
            </a:endParaRPr>
          </a:p>
          <a:p>
            <a:pPr>
              <a:lnSpc>
                <a:spcPct val="100000"/>
              </a:lnSpc>
              <a:spcBef>
                <a:spcPts val="641"/>
              </a:spcBef>
            </a:pPr>
            <a:endParaRPr b="0" lang="pl-PL" sz="4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548640"/>
            <a:ext cx="8229240" cy="5577120"/>
          </a:xfrm>
          <a:prstGeom prst="rect">
            <a:avLst/>
          </a:prstGeom>
          <a:noFill/>
          <a:ln>
            <a:noFill/>
          </a:ln>
        </p:spPr>
        <p:txBody>
          <a:bodyPr>
            <a:normAutofit fontScale="94000"/>
          </a:bodyPr>
          <a:p>
            <a:pPr marL="343080" indent="-342720">
              <a:lnSpc>
                <a:spcPct val="100000"/>
              </a:lnSpc>
              <a:spcBef>
                <a:spcPts val="641"/>
              </a:spcBef>
            </a:pPr>
            <a:r>
              <a:rPr b="0" lang="pl-PL" sz="3200" spc="-1" strike="noStrike">
                <a:solidFill>
                  <a:srgbClr val="000000"/>
                </a:solidFill>
                <a:latin typeface="Calibri"/>
              </a:rPr>
              <a:t> </a:t>
            </a: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W środę która była ZJADLAM i każdy dzien po niej tak samo, jadłam jak świnia bez tabletek ani niczego. </a:t>
            </a: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Nie ważylam sie ale widzę po sobie, że przytylam czemu sie nie dziwie ale... Teraz już nie będzie odwrotu, nie chcę znów zawalać! </a:t>
            </a: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Sprawie, że będzie jak wcześniej. Że to nie ja będę sie rzucać na jedzenie, tylko jeszcze inni będą mnie do niego zmuszać! Nie poddam się, nie teraz! </a:t>
            </a: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Kto się pisze ze mną na trzy-dniową głodówkę od jutra? „</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Zaburzenia odżywiania</a:t>
            </a:r>
            <a:endParaRPr b="0" lang="pl-PL" sz="4400" spc="-1" strike="noStrike">
              <a:solidFill>
                <a:srgbClr val="000000"/>
              </a:solidFill>
              <a:latin typeface="Calibri"/>
            </a:endParaRPr>
          </a:p>
        </p:txBody>
      </p:sp>
      <p:sp>
        <p:nvSpPr>
          <p:cNvPr id="134" name="TextShape 2"/>
          <p:cNvSpPr txBox="1"/>
          <p:nvPr/>
        </p:nvSpPr>
        <p:spPr>
          <a:xfrm>
            <a:off x="457200" y="1600200"/>
            <a:ext cx="8229240" cy="4525560"/>
          </a:xfrm>
          <a:prstGeom prst="rect">
            <a:avLst/>
          </a:prstGeom>
          <a:noFill/>
          <a:ln>
            <a:noFill/>
          </a:ln>
        </p:spPr>
        <p:txBody>
          <a:bodyPr>
            <a:noAutofit/>
          </a:bodyPr>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Anorexia nervosa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Binge eating disorder - zespół gwałtownego objadania się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Bulimia nervosa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Diabulemia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Eating disorder not otherwise specified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Hyperphagia - obżarstwo</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Rumination - zespół przeżuwania</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Pica - łaknienie spaczone </a:t>
            </a:r>
            <a:endParaRPr b="0" lang="pl-PL"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pl-PL" sz="2800" spc="-1" strike="noStrike">
                <a:solidFill>
                  <a:srgbClr val="000000"/>
                </a:solidFill>
                <a:latin typeface="Calibri"/>
              </a:rPr>
              <a:t>Night eating syndrome – zespół nocnego przejadania </a:t>
            </a:r>
            <a:endParaRPr b="0" lang="pl-PL"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2" descr=""/>
          <p:cNvPicPr/>
          <p:nvPr/>
        </p:nvPicPr>
        <p:blipFill>
          <a:blip r:embed="rId1"/>
          <a:stretch/>
        </p:blipFill>
        <p:spPr>
          <a:xfrm>
            <a:off x="2267640" y="548640"/>
            <a:ext cx="4248000" cy="500364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Leczenie</a:t>
            </a:r>
            <a:endParaRPr b="0" lang="pl-PL" sz="4400" spc="-1" strike="noStrike">
              <a:solidFill>
                <a:srgbClr val="000000"/>
              </a:solidFill>
              <a:latin typeface="Calibri"/>
            </a:endParaRPr>
          </a:p>
        </p:txBody>
      </p:sp>
      <p:sp>
        <p:nvSpPr>
          <p:cNvPr id="199" name="TextShape 2"/>
          <p:cNvSpPr txBox="1"/>
          <p:nvPr/>
        </p:nvSpPr>
        <p:spPr>
          <a:xfrm>
            <a:off x="457200" y="1340640"/>
            <a:ext cx="8229240" cy="478512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0" lang="pl-PL" sz="3200" spc="-1" strike="noStrike">
                <a:solidFill>
                  <a:srgbClr val="000000"/>
                </a:solidFill>
                <a:latin typeface="Times New Roman"/>
              </a:rPr>
              <a:t>Psychoterapia</a:t>
            </a:r>
            <a:br/>
            <a:r>
              <a:rPr b="0" lang="pl-PL" sz="3200" spc="-1" strike="noStrike">
                <a:solidFill>
                  <a:srgbClr val="000000"/>
                </a:solidFill>
                <a:latin typeface="Times New Roman"/>
              </a:rPr>
              <a:t>- terapia indywidualna</a:t>
            </a:r>
            <a:br/>
            <a:r>
              <a:rPr b="0" lang="pl-PL" sz="3200" spc="-1" strike="noStrike">
                <a:solidFill>
                  <a:srgbClr val="000000"/>
                </a:solidFill>
                <a:latin typeface="Times New Roman"/>
              </a:rPr>
              <a:t>- terapia grupowa</a:t>
            </a:r>
            <a:br/>
            <a:r>
              <a:rPr b="0" lang="pl-PL" sz="3200" spc="-1" strike="noStrike">
                <a:solidFill>
                  <a:srgbClr val="000000"/>
                </a:solidFill>
                <a:latin typeface="Times New Roman"/>
              </a:rPr>
              <a:t>- terapia rodzinna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Times New Roman"/>
              </a:rPr>
              <a:t>Leczenie szpitalne</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Times New Roman"/>
              </a:rPr>
              <a:t>Nietypowe formy leczenia: leczenie hipnozą,  technika Alexandra, farmakoterapia</a:t>
            </a:r>
            <a:endParaRPr b="0" lang="pl-PL" sz="3200" spc="-1" strike="noStrike">
              <a:solidFill>
                <a:srgbClr val="000000"/>
              </a:solidFill>
              <a:latin typeface="Calibri"/>
            </a:endParaRPr>
          </a:p>
          <a:p>
            <a:pPr marL="343080" indent="-342720">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Leczenie</a:t>
            </a:r>
            <a:endParaRPr b="0" lang="pl-PL" sz="4400" spc="-1" strike="noStrike">
              <a:solidFill>
                <a:srgbClr val="000000"/>
              </a:solidFill>
              <a:latin typeface="Calibri"/>
            </a:endParaRPr>
          </a:p>
        </p:txBody>
      </p:sp>
      <p:sp>
        <p:nvSpPr>
          <p:cNvPr id="201" name="TextShape 2"/>
          <p:cNvSpPr txBox="1"/>
          <p:nvPr/>
        </p:nvSpPr>
        <p:spPr>
          <a:xfrm>
            <a:off x="457200" y="1600200"/>
            <a:ext cx="8229240" cy="4525560"/>
          </a:xfrm>
          <a:prstGeom prst="rect">
            <a:avLst/>
          </a:prstGeom>
          <a:noFill/>
          <a:ln>
            <a:noFill/>
          </a:ln>
        </p:spPr>
        <p:txBody>
          <a:bodyPr>
            <a:normAutofit fontScale="51000"/>
          </a:bodyPr>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Kontrola lekarska</a:t>
            </a:r>
            <a:r>
              <a:rPr b="0" lang="pl-PL" sz="3200" spc="-1" strike="noStrike">
                <a:solidFill>
                  <a:srgbClr val="000000"/>
                </a:solidFill>
                <a:latin typeface="Calibri"/>
              </a:rPr>
              <a:t>, wykluczenie innych chorób, kontrola przyrostu wagi (przyrost wagi o co najmniej ¼ kg dziennie), , kontrola poziomu elektrolitów, kontrola wydalania</a:t>
            </a:r>
            <a:r>
              <a:rPr b="1" lang="pl-PL" sz="3200" spc="-1" strike="noStrike">
                <a:solidFill>
                  <a:srgbClr val="000000"/>
                </a:solidFill>
                <a:latin typeface="Calibri"/>
              </a:rPr>
              <a:t>  </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Regulacje behawioralne: </a:t>
            </a:r>
            <a:r>
              <a:rPr b="0" lang="pl-PL" sz="3200" spc="-1" strike="noStrike">
                <a:solidFill>
                  <a:srgbClr val="000000"/>
                </a:solidFill>
                <a:latin typeface="Calibri"/>
              </a:rPr>
              <a:t>kontrola ilości przyjmowanych pokarmów, ograniczenie dostępu do ćwiczeń, ograniczenie dostępu do środków przeczyszczających</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Psychoterapia: </a:t>
            </a:r>
            <a:r>
              <a:rPr b="0" lang="pl-PL" sz="3200" spc="-1" strike="noStrike">
                <a:solidFill>
                  <a:srgbClr val="000000"/>
                </a:solidFill>
                <a:latin typeface="Calibri"/>
              </a:rPr>
              <a:t>koncentruje się na problemach zależności, problemach związanych z zaprzeczaniem objawów choroby, lęku przed otyłością, dążeniu do perfekcji, problemach kontroli </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Terapia rodzinna rodzinne: </a:t>
            </a:r>
            <a:r>
              <a:rPr b="0" lang="pl-PL" sz="3200" spc="-1" strike="noStrike">
                <a:solidFill>
                  <a:srgbClr val="000000"/>
                </a:solidFill>
                <a:latin typeface="Calibri"/>
              </a:rPr>
              <a:t>koncentruje się na problemach koalicji między członkami rodziny i procesach, które uniemożliwiają indywidualny rozwój</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Farmakoterapia: </a:t>
            </a:r>
            <a:r>
              <a:rPr b="0" lang="pl-PL" sz="3200" spc="-1" strike="noStrike">
                <a:solidFill>
                  <a:srgbClr val="000000"/>
                </a:solidFill>
                <a:latin typeface="Calibri"/>
              </a:rPr>
              <a:t>leki antydepresyjne np. (</a:t>
            </a:r>
            <a:r>
              <a:rPr b="1" lang="pl-PL" sz="3200" spc="-1" strike="noStrike">
                <a:solidFill>
                  <a:srgbClr val="000000"/>
                </a:solidFill>
                <a:latin typeface="Calibri"/>
              </a:rPr>
              <a:t>SSRIs</a:t>
            </a:r>
            <a:r>
              <a:rPr b="0" lang="pl-PL" sz="3200" spc="-1" strike="noStrike">
                <a:solidFill>
                  <a:srgbClr val="000000"/>
                </a:solidFill>
                <a:latin typeface="Calibri"/>
              </a:rPr>
              <a:t>) </a:t>
            </a:r>
            <a:endParaRPr b="0" lang="pl-PL" sz="3200" spc="-1" strike="noStrike">
              <a:solidFill>
                <a:srgbClr val="000000"/>
              </a:solidFill>
              <a:latin typeface="Calibri"/>
            </a:endParaRPr>
          </a:p>
          <a:p>
            <a:pPr marL="343080" indent="-342720">
              <a:lnSpc>
                <a:spcPct val="80000"/>
              </a:lnSpc>
              <a:spcBef>
                <a:spcPts val="641"/>
              </a:spcBef>
            </a:pPr>
            <a:r>
              <a:rPr b="1" lang="pl-PL" sz="3200" spc="-1" strike="noStrike">
                <a:solidFill>
                  <a:srgbClr val="000000"/>
                </a:solidFill>
                <a:latin typeface="Calibri"/>
              </a:rPr>
              <a:t>	</a:t>
            </a:r>
            <a:r>
              <a:rPr b="1" lang="pl-PL" sz="3200" spc="-1" strike="noStrike">
                <a:solidFill>
                  <a:srgbClr val="000000"/>
                </a:solidFill>
                <a:latin typeface="Calibri"/>
              </a:rPr>
              <a:t>Selective serotonin reuptake inhibitors</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457200" y="274680"/>
            <a:ext cx="8229240" cy="1065600"/>
          </a:xfrm>
          <a:prstGeom prst="rect">
            <a:avLst/>
          </a:prstGeom>
          <a:noFill/>
          <a:ln>
            <a:noFill/>
          </a:ln>
        </p:spPr>
        <p:txBody>
          <a:bodyPr anchor="ctr">
            <a:normAutofit/>
          </a:bodyPr>
          <a:p>
            <a:pPr algn="ctr">
              <a:lnSpc>
                <a:spcPct val="100000"/>
              </a:lnSpc>
            </a:pPr>
            <a:r>
              <a:rPr b="0" lang="pl-PL" sz="4400" spc="-1" strike="noStrike">
                <a:solidFill>
                  <a:srgbClr val="000000"/>
                </a:solidFill>
                <a:latin typeface="Calibri"/>
              </a:rPr>
              <a:t>Bulimia (Bulimis nervosa)</a:t>
            </a:r>
            <a:endParaRPr b="0" lang="pl-PL" sz="4400" spc="-1" strike="noStrike">
              <a:solidFill>
                <a:srgbClr val="000000"/>
              </a:solidFill>
              <a:latin typeface="Calibri"/>
            </a:endParaRPr>
          </a:p>
        </p:txBody>
      </p:sp>
      <p:sp>
        <p:nvSpPr>
          <p:cNvPr id="203" name="TextShape 2"/>
          <p:cNvSpPr txBox="1"/>
          <p:nvPr/>
        </p:nvSpPr>
        <p:spPr>
          <a:xfrm>
            <a:off x="457200" y="1917000"/>
            <a:ext cx="5770800" cy="2016000"/>
          </a:xfrm>
          <a:prstGeom prst="rect">
            <a:avLst/>
          </a:prstGeom>
          <a:noFill/>
          <a:ln>
            <a:noFill/>
          </a:ln>
        </p:spPr>
        <p:txBody>
          <a:bodyPr>
            <a:normAutofit/>
          </a:bodyPr>
          <a:p>
            <a:pPr marL="343080" indent="-342720">
              <a:lnSpc>
                <a:spcPct val="100000"/>
              </a:lnSpc>
              <a:spcBef>
                <a:spcPts val="439"/>
              </a:spcBef>
            </a:pPr>
            <a:r>
              <a:rPr b="0" lang="pl-PL" sz="2200" spc="-1" strike="noStrike">
                <a:solidFill>
                  <a:srgbClr val="000000"/>
                </a:solidFill>
                <a:latin typeface="Calibri"/>
              </a:rPr>
              <a:t>Bulimia – tzw. „wilczy głód”</a:t>
            </a:r>
            <a:r>
              <a:rPr b="1" lang="pl-PL" sz="2200" spc="-1" strike="noStrike">
                <a:solidFill>
                  <a:srgbClr val="000000"/>
                </a:solidFill>
                <a:latin typeface="Times New Roman"/>
              </a:rPr>
              <a:t> to chorobowo</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wzmożone uczucie głodu, nie zaspokajane</a:t>
            </a:r>
            <a:endParaRPr b="0" lang="pl-PL" sz="2200" spc="-1" strike="noStrike">
              <a:solidFill>
                <a:srgbClr val="000000"/>
              </a:solidFill>
              <a:latin typeface="Calibri"/>
            </a:endParaRPr>
          </a:p>
          <a:p>
            <a:pPr marL="343080" indent="-342720">
              <a:lnSpc>
                <a:spcPct val="100000"/>
              </a:lnSpc>
              <a:spcBef>
                <a:spcPts val="439"/>
              </a:spcBef>
            </a:pPr>
            <a:r>
              <a:rPr b="1" lang="pl-PL" sz="2200" spc="-1" strike="noStrike">
                <a:solidFill>
                  <a:srgbClr val="000000"/>
                </a:solidFill>
                <a:latin typeface="Times New Roman"/>
              </a:rPr>
              <a:t>mimo spożywania dostatecznych, a</a:t>
            </a:r>
            <a:endParaRPr b="0" lang="pl-PL" sz="2200" spc="-1" strike="noStrike">
              <a:solidFill>
                <a:srgbClr val="000000"/>
              </a:solidFill>
              <a:latin typeface="Calibri"/>
            </a:endParaRPr>
          </a:p>
          <a:p>
            <a:pPr marL="343080" indent="-342720">
              <a:lnSpc>
                <a:spcPct val="100000"/>
              </a:lnSpc>
              <a:spcBef>
                <a:spcPts val="641"/>
              </a:spcBef>
            </a:pPr>
            <a:r>
              <a:rPr b="1" lang="pl-PL" sz="2200" spc="-1" strike="noStrike">
                <a:solidFill>
                  <a:srgbClr val="000000"/>
                </a:solidFill>
                <a:latin typeface="Times New Roman"/>
              </a:rPr>
              <a:t>nawet nadmiernych ilości pokarmów</a:t>
            </a:r>
            <a:r>
              <a:rPr b="1" lang="pl-PL" sz="3200" spc="-1" strike="noStrike">
                <a:solidFill>
                  <a:srgbClr val="000000"/>
                </a:solidFill>
                <a:latin typeface="Times New Roman"/>
              </a:rPr>
              <a:t>.</a:t>
            </a:r>
            <a:endParaRPr b="0" lang="pl-PL" sz="3200" spc="-1" strike="noStrike">
              <a:solidFill>
                <a:srgbClr val="000000"/>
              </a:solidFill>
              <a:latin typeface="Calibri"/>
            </a:endParaRPr>
          </a:p>
          <a:p>
            <a:pPr marL="343080" indent="-342720">
              <a:lnSpc>
                <a:spcPct val="100000"/>
              </a:lnSpc>
              <a:spcBef>
                <a:spcPts val="641"/>
              </a:spcBef>
            </a:pPr>
            <a:endParaRPr b="0" lang="pl-PL" sz="3200" spc="-1" strike="noStrike">
              <a:solidFill>
                <a:srgbClr val="000000"/>
              </a:solidFill>
              <a:latin typeface="Calibri"/>
            </a:endParaRPr>
          </a:p>
        </p:txBody>
      </p:sp>
      <p:pic>
        <p:nvPicPr>
          <p:cNvPr id="204" name="Picture 2" descr=""/>
          <p:cNvPicPr/>
          <p:nvPr/>
        </p:nvPicPr>
        <p:blipFill>
          <a:blip r:embed="rId1"/>
          <a:stretch/>
        </p:blipFill>
        <p:spPr>
          <a:xfrm>
            <a:off x="3636000" y="3789000"/>
            <a:ext cx="4896360" cy="28080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57200" y="274680"/>
            <a:ext cx="8229240" cy="849600"/>
          </a:xfrm>
          <a:prstGeom prst="rect">
            <a:avLst/>
          </a:prstGeom>
          <a:noFill/>
          <a:ln>
            <a:noFill/>
          </a:ln>
        </p:spPr>
        <p:txBody>
          <a:bodyPr anchor="ctr">
            <a:normAutofit/>
          </a:bodyPr>
          <a:p>
            <a:pPr algn="ctr">
              <a:lnSpc>
                <a:spcPct val="100000"/>
              </a:lnSpc>
            </a:pPr>
            <a:r>
              <a:rPr b="0" lang="pl-PL" sz="2400" spc="-1" strike="noStrike">
                <a:solidFill>
                  <a:srgbClr val="000000"/>
                </a:solidFill>
                <a:latin typeface="Calibri"/>
              </a:rPr>
              <a:t>Według „DSM IV” bulimię można scharakteryzować następująco: </a:t>
            </a:r>
            <a:endParaRPr b="0" lang="pl-PL" sz="2400" spc="-1" strike="noStrike">
              <a:solidFill>
                <a:srgbClr val="000000"/>
              </a:solidFill>
              <a:latin typeface="Calibri"/>
            </a:endParaRPr>
          </a:p>
        </p:txBody>
      </p:sp>
      <p:sp>
        <p:nvSpPr>
          <p:cNvPr id="206" name="TextShape 2"/>
          <p:cNvSpPr txBox="1"/>
          <p:nvPr/>
        </p:nvSpPr>
        <p:spPr>
          <a:xfrm>
            <a:off x="457200" y="1196640"/>
            <a:ext cx="8229240" cy="4929120"/>
          </a:xfrm>
          <a:prstGeom prst="rect">
            <a:avLst/>
          </a:prstGeom>
          <a:noFill/>
          <a:ln>
            <a:noFill/>
          </a:ln>
        </p:spPr>
        <p:txBody>
          <a:bodyPr>
            <a:noAutofit/>
          </a:bodyPr>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Nawracające epizody objadania się (spożywanie w wyraźnie ograniczonym czasie takiej ilości pokarmów która zdecydowanie przewyższa co  większość ludzi zjadłaby w podobnym czasie i podobnych okolicznościach)</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Poczucie braku kontroli nad jedzeniem podczas epizodów objadania się</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Nawracające, nieodpowiednie zachowanie kompensacyjne mające na celu zapobieżenie przerostu masy ciała.</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Sylwetka i masa ciała mają nadmierny wpływ na samoocenę</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274680"/>
            <a:ext cx="8229240" cy="1142640"/>
          </a:xfrm>
          <a:prstGeom prst="rect">
            <a:avLst/>
          </a:prstGeom>
          <a:noFill/>
          <a:ln>
            <a:noFill/>
          </a:ln>
        </p:spPr>
        <p:txBody>
          <a:bodyPr anchor="ctr">
            <a:normAutofit fontScale="77000"/>
          </a:bodyPr>
          <a:p>
            <a:pPr algn="ctr">
              <a:lnSpc>
                <a:spcPct val="100000"/>
              </a:lnSpc>
            </a:pPr>
            <a:r>
              <a:rPr b="1" lang="pl-PL" sz="4400" spc="-1" strike="noStrike">
                <a:solidFill>
                  <a:srgbClr val="000000"/>
                </a:solidFill>
                <a:latin typeface="Times New Roman"/>
              </a:rPr>
              <a:t>Epidemiologia bulimii psychicznej</a:t>
            </a:r>
            <a:endParaRPr b="0" lang="pl-PL" sz="4400" spc="-1" strike="noStrike">
              <a:solidFill>
                <a:srgbClr val="000000"/>
              </a:solidFill>
              <a:latin typeface="Calibri"/>
            </a:endParaRPr>
          </a:p>
        </p:txBody>
      </p:sp>
      <p:sp>
        <p:nvSpPr>
          <p:cNvPr id="208" name="TextShape 2"/>
          <p:cNvSpPr txBox="1"/>
          <p:nvPr/>
        </p:nvSpPr>
        <p:spPr>
          <a:xfrm>
            <a:off x="457200" y="1989000"/>
            <a:ext cx="8229240" cy="4137120"/>
          </a:xfrm>
          <a:prstGeom prst="rect">
            <a:avLst/>
          </a:prstGeom>
          <a:noFill/>
          <a:ln>
            <a:noFill/>
          </a:ln>
        </p:spPr>
        <p:txBody>
          <a:bodyPr>
            <a:noAutofit/>
          </a:bodyPr>
          <a:p>
            <a:pPr marL="343080" indent="-342720">
              <a:lnSpc>
                <a:spcPct val="100000"/>
              </a:lnSpc>
              <a:spcBef>
                <a:spcPts val="641"/>
              </a:spcBef>
            </a:pPr>
            <a:r>
              <a:rPr b="1" lang="pl-PL" sz="3200" spc="-1" strike="noStrike">
                <a:solidFill>
                  <a:srgbClr val="000000"/>
                </a:solidFill>
                <a:latin typeface="Times New Roman"/>
              </a:rPr>
              <a:t>- dotyczy głównie młodych kobiet ok.18 - 25 lat</a:t>
            </a:r>
            <a:endParaRPr b="0" lang="pl-PL" sz="3200" spc="-1" strike="noStrike">
              <a:solidFill>
                <a:srgbClr val="000000"/>
              </a:solidFill>
              <a:latin typeface="Calibri"/>
            </a:endParaRPr>
          </a:p>
          <a:p>
            <a:pPr marL="343080" indent="-342720">
              <a:lnSpc>
                <a:spcPct val="100000"/>
              </a:lnSpc>
              <a:spcBef>
                <a:spcPts val="641"/>
              </a:spcBef>
            </a:pPr>
            <a:r>
              <a:rPr b="1" lang="pl-PL" sz="3200" spc="-1" strike="noStrike">
                <a:solidFill>
                  <a:srgbClr val="000000"/>
                </a:solidFill>
                <a:latin typeface="Times New Roman"/>
              </a:rPr>
              <a:t> </a:t>
            </a:r>
            <a:r>
              <a:rPr b="1" lang="pl-PL" sz="3200" spc="-1" strike="noStrike">
                <a:solidFill>
                  <a:srgbClr val="000000"/>
                </a:solidFill>
                <a:latin typeface="Times New Roman"/>
              </a:rPr>
              <a:t>- występuje u ok. 1,1 - 4,2% populacji kobiet</a:t>
            </a:r>
            <a:endParaRPr b="0" lang="pl-PL" sz="3200" spc="-1" strike="noStrike">
              <a:solidFill>
                <a:srgbClr val="000000"/>
              </a:solidFill>
              <a:latin typeface="Calibri"/>
            </a:endParaRPr>
          </a:p>
          <a:p>
            <a:pPr marL="343080" indent="-342720">
              <a:lnSpc>
                <a:spcPct val="100000"/>
              </a:lnSpc>
              <a:spcBef>
                <a:spcPts val="641"/>
              </a:spcBef>
            </a:pPr>
            <a:r>
              <a:rPr b="1" lang="pl-PL" sz="3200" spc="-1" strike="noStrike">
                <a:solidFill>
                  <a:srgbClr val="000000"/>
                </a:solidFill>
                <a:latin typeface="Times New Roman"/>
              </a:rPr>
              <a:t> </a:t>
            </a:r>
            <a:r>
              <a:rPr b="1" lang="pl-PL" sz="3200" spc="-1" strike="noStrike">
                <a:solidFill>
                  <a:srgbClr val="000000"/>
                </a:solidFill>
                <a:latin typeface="Times New Roman"/>
              </a:rPr>
              <a:t>- kobiety chorują 10-krotnie częściej niż mężczyźni</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pl-PL" sz="4400" spc="-1" strike="noStrike">
                <a:solidFill>
                  <a:srgbClr val="000000"/>
                </a:solidFill>
                <a:latin typeface="Calibri"/>
              </a:rPr>
              <a:t>Etiologia</a:t>
            </a:r>
            <a:endParaRPr b="0" lang="pl-PL" sz="4400" spc="-1" strike="noStrike">
              <a:solidFill>
                <a:srgbClr val="000000"/>
              </a:solidFill>
              <a:latin typeface="Calibri"/>
            </a:endParaRPr>
          </a:p>
        </p:txBody>
      </p:sp>
      <p:sp>
        <p:nvSpPr>
          <p:cNvPr id="210" name="TextShape 2"/>
          <p:cNvSpPr txBox="1"/>
          <p:nvPr/>
        </p:nvSpPr>
        <p:spPr>
          <a:xfrm>
            <a:off x="457200" y="1268640"/>
            <a:ext cx="8229240" cy="5112360"/>
          </a:xfrm>
          <a:prstGeom prst="rect">
            <a:avLst/>
          </a:prstGeom>
          <a:noFill/>
          <a:ln>
            <a:noFill/>
          </a:ln>
        </p:spPr>
        <p:txBody>
          <a:bodyPr>
            <a:normAutofit/>
          </a:bodyPr>
          <a:p>
            <a:pPr marL="343080" indent="-342720">
              <a:lnSpc>
                <a:spcPct val="100000"/>
              </a:lnSpc>
              <a:spcBef>
                <a:spcPts val="400"/>
              </a:spcBef>
            </a:pPr>
            <a:r>
              <a:rPr b="1" lang="pl-PL" sz="2000" spc="-1" strike="noStrike" u="sng">
                <a:solidFill>
                  <a:srgbClr val="1f497d"/>
                </a:solidFill>
                <a:uFillTx/>
                <a:latin typeface="Times New Roman"/>
              </a:rPr>
              <a:t>1. Czynniki indywidualne</a:t>
            </a:r>
            <a:r>
              <a:rPr b="1" lang="pl-PL" sz="2000" spc="-1" strike="noStrike">
                <a:solidFill>
                  <a:srgbClr val="1f497d"/>
                </a:solidFill>
                <a:latin typeface="Times New Roman"/>
              </a:rPr>
              <a:t>:</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zaburzenia neuroprzekaźnictwa zwłaszcza serotoniny</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udział genu odpowiedzialnego za tworzenie się leptyny</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czynniki związane z osobowością</a:t>
            </a:r>
            <a:endParaRPr b="0" lang="pl-PL" sz="2000" spc="-1" strike="noStrike">
              <a:solidFill>
                <a:srgbClr val="000000"/>
              </a:solidFill>
              <a:latin typeface="Calibri"/>
            </a:endParaRPr>
          </a:p>
          <a:p>
            <a:pPr>
              <a:lnSpc>
                <a:spcPct val="100000"/>
              </a:lnSpc>
              <a:spcBef>
                <a:spcPts val="400"/>
              </a:spcBef>
            </a:pPr>
            <a:endParaRPr b="0" lang="pl-PL" sz="2000" spc="-1" strike="noStrike">
              <a:solidFill>
                <a:srgbClr val="000000"/>
              </a:solidFill>
              <a:latin typeface="Calibri"/>
            </a:endParaRPr>
          </a:p>
          <a:p>
            <a:pPr marL="343080" indent="-342720">
              <a:lnSpc>
                <a:spcPct val="100000"/>
              </a:lnSpc>
              <a:spcBef>
                <a:spcPts val="400"/>
              </a:spcBef>
            </a:pPr>
            <a:r>
              <a:rPr b="1" lang="pl-PL" sz="2000" spc="-1" strike="noStrike" u="sng">
                <a:solidFill>
                  <a:srgbClr val="1f497d"/>
                </a:solidFill>
                <a:uFillTx/>
                <a:latin typeface="Times New Roman"/>
              </a:rPr>
              <a:t>2. Czynniki rodzinne:</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chaotyczna struktura rodziny</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częste rozwody</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uzależnienia rodziców</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maltretowanie fizyczne i psychiczne</a:t>
            </a:r>
            <a:endParaRPr b="0" lang="pl-PL" sz="2000" spc="-1" strike="noStrike">
              <a:solidFill>
                <a:srgbClr val="000000"/>
              </a:solidFill>
              <a:latin typeface="Calibri"/>
            </a:endParaRPr>
          </a:p>
          <a:p>
            <a:pPr marL="343080" indent="-342720">
              <a:lnSpc>
                <a:spcPct val="100000"/>
              </a:lnSpc>
              <a:spcBef>
                <a:spcPts val="400"/>
              </a:spcBef>
            </a:pPr>
            <a:endParaRPr b="0" lang="pl-PL" sz="2000" spc="-1" strike="noStrike">
              <a:solidFill>
                <a:srgbClr val="000000"/>
              </a:solidFill>
              <a:latin typeface="Calibri"/>
            </a:endParaRPr>
          </a:p>
          <a:p>
            <a:pPr marL="343080" indent="-342720">
              <a:lnSpc>
                <a:spcPct val="100000"/>
              </a:lnSpc>
              <a:spcBef>
                <a:spcPts val="400"/>
              </a:spcBef>
            </a:pPr>
            <a:r>
              <a:rPr b="1" lang="pl-PL" sz="2000" spc="-1" strike="noStrike" u="sng">
                <a:solidFill>
                  <a:srgbClr val="1f497d"/>
                </a:solidFill>
                <a:uFillTx/>
                <a:latin typeface="Times New Roman"/>
              </a:rPr>
              <a:t>3. Czynniki społeczno – kulturowe</a:t>
            </a:r>
            <a:r>
              <a:rPr b="1" lang="pl-PL" sz="2000" spc="-1" strike="noStrike">
                <a:solidFill>
                  <a:srgbClr val="1f497d"/>
                </a:solidFill>
                <a:latin typeface="Times New Roman"/>
              </a:rPr>
              <a:t>:</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chorobliwa obawa przed otyłością</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wpływ kształtu i masy ciała na samoocenę</a:t>
            </a:r>
            <a:endParaRPr b="0" lang="pl-PL" sz="2000" spc="-1" strike="noStrike">
              <a:solidFill>
                <a:srgbClr val="000000"/>
              </a:solidFill>
              <a:latin typeface="Calibri"/>
            </a:endParaRPr>
          </a:p>
          <a:p>
            <a:pPr marL="343080" indent="-342720">
              <a:lnSpc>
                <a:spcPct val="100000"/>
              </a:lnSpc>
              <a:spcBef>
                <a:spcPts val="400"/>
              </a:spcBef>
            </a:pPr>
            <a:endParaRPr b="0" lang="pl-PL" sz="2000" spc="-1" strike="noStrike">
              <a:solidFill>
                <a:srgbClr val="000000"/>
              </a:solidFill>
              <a:latin typeface="Calibri"/>
            </a:endParaRPr>
          </a:p>
        </p:txBody>
      </p:sp>
      <p:pic>
        <p:nvPicPr>
          <p:cNvPr id="211" name="Picture 2" descr=""/>
          <p:cNvPicPr/>
          <p:nvPr/>
        </p:nvPicPr>
        <p:blipFill>
          <a:blip r:embed="rId1"/>
          <a:stretch/>
        </p:blipFill>
        <p:spPr>
          <a:xfrm>
            <a:off x="5940000" y="3141000"/>
            <a:ext cx="2590560" cy="23760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Etiologia</a:t>
            </a:r>
            <a:endParaRPr b="0" lang="pl-PL" sz="4400" spc="-1" strike="noStrike">
              <a:solidFill>
                <a:srgbClr val="000000"/>
              </a:solidFill>
              <a:latin typeface="Calibri"/>
            </a:endParaRPr>
          </a:p>
        </p:txBody>
      </p:sp>
      <p:sp>
        <p:nvSpPr>
          <p:cNvPr id="213" name="TextShape 2"/>
          <p:cNvSpPr txBox="1"/>
          <p:nvPr/>
        </p:nvSpPr>
        <p:spPr>
          <a:xfrm>
            <a:off x="457200" y="1600200"/>
            <a:ext cx="8229240" cy="4525560"/>
          </a:xfrm>
          <a:prstGeom prst="rect">
            <a:avLst/>
          </a:prstGeom>
          <a:noFill/>
          <a:ln>
            <a:noFill/>
          </a:ln>
        </p:spPr>
        <p:txBody>
          <a:bodyPr>
            <a:normAutofit fontScale="88000"/>
          </a:bodyPr>
          <a:p>
            <a:pPr marL="343080" indent="-342720">
              <a:lnSpc>
                <a:spcPct val="80000"/>
              </a:lnSpc>
              <a:spcBef>
                <a:spcPts val="641"/>
              </a:spcBef>
              <a:buClr>
                <a:srgbClr val="000000"/>
              </a:buClr>
              <a:buFont typeface="Arial"/>
              <a:buChar char="•"/>
            </a:pPr>
            <a:r>
              <a:rPr b="0" lang="pl-PL" sz="3200" spc="-1" strike="noStrike">
                <a:solidFill>
                  <a:srgbClr val="000000"/>
                </a:solidFill>
                <a:latin typeface="Calibri"/>
              </a:rPr>
              <a:t>Młodzież szukająca stymulacji je by dostarczać sobie przyjemności. Hipoteza ta zakłada, że przejadanie się ma podobne źródła co nadużywanie alkoholu czy narkotyków.</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0" lang="pl-PL" sz="3200" spc="-1" strike="noStrike">
                <a:solidFill>
                  <a:srgbClr val="000000"/>
                </a:solidFill>
                <a:latin typeface="Calibri"/>
              </a:rPr>
              <a:t>Zakłada się, że przejadanie się jest zachowaniem kompulsywnym i że osoba poddaje się tej kompulsji a potem czuje się winna i czuje przymus pozbycia się pokarmu.</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0" lang="pl-PL" sz="3200" spc="-1" strike="noStrike">
                <a:solidFill>
                  <a:srgbClr val="000000"/>
                </a:solidFill>
                <a:latin typeface="Calibri"/>
              </a:rPr>
              <a:t>Hipoteza oparta na teorii uczenia zakłada, że człowiek uczy się przez modelowanie, przejadania się i zachowywania odpowiedniej wagi  wymiotując. </a:t>
            </a: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0" lang="pl-PL" sz="3200" spc="-1" strike="noStrike">
                <a:solidFill>
                  <a:srgbClr val="000000"/>
                </a:solidFill>
                <a:latin typeface="Calibri"/>
              </a:rPr>
              <a:t>Teorie biologiczne zwracają uwagę na poziom endorphiny, ale jest mało badań na ten temat </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Typy bulimii</a:t>
            </a:r>
            <a:endParaRPr b="0" lang="pl-PL" sz="4400" spc="-1" strike="noStrike">
              <a:solidFill>
                <a:srgbClr val="000000"/>
              </a:solidFill>
              <a:latin typeface="Calibri"/>
            </a:endParaRPr>
          </a:p>
        </p:txBody>
      </p:sp>
      <p:sp>
        <p:nvSpPr>
          <p:cNvPr id="215" name="TextShape 2"/>
          <p:cNvSpPr txBox="1"/>
          <p:nvPr/>
        </p:nvSpPr>
        <p:spPr>
          <a:xfrm>
            <a:off x="457200" y="1600200"/>
            <a:ext cx="8229240" cy="4525560"/>
          </a:xfrm>
          <a:prstGeom prst="rect">
            <a:avLst/>
          </a:prstGeom>
          <a:noFill/>
          <a:ln>
            <a:noFill/>
          </a:ln>
        </p:spPr>
        <p:txBody>
          <a:bodyPr>
            <a:normAutofit fontScale="76000"/>
          </a:bodyPr>
          <a:p>
            <a:pPr marL="343080" indent="-342720">
              <a:lnSpc>
                <a:spcPct val="90000"/>
              </a:lnSpc>
              <a:spcBef>
                <a:spcPts val="641"/>
              </a:spcBef>
              <a:buClr>
                <a:srgbClr val="000000"/>
              </a:buClr>
              <a:buFont typeface="Arial"/>
              <a:buChar char="•"/>
            </a:pPr>
            <a:r>
              <a:rPr b="1" lang="pl-PL" sz="3200" spc="-1" strike="noStrike">
                <a:solidFill>
                  <a:srgbClr val="000000"/>
                </a:solidFill>
                <a:latin typeface="Calibri"/>
              </a:rPr>
              <a:t>I typ przeczyszczający </a:t>
            </a:r>
            <a:r>
              <a:rPr b="0" lang="pl-PL" sz="3200" spc="-1" strike="noStrike">
                <a:solidFill>
                  <a:srgbClr val="000000"/>
                </a:solidFill>
                <a:latin typeface="Calibri"/>
              </a:rPr>
              <a:t>po napadzie żarłoczności następuje prowokowanie wymiotów oraz używanie środków przeczyszczających</a:t>
            </a:r>
            <a:endParaRPr b="0" lang="pl-PL" sz="3200" spc="-1" strike="noStrike">
              <a:solidFill>
                <a:srgbClr val="000000"/>
              </a:solidFill>
              <a:latin typeface="Calibri"/>
            </a:endParaRPr>
          </a:p>
          <a:p>
            <a:pPr marL="343080" indent="-342720">
              <a:lnSpc>
                <a:spcPct val="90000"/>
              </a:lnSpc>
              <a:spcBef>
                <a:spcPts val="641"/>
              </a:spcBef>
            </a:pP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	</a:t>
            </a:r>
            <a:r>
              <a:rPr b="1" lang="pl-PL" sz="3200" spc="-1" strike="noStrike">
                <a:solidFill>
                  <a:srgbClr val="000000"/>
                </a:solidFill>
                <a:latin typeface="Calibri"/>
              </a:rPr>
              <a:t>II typ nieprzeczyszczający</a:t>
            </a:r>
            <a:r>
              <a:rPr b="0" lang="pl-PL" sz="3200" spc="-1" strike="noStrike">
                <a:solidFill>
                  <a:srgbClr val="000000"/>
                </a:solidFill>
                <a:latin typeface="Calibri"/>
              </a:rPr>
              <a:t>, w którym zamiast przeczyszczania się środkami farmakologicznymi i wymuszania wymiotów, chorzy w ramach działań kompensacyjnych stosują ścisłą dietę (często głodówkę), ograniczając ilość spożywanych pokarmów do minimum, bądź też wykonują dużo wyczerpujących ćwiczeń fizycznych (tzw. bulimia sportowa). </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Anoreksja a bulimia ?</a:t>
            </a:r>
            <a:endParaRPr b="0" lang="pl-PL" sz="4400" spc="-1" strike="noStrike">
              <a:solidFill>
                <a:srgbClr val="000000"/>
              </a:solidFill>
              <a:latin typeface="Calibri"/>
            </a:endParaRPr>
          </a:p>
        </p:txBody>
      </p:sp>
      <p:sp>
        <p:nvSpPr>
          <p:cNvPr id="217" name="TextShape 2"/>
          <p:cNvSpPr txBox="1"/>
          <p:nvPr/>
        </p:nvSpPr>
        <p:spPr>
          <a:xfrm>
            <a:off x="457200" y="1600200"/>
            <a:ext cx="8229240" cy="4525560"/>
          </a:xfrm>
          <a:prstGeom prst="rect">
            <a:avLst/>
          </a:prstGeom>
          <a:noFill/>
          <a:ln>
            <a:noFill/>
          </a:ln>
        </p:spPr>
        <p:txBody>
          <a:bodyPr>
            <a:normAutofit/>
          </a:bodyPr>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często normalna masa ciała ale także też otyłość</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ponieważ żarłoczność psychiczna rzadko wiąże się ze znaczną utratą wagi, rzadko też więc zagraża życiu </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żarłoczność psychiczna wiąże się z wieloma problemami medycznymi:</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problemy z uzębieniem</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zaburzenia elektrolitowe</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uszkodzenia dolnej części przełyku</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611640" y="260640"/>
            <a:ext cx="7704360" cy="1151640"/>
          </a:xfrm>
          <a:prstGeom prst="rect">
            <a:avLst/>
          </a:prstGeom>
          <a:noFill/>
          <a:ln>
            <a:noFill/>
          </a:ln>
        </p:spPr>
        <p:txBody>
          <a:bodyPr anchor="ctr">
            <a:normAutofit/>
          </a:bodyPr>
          <a:p>
            <a:pPr algn="ctr">
              <a:lnSpc>
                <a:spcPct val="100000"/>
              </a:lnSpc>
            </a:pPr>
            <a:r>
              <a:rPr b="1" lang="pl-PL" sz="3200" spc="-1" strike="noStrike">
                <a:solidFill>
                  <a:srgbClr val="000000"/>
                </a:solidFill>
                <a:latin typeface="Calibri"/>
              </a:rPr>
              <a:t>Anoreksja Psychiczna</a:t>
            </a:r>
            <a:br/>
            <a:r>
              <a:rPr b="1" lang="pl-PL" sz="3200" spc="-1" strike="noStrike">
                <a:solidFill>
                  <a:srgbClr val="000000"/>
                </a:solidFill>
                <a:latin typeface="Calibri"/>
              </a:rPr>
              <a:t>(anorexia nervosa)</a:t>
            </a:r>
            <a:endParaRPr b="0" lang="pl-PL" sz="3200" spc="-1" strike="noStrike">
              <a:solidFill>
                <a:srgbClr val="000000"/>
              </a:solidFill>
              <a:latin typeface="Calibri"/>
            </a:endParaRPr>
          </a:p>
        </p:txBody>
      </p:sp>
      <p:sp>
        <p:nvSpPr>
          <p:cNvPr id="136" name="TextShape 2"/>
          <p:cNvSpPr txBox="1"/>
          <p:nvPr/>
        </p:nvSpPr>
        <p:spPr>
          <a:xfrm>
            <a:off x="457200" y="1556640"/>
            <a:ext cx="8229240" cy="5112360"/>
          </a:xfrm>
          <a:prstGeom prst="rect">
            <a:avLst/>
          </a:prstGeom>
          <a:noFill/>
          <a:ln>
            <a:noFill/>
          </a:ln>
        </p:spPr>
        <p:txBody>
          <a:bodyPr>
            <a:normAutofit fontScale="83000"/>
          </a:bodyPr>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 zaburzenie psychosomatyczne które zostało po raz pierwszy opisane w 1873 r jako anorexia nervosa co oznacza :</a:t>
            </a:r>
            <a:endParaRPr b="0" lang="pl-PL" sz="2400" spc="-1" strike="noStrike">
              <a:solidFill>
                <a:srgbClr val="000000"/>
              </a:solidFill>
              <a:latin typeface="Calibri"/>
            </a:endParaRPr>
          </a:p>
          <a:p>
            <a:pPr marL="343080" indent="-342720">
              <a:lnSpc>
                <a:spcPct val="100000"/>
              </a:lnSpc>
              <a:spcBef>
                <a:spcPts val="479"/>
              </a:spcBef>
            </a:pPr>
            <a:r>
              <a:rPr b="0" i="1" lang="pl-PL" sz="2400" spc="-1" strike="noStrike">
                <a:solidFill>
                  <a:srgbClr val="000000"/>
                </a:solidFill>
                <a:latin typeface="Calibri"/>
              </a:rPr>
              <a:t>                             „</a:t>
            </a:r>
            <a:r>
              <a:rPr b="0" i="1" lang="pl-PL" sz="2400" spc="-1" strike="noStrike">
                <a:solidFill>
                  <a:srgbClr val="000000"/>
                </a:solidFill>
                <a:latin typeface="Calibri"/>
              </a:rPr>
              <a:t>brak łaknienia o podłożu nerwowym”</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u="sng">
                <a:solidFill>
                  <a:srgbClr val="000000"/>
                </a:solidFill>
                <a:uFillTx/>
                <a:latin typeface="Calibri"/>
              </a:rPr>
              <a:t> </a:t>
            </a:r>
            <a:r>
              <a:rPr b="0" lang="pl-PL" sz="2400" spc="-1" strike="noStrike" u="sng">
                <a:solidFill>
                  <a:srgbClr val="000000"/>
                </a:solidFill>
                <a:uFillTx/>
                <a:latin typeface="Calibri"/>
              </a:rPr>
              <a:t>Obecna definicja anoreksji psychicznej , najczęściej używana, jest podana  w podręczniku DSM – IV (1994) wg. której anoreksja obejmuje następujące czynniki:</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Odmowa utrzymania masy ciała co najmniej minimalnej masy prawidłowej dla wieku i wzrostu (spadek masy ciała poniżej 85 % masy należnej)</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Nasilona obawa przed przyrostem masy ciała i otyłością mimo niedostatecznej masy ciała</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Nadmierny wpływ masy ciała i wyglądu sylwetki na samoocenę lub zaprzeczenie zagrożeniom dla zdrowia związanym z obecnie niską masą ciała</a:t>
            </a:r>
            <a:endParaRPr b="0" lang="pl-PL"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pl-PL" sz="2400" spc="-1" strike="noStrike">
                <a:solidFill>
                  <a:srgbClr val="000000"/>
                </a:solidFill>
                <a:latin typeface="Calibri"/>
              </a:rPr>
              <a:t>U kobiet po rozpoczęciu menstruacji , brak co najmniej trzech kolejnych cyklów miesiączkowych.</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457200" y="548640"/>
            <a:ext cx="8229240" cy="5577120"/>
          </a:xfrm>
          <a:prstGeom prst="rect">
            <a:avLst/>
          </a:prstGeom>
          <a:noFill/>
          <a:ln>
            <a:noFill/>
          </a:ln>
        </p:spPr>
        <p:txBody>
          <a:bodyPr>
            <a:noAutofit/>
          </a:bodyPr>
          <a:p>
            <a:pPr marL="343080" indent="-342720">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2400" spc="-1" strike="noStrike">
                <a:solidFill>
                  <a:srgbClr val="000000"/>
                </a:solidFill>
                <a:latin typeface="Calibri"/>
              </a:rPr>
              <a:t>Osoby te zdają sobie sprawę, że jedzenie wymknęło się im spod  kontroli, próbują między okresami obżarstwa rygorystycznie przestrzegać diety i opanować napady żarłoczności. Wstydzą się tego i utrzymują   w tajemnicy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przed najbliższym otoczeniem, często objadając się nocą.</a:t>
            </a: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p:txBody>
      </p:sp>
      <p:sp>
        <p:nvSpPr>
          <p:cNvPr id="219" name="CustomShape 2"/>
          <p:cNvSpPr/>
          <p:nvPr/>
        </p:nvSpPr>
        <p:spPr>
          <a:xfrm>
            <a:off x="611640" y="3645000"/>
            <a:ext cx="7920360" cy="146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800" spc="-1" strike="noStrike">
                <a:solidFill>
                  <a:srgbClr val="000000"/>
                </a:solidFill>
                <a:latin typeface="Calibri"/>
              </a:rPr>
              <a:t>Bojąc się przybrać na wadze, stosują diety aż do głodowania między napadami objadania się. Intensywnie ćwiczą (pływanie, biegi, gimnastyka), prowokują wymioty i nadużywają środków przeczyszczających</a:t>
            </a:r>
            <a:br/>
            <a:r>
              <a:rPr b="0" lang="pl-PL" sz="1800" spc="-1" strike="noStrike">
                <a:solidFill>
                  <a:srgbClr val="000000"/>
                </a:solidFill>
                <a:latin typeface="Calibri"/>
              </a:rPr>
              <a:t>i moczopędnych. Bywa, że po wymiotach odczuwają tak wielką ulgę, że przejadają się po to, aby je wywołać</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457200" y="274680"/>
            <a:ext cx="8229240" cy="777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Obraz kliniczny</a:t>
            </a:r>
            <a:endParaRPr b="0" lang="pl-PL" sz="4400" spc="-1" strike="noStrike">
              <a:solidFill>
                <a:srgbClr val="000000"/>
              </a:solidFill>
              <a:latin typeface="Calibri"/>
            </a:endParaRPr>
          </a:p>
        </p:txBody>
      </p:sp>
      <p:sp>
        <p:nvSpPr>
          <p:cNvPr id="221" name="TextShape 2"/>
          <p:cNvSpPr txBox="1"/>
          <p:nvPr/>
        </p:nvSpPr>
        <p:spPr>
          <a:xfrm>
            <a:off x="457200" y="1556640"/>
            <a:ext cx="8229240" cy="4569120"/>
          </a:xfrm>
          <a:prstGeom prst="rect">
            <a:avLst/>
          </a:prstGeom>
          <a:noFill/>
          <a:ln>
            <a:noFill/>
          </a:ln>
        </p:spPr>
        <p:txBody>
          <a:bodyPr>
            <a:normAutofit/>
          </a:bodyPr>
          <a:p>
            <a:pPr marL="343080" indent="-342720">
              <a:lnSpc>
                <a:spcPct val="100000"/>
              </a:lnSpc>
              <a:spcBef>
                <a:spcPts val="400"/>
              </a:spcBef>
            </a:pPr>
            <a:r>
              <a:rPr b="1" lang="pl-PL" sz="2000" spc="-1" strike="noStrike">
                <a:solidFill>
                  <a:srgbClr val="000000"/>
                </a:solidFill>
                <a:latin typeface="Times New Roman"/>
              </a:rPr>
              <a:t>- przed atakiem bulimii poczucie narastającego napięcia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łapczywe jedzenie olbrzymich ilości pożywieni, pokarmów tuczących i niezdrowych</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brak kontroli nad przebiegiem zdarzenia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poczucie niemożności zaprzestania jedzenia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po ataku rodzaj ulgi związany ze spadkiem napięcia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frustracja związana z poczuciem winy</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spowodowanym utrata kontroli</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wywoływanie wymiotów</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picie dużej ilości płynów</a:t>
            </a:r>
            <a:endParaRPr b="0" lang="pl-PL" sz="2000" spc="-1" strike="noStrike">
              <a:solidFill>
                <a:srgbClr val="000000"/>
              </a:solidFill>
              <a:latin typeface="Calibri"/>
            </a:endParaRPr>
          </a:p>
          <a:p>
            <a:pPr marL="343080" indent="-342720">
              <a:lnSpc>
                <a:spcPct val="100000"/>
              </a:lnSpc>
              <a:spcBef>
                <a:spcPts val="641"/>
              </a:spcBef>
            </a:pPr>
            <a:endParaRPr b="0" lang="pl-PL" sz="2000" spc="-1" strike="noStrike">
              <a:solidFill>
                <a:srgbClr val="000000"/>
              </a:solidFill>
              <a:latin typeface="Calibri"/>
            </a:endParaRPr>
          </a:p>
        </p:txBody>
      </p:sp>
      <p:pic>
        <p:nvPicPr>
          <p:cNvPr id="222" name="Picture 2" descr=""/>
          <p:cNvPicPr/>
          <p:nvPr/>
        </p:nvPicPr>
        <p:blipFill>
          <a:blip r:embed="rId1"/>
          <a:stretch/>
        </p:blipFill>
        <p:spPr>
          <a:xfrm>
            <a:off x="5580000" y="3861000"/>
            <a:ext cx="2857320" cy="23040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57200" y="404640"/>
            <a:ext cx="8229240" cy="5721120"/>
          </a:xfrm>
          <a:prstGeom prst="rect">
            <a:avLst/>
          </a:prstGeom>
          <a:noFill/>
          <a:ln>
            <a:noFill/>
          </a:ln>
        </p:spPr>
        <p:txBody>
          <a:bodyPr>
            <a:normAutofit/>
          </a:bodyPr>
          <a:p>
            <a:pPr marL="343080" indent="-342720">
              <a:lnSpc>
                <a:spcPct val="100000"/>
              </a:lnSpc>
              <a:spcBef>
                <a:spcPts val="641"/>
              </a:spcBef>
            </a:pPr>
            <a:r>
              <a:rPr b="0" lang="pl-PL" sz="3200" spc="-1" strike="noStrike" u="sng">
                <a:solidFill>
                  <a:srgbClr val="000000"/>
                </a:solidFill>
                <a:uFillTx/>
                <a:latin typeface="Calibri"/>
              </a:rPr>
              <a:t>Objawy kliniczne :</a:t>
            </a:r>
            <a:endParaRPr b="0" lang="pl-PL" sz="32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objawy związane z wymiotami</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utrata potasu</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spadek poziomu magnezu</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zapalne obrzęki ślinianek przyusznych</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zapalne powiększenie trzustki</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nadżerki w przełyku i żołądku</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chrypka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choroby dziąseł</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próchnica zębów</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biegunki</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duże spadki masy ciała</a:t>
            </a:r>
            <a:endParaRPr b="0" lang="pl-PL" sz="2000" spc="-1" strike="noStrike">
              <a:solidFill>
                <a:srgbClr val="000000"/>
              </a:solidFill>
              <a:latin typeface="Calibri"/>
            </a:endParaRPr>
          </a:p>
          <a:p>
            <a:pPr marL="343080" indent="-342720">
              <a:lnSpc>
                <a:spcPct val="100000"/>
              </a:lnSpc>
              <a:spcBef>
                <a:spcPts val="400"/>
              </a:spcBef>
            </a:pPr>
            <a:r>
              <a:rPr b="1" lang="pl-PL" sz="2000" spc="-1" strike="noStrike">
                <a:solidFill>
                  <a:srgbClr val="000000"/>
                </a:solidFill>
                <a:latin typeface="Times New Roman"/>
              </a:rPr>
              <a:t> </a:t>
            </a:r>
            <a:r>
              <a:rPr b="1" lang="pl-PL" sz="2000" spc="-1" strike="noStrike">
                <a:solidFill>
                  <a:srgbClr val="000000"/>
                </a:solidFill>
                <a:latin typeface="Times New Roman"/>
              </a:rPr>
              <a:t>- obrzęk kończyn dolnych</a:t>
            </a:r>
            <a:endParaRPr b="0" lang="pl-PL" sz="2000" spc="-1" strike="noStrike">
              <a:solidFill>
                <a:srgbClr val="000000"/>
              </a:solidFill>
              <a:latin typeface="Calibri"/>
            </a:endParaRPr>
          </a:p>
          <a:p>
            <a:pPr marL="343080" indent="-342720">
              <a:lnSpc>
                <a:spcPct val="100000"/>
              </a:lnSpc>
              <a:spcBef>
                <a:spcPts val="641"/>
              </a:spcBef>
            </a:pPr>
            <a:endParaRPr b="0" lang="pl-PL" sz="2000" spc="-1" strike="noStrike">
              <a:solidFill>
                <a:srgbClr val="000000"/>
              </a:solidFill>
              <a:latin typeface="Calibri"/>
            </a:endParaRPr>
          </a:p>
        </p:txBody>
      </p:sp>
      <p:pic>
        <p:nvPicPr>
          <p:cNvPr id="224" name="Picture 2" descr=""/>
          <p:cNvPicPr/>
          <p:nvPr/>
        </p:nvPicPr>
        <p:blipFill>
          <a:blip r:embed="rId1"/>
          <a:stretch/>
        </p:blipFill>
        <p:spPr>
          <a:xfrm>
            <a:off x="5076000" y="1700640"/>
            <a:ext cx="3809520" cy="406476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274680"/>
            <a:ext cx="8229240" cy="777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Leczenie bulimii</a:t>
            </a:r>
            <a:endParaRPr b="0" lang="pl-PL" sz="4400" spc="-1" strike="noStrike">
              <a:solidFill>
                <a:srgbClr val="000000"/>
              </a:solidFill>
              <a:latin typeface="Calibri"/>
            </a:endParaRPr>
          </a:p>
        </p:txBody>
      </p:sp>
      <p:sp>
        <p:nvSpPr>
          <p:cNvPr id="226" name="TextShape 2"/>
          <p:cNvSpPr txBox="1"/>
          <p:nvPr/>
        </p:nvSpPr>
        <p:spPr>
          <a:xfrm>
            <a:off x="457200" y="1484640"/>
            <a:ext cx="8229240" cy="464112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Terapia poznawczo-behawioralna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Terapia interpersonalna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Terapia rodziny</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Terapia psychodynamiczna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Podejście zintegrowane</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lang="pl-PL" sz="3200" spc="-1" strike="noStrike">
                <a:solidFill>
                  <a:srgbClr val="000000"/>
                </a:solidFill>
                <a:latin typeface="Calibri"/>
              </a:rPr>
              <a:t>Terapia wg modelu Maudsley</a:t>
            </a:r>
            <a:endParaRPr b="0" lang="pl-PL" sz="3200" spc="-1" strike="noStrike">
              <a:solidFill>
                <a:srgbClr val="000000"/>
              </a:solidFill>
              <a:latin typeface="Calibri"/>
            </a:endParaRPr>
          </a:p>
          <a:p>
            <a:pPr marL="343080" indent="-342720">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179640" y="260640"/>
            <a:ext cx="8805240" cy="6336360"/>
          </a:xfrm>
          <a:prstGeom prst="rect">
            <a:avLst/>
          </a:prstGeom>
          <a:noFill/>
          <a:ln>
            <a:noFill/>
          </a:ln>
        </p:spPr>
        <p:txBody>
          <a:bodyPr>
            <a:normAutofit fontScale="11000"/>
          </a:bodyPr>
          <a:p>
            <a:pPr marL="343080" indent="-342720">
              <a:lnSpc>
                <a:spcPct val="100000"/>
              </a:lnSpc>
              <a:spcBef>
                <a:spcPts val="1400"/>
              </a:spcBef>
            </a:pPr>
            <a:r>
              <a:rPr b="1" lang="pl-PL" sz="7000" spc="-1" strike="noStrike">
                <a:solidFill>
                  <a:srgbClr val="000000"/>
                </a:solidFill>
                <a:latin typeface="Calibri"/>
              </a:rPr>
              <a:t>Z bloga bulimiczek…..</a:t>
            </a:r>
            <a:endParaRPr b="0" lang="pl-PL" sz="7000" spc="-1" strike="noStrike">
              <a:solidFill>
                <a:srgbClr val="000000"/>
              </a:solidFill>
              <a:latin typeface="Calibri"/>
            </a:endParaRPr>
          </a:p>
          <a:p>
            <a:pPr>
              <a:lnSpc>
                <a:spcPct val="100000"/>
              </a:lnSpc>
              <a:spcBef>
                <a:spcPts val="641"/>
              </a:spcBef>
            </a:pPr>
            <a:endParaRPr b="0" lang="pl-PL" sz="7000" spc="-1" strike="noStrike">
              <a:solidFill>
                <a:srgbClr val="000000"/>
              </a:solidFill>
              <a:latin typeface="Calibri"/>
            </a:endParaRPr>
          </a:p>
          <a:p>
            <a:pPr marL="343080" indent="-342720">
              <a:lnSpc>
                <a:spcPct val="100000"/>
              </a:lnSpc>
              <a:spcBef>
                <a:spcPts val="760"/>
              </a:spcBef>
            </a:pPr>
            <a:br/>
            <a:br/>
            <a:r>
              <a:rPr b="0" lang="pl-PL" sz="3800" spc="-1" strike="noStrike">
                <a:solidFill>
                  <a:srgbClr val="000000"/>
                </a:solidFill>
                <a:latin typeface="Calibri"/>
              </a:rPr>
              <a:t>Hej! Jestem Karolina, ale wszyscy mówią na mnie Karol. We wrześniu skończę 16 lat... Pewnie myślicie co taka gówniara jak ja może wiedzieć o bulimii... Otóż może i to nawet sporo. Sama nie wiem czemu to zaczęłam... W sumie wiem, bo byłam( i jestem) za gruba... Można powiedzieć, ze nie miałam powodów czuć się źle we własnej skórze... Kochająca mama, która zawsze mnie akceptowała i we wszystkim popierała... Oczywiście nie zawsze było kolorowo, bo mam zacięty charakter i często jej pyskuję, ale nigdy nie pozwoliła powiedzieć mi o sobie złego słowa. Zawsze gdy zaczynałam gadać, że jestem gruba lub brzydka, krzyczała: „Nie grzesz!". Nigdy też nie narzekałam na akceptację rówieśników i na brak przyjaciół i problemy z nauką... Więc można pomyśleć o co w ogóle mi chodzi...?!  Jednak problem leży tylko we mnie... To ja i moje chore ambicje doprowadziły, że zaczęłam wymiotować... Zawsze zastanawiałam się jak to jest być idealną...  Miałam przyjaciół, kochającą rodzinę, świetnie się uczyłam...brakowało mi tylko szczupłej figury do szczęścia. Więc zrobiłabym wszystko żeby w końcu wyglądać jak modelka... tylko, że nie wyszło tak jak bym chciała...  Wpędziłam się w chorobę, która trwa już około roku... I co w tym wszystkim jest najgorsze wcale dużo nie schudłam. Zaczęło się niewinnie... Wymiotowałam tylko wtedy gdy bardzo się obiadłam i zjadłam sporo słodyczy...Było to nieregularne i nie zdawałam sobie sprawy, że to jest coś złego... ale doprowadziłam się do tego stanu, że co bym nie zjadła mam poczucie winny, nawet jeśli zjem mało i niskokalorycznych rzeczy... Kilka tygodni temu można powiedzieć, ze się załamałam... Czułam się jak śmieć... A najgorsze w tym wszystkim było to, ze nie miałam się komu wygadać, bo nikt z moich bliskich nie wiedział i nadal nie wie o mojej chorobie... Szczerze to sama się dziwię, ze potrafiłam to tak wszystko świetnie ukryć. W środku płakałam, a na zewnątrz miałam uśmiech na twarzy..</a:t>
            </a:r>
            <a:endParaRPr b="0" lang="pl-PL" sz="3800" spc="-1" strike="noStrike">
              <a:solidFill>
                <a:srgbClr val="000000"/>
              </a:solidFill>
              <a:latin typeface="Calibri"/>
            </a:endParaRPr>
          </a:p>
          <a:p>
            <a:pPr marL="343080" indent="-342720">
              <a:lnSpc>
                <a:spcPct val="100000"/>
              </a:lnSpc>
              <a:spcBef>
                <a:spcPts val="641"/>
              </a:spcBef>
            </a:pPr>
            <a:endParaRPr b="0" lang="pl-PL" sz="3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2800" spc="-1" strike="noStrike">
                <a:solidFill>
                  <a:srgbClr val="000000"/>
                </a:solidFill>
                <a:latin typeface="Calibri"/>
              </a:rPr>
              <a:t>Zespół kompulsywnego objadania się </a:t>
            </a:r>
            <a:br/>
            <a:r>
              <a:rPr b="1" lang="pl-PL" sz="2800" spc="-1" strike="noStrike">
                <a:solidFill>
                  <a:srgbClr val="000000"/>
                </a:solidFill>
                <a:latin typeface="Calibri"/>
              </a:rPr>
              <a:t>(BED  binge –eating disorder)</a:t>
            </a:r>
            <a:endParaRPr b="0" lang="pl-PL" sz="2800" spc="-1" strike="noStrike">
              <a:solidFill>
                <a:srgbClr val="000000"/>
              </a:solidFill>
              <a:latin typeface="Calibri"/>
            </a:endParaRPr>
          </a:p>
        </p:txBody>
      </p:sp>
      <p:sp>
        <p:nvSpPr>
          <p:cNvPr id="229"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00"/>
              </a:spcBef>
            </a:pPr>
            <a:r>
              <a:rPr b="0" lang="pl-PL" sz="2000" spc="-1" strike="noStrike" u="sng">
                <a:solidFill>
                  <a:srgbClr val="000000"/>
                </a:solidFill>
                <a:uFillTx/>
                <a:latin typeface="Calibri"/>
              </a:rPr>
              <a:t>Zespół napadowego objadania się </a:t>
            </a:r>
            <a:r>
              <a:rPr b="0" lang="pl-PL" sz="2000" spc="-1" strike="noStrike">
                <a:solidFill>
                  <a:srgbClr val="000000"/>
                </a:solidFill>
                <a:latin typeface="Calibri"/>
              </a:rPr>
              <a:t>charakteryzujący się brakiem</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wstrzemięźliwości w nadmiernym spożywaniu pokarmu oraz niemożność</a:t>
            </a: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zaprzestania jedzenia co w konsekwencji prowadzi do przyrostu masy ciała.</a:t>
            </a:r>
            <a:endParaRPr b="0" lang="pl-PL" sz="2000" spc="-1" strike="noStrike">
              <a:solidFill>
                <a:srgbClr val="000000"/>
              </a:solidFill>
              <a:latin typeface="Calibri"/>
            </a:endParaRPr>
          </a:p>
          <a:p>
            <a:pPr marL="343080" indent="-342720">
              <a:lnSpc>
                <a:spcPct val="100000"/>
              </a:lnSpc>
              <a:spcBef>
                <a:spcPts val="400"/>
              </a:spcBef>
            </a:pPr>
            <a:endParaRPr b="0" lang="pl-PL" sz="2000" spc="-1" strike="noStrike">
              <a:solidFill>
                <a:srgbClr val="000000"/>
              </a:solidFill>
              <a:latin typeface="Calibri"/>
            </a:endParaRPr>
          </a:p>
          <a:p>
            <a:pPr marL="343080" indent="-342720">
              <a:lnSpc>
                <a:spcPct val="100000"/>
              </a:lnSpc>
              <a:spcBef>
                <a:spcPts val="400"/>
              </a:spcBef>
            </a:pPr>
            <a:r>
              <a:rPr b="0" lang="pl-PL" sz="2000" spc="-1" strike="noStrike">
                <a:solidFill>
                  <a:srgbClr val="000000"/>
                </a:solidFill>
                <a:latin typeface="Calibri"/>
              </a:rPr>
              <a:t>W przeciwieństwie do bulimii i anoreksji, nie pojawiają się zachowania kompensacyjne służące zapobieganiu przerostowi masy ciała</a:t>
            </a:r>
            <a:endParaRPr b="0" lang="pl-PL" sz="2000" spc="-1" strike="noStrike">
              <a:solidFill>
                <a:srgbClr val="000000"/>
              </a:solidFill>
              <a:latin typeface="Calibri"/>
            </a:endParaRPr>
          </a:p>
          <a:p>
            <a:pPr marL="343080" indent="-342720">
              <a:lnSpc>
                <a:spcPct val="100000"/>
              </a:lnSpc>
              <a:spcBef>
                <a:spcPts val="400"/>
              </a:spcBef>
            </a:pPr>
            <a:endParaRPr b="0" lang="pl-PL" sz="2000" spc="-1" strike="noStrike">
              <a:solidFill>
                <a:srgbClr val="000000"/>
              </a:solidFill>
              <a:latin typeface="Calibri"/>
            </a:endParaRPr>
          </a:p>
        </p:txBody>
      </p:sp>
      <p:pic>
        <p:nvPicPr>
          <p:cNvPr id="230" name="Picture 2" descr=""/>
          <p:cNvPicPr/>
          <p:nvPr/>
        </p:nvPicPr>
        <p:blipFill>
          <a:blip r:embed="rId1"/>
          <a:stretch/>
        </p:blipFill>
        <p:spPr>
          <a:xfrm>
            <a:off x="1979640" y="3933000"/>
            <a:ext cx="4392000" cy="2429640"/>
          </a:xfrm>
          <a:prstGeom prst="rect">
            <a:avLst/>
          </a:prstGeom>
          <a:ln w="936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476640"/>
            <a:ext cx="8229240" cy="5649120"/>
          </a:xfrm>
          <a:prstGeom prst="rect">
            <a:avLst/>
          </a:prstGeom>
          <a:noFill/>
          <a:ln>
            <a:noFill/>
          </a:ln>
        </p:spPr>
        <p:txBody>
          <a:bodyPr>
            <a:normAutofit/>
          </a:bodyPr>
          <a:p>
            <a:pPr marL="343080" indent="-342720">
              <a:lnSpc>
                <a:spcPct val="100000"/>
              </a:lnSpc>
              <a:spcBef>
                <a:spcPts val="360"/>
              </a:spcBef>
            </a:pPr>
            <a:endParaRPr b="0" lang="pl-PL" sz="32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Zespół kompulsywnego jedzenia wiąże się z takimi objawami, jak m.in.: nadmierne</a:t>
            </a:r>
            <a:endParaRPr b="0" lang="pl-PL" sz="18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spożywanie wysokokalorycznych pokarmów, częste stosowanie diet odchudzających,</a:t>
            </a:r>
            <a:endParaRPr b="0" lang="pl-PL" sz="18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powstrzymywanie się od jedzenia w obecności innych osób, wycofywanie się z życia</a:t>
            </a:r>
            <a:endParaRPr b="0" lang="pl-PL" sz="18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towarzyskiego i aktywności fizycznej, postępujące zmęczenie i brak energii. Ponieważ</a:t>
            </a:r>
            <a:endParaRPr b="0" lang="pl-PL" sz="18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chory nie dopuszcza do przeczyszczania się ani nie wykonuje ćwiczeń fizycznych,</a:t>
            </a:r>
            <a:endParaRPr b="0" lang="pl-PL" sz="1800" spc="-1" strike="noStrike">
              <a:solidFill>
                <a:srgbClr val="000000"/>
              </a:solidFill>
              <a:latin typeface="Calibri"/>
            </a:endParaRPr>
          </a:p>
          <a:p>
            <a:pPr marL="343080" indent="-342720">
              <a:lnSpc>
                <a:spcPct val="100000"/>
              </a:lnSpc>
              <a:spcBef>
                <a:spcPts val="360"/>
              </a:spcBef>
            </a:pPr>
            <a:r>
              <a:rPr b="0" i="1" lang="pl-PL" sz="1800" spc="-1" strike="noStrike">
                <a:solidFill>
                  <a:srgbClr val="000000"/>
                </a:solidFill>
                <a:latin typeface="Calibri"/>
              </a:rPr>
              <a:t>systematycznie  przybiera na wadze i staje się otyły.</a:t>
            </a:r>
            <a:endParaRPr b="0" lang="pl-PL" sz="1800" spc="-1" strike="noStrike">
              <a:solidFill>
                <a:srgbClr val="000000"/>
              </a:solidFill>
              <a:latin typeface="Calibri"/>
            </a:endParaRPr>
          </a:p>
          <a:p>
            <a:pPr marL="343080" indent="-342720">
              <a:lnSpc>
                <a:spcPct val="100000"/>
              </a:lnSpc>
              <a:spcBef>
                <a:spcPts val="360"/>
              </a:spcBef>
            </a:pP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ff0000"/>
                </a:solidFill>
                <a:latin typeface="Calibri"/>
              </a:rPr>
              <a:t>Badania polskie wskazują, że na napady żarłoczności cierpi nawet 21% ogólnej</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ff0000"/>
                </a:solidFill>
                <a:latin typeface="Calibri"/>
              </a:rPr>
              <a:t>populacji kobiet Wśród otyłych występują one w prawie 25% przypadków a u osób</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ff0000"/>
                </a:solidFill>
                <a:latin typeface="Calibri"/>
              </a:rPr>
              <a:t>otyłych stosujących kuracje odchudzające odsetek ten wzrasta nawet do 45%</a:t>
            </a:r>
            <a:endParaRPr b="0" lang="pl-PL" sz="1800" spc="-1" strike="noStrike">
              <a:solidFill>
                <a:srgbClr val="000000"/>
              </a:solidFill>
              <a:latin typeface="Calibri"/>
            </a:endParaRPr>
          </a:p>
        </p:txBody>
      </p:sp>
      <p:pic>
        <p:nvPicPr>
          <p:cNvPr id="232" name="Picture 2" descr=""/>
          <p:cNvPicPr/>
          <p:nvPr/>
        </p:nvPicPr>
        <p:blipFill>
          <a:blip r:embed="rId1"/>
          <a:stretch/>
        </p:blipFill>
        <p:spPr>
          <a:xfrm>
            <a:off x="2555640" y="4653000"/>
            <a:ext cx="3809520" cy="190476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620640"/>
            <a:ext cx="8229240" cy="5505120"/>
          </a:xfrm>
          <a:prstGeom prst="rect">
            <a:avLst/>
          </a:prstGeom>
          <a:noFill/>
          <a:ln>
            <a:noFill/>
          </a:ln>
        </p:spPr>
        <p:txBody>
          <a:bodyPr>
            <a:normAutofit/>
          </a:bodyPr>
          <a:p>
            <a:pPr marL="343080" indent="-342720">
              <a:lnSpc>
                <a:spcPct val="100000"/>
              </a:lnSpc>
              <a:spcBef>
                <a:spcPts val="400"/>
              </a:spcBef>
            </a:pPr>
            <a:r>
              <a:rPr b="1" lang="pl-PL" sz="2000" spc="-1" strike="noStrike" u="sng">
                <a:solidFill>
                  <a:srgbClr val="000000"/>
                </a:solidFill>
                <a:uFillTx/>
                <a:latin typeface="Calibri"/>
              </a:rPr>
              <a:t>Kryteria diagnostyczne BED są następujące </a:t>
            </a:r>
            <a:r>
              <a:rPr b="0" lang="pl-PL" sz="2000" spc="-1" strike="noStrike" u="sng">
                <a:solidFill>
                  <a:srgbClr val="000000"/>
                </a:solidFill>
                <a:uFillTx/>
                <a:latin typeface="Calibri"/>
              </a:rPr>
              <a:t>:</a:t>
            </a:r>
            <a:endParaRPr b="0" lang="pl-PL" sz="2000" spc="-1" strike="noStrike">
              <a:solidFill>
                <a:srgbClr val="000000"/>
              </a:solidFill>
              <a:latin typeface="Calibri"/>
            </a:endParaRPr>
          </a:p>
          <a:p>
            <a:pPr marL="343080" indent="-342720">
              <a:lnSpc>
                <a:spcPct val="100000"/>
              </a:lnSpc>
              <a:spcBef>
                <a:spcPts val="360"/>
              </a:spcBef>
              <a:buClr>
                <a:srgbClr val="000000"/>
              </a:buClr>
              <a:buFont typeface="Arial"/>
              <a:buAutoNum type="alphaUcParenR"/>
            </a:pPr>
            <a:r>
              <a:rPr b="0" lang="pl-PL" sz="1800" spc="-1" strike="noStrike">
                <a:solidFill>
                  <a:srgbClr val="000000"/>
                </a:solidFill>
                <a:latin typeface="Calibri"/>
              </a:rPr>
              <a:t>powtarzające się epizody żarłoczności, charakteryzujące się: zjadaniem w</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       </a:t>
            </a:r>
            <a:r>
              <a:rPr b="0" lang="pl-PL" sz="1800" spc="-1" strike="noStrike">
                <a:solidFill>
                  <a:srgbClr val="000000"/>
                </a:solidFill>
                <a:latin typeface="Calibri"/>
              </a:rPr>
              <a:t>stosunkowo niedługim czasie (np. 2 godzin) zdecydowanie większej ilości pożywienia niż większość osób mogłaby zjeść w podobnym czasie, poczuciem braku kontroli nad jakością i ilością pożywienia oraz sposobem jedzenia w trakcie epizodu;</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B)   obecność podczas większości epizodów przynajmniej trzech z wymienionych</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       </a:t>
            </a:r>
            <a:r>
              <a:rPr b="0" lang="pl-PL" sz="1800" spc="-1" strike="noStrike">
                <a:solidFill>
                  <a:srgbClr val="000000"/>
                </a:solidFill>
                <a:latin typeface="Calibri"/>
              </a:rPr>
              <a:t>zachowań świadczących o utracie kontroli: jedzenie znacznie szybsze niż zwykle,</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       </a:t>
            </a:r>
            <a:r>
              <a:rPr b="0" lang="pl-PL" sz="1800" spc="-1" strike="noStrike">
                <a:solidFill>
                  <a:srgbClr val="000000"/>
                </a:solidFill>
                <a:latin typeface="Calibri"/>
              </a:rPr>
              <a:t>jedzenie aż do nieprzyjemnego uczucia pełności, zjadanie dużych ilości </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       </a:t>
            </a:r>
            <a:r>
              <a:rPr b="0" lang="pl-PL" sz="1800" spc="-1" strike="noStrike">
                <a:solidFill>
                  <a:srgbClr val="000000"/>
                </a:solidFill>
                <a:latin typeface="Calibri"/>
              </a:rPr>
              <a:t>pożywienia, pomimo braku fizycznego poczucia głodu, zjadanie w ciągu dnia dużej ilości pożywienia poza porami planowanych posiłków, jedzenie samotne, wynikające z zakłopotania własnym sposobem jedzenia, uczucie wstrętu do siebie</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C) </a:t>
            </a:r>
            <a:r>
              <a:rPr b="1" lang="pl-PL" sz="1800" spc="-1" strike="noStrike">
                <a:solidFill>
                  <a:srgbClr val="000000"/>
                </a:solidFill>
                <a:latin typeface="Calibri"/>
              </a:rPr>
              <a:t>występowanie epizodów przynajmniej dwa razy w tygodniu przez 6 miesięcy;</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D) </a:t>
            </a:r>
            <a:r>
              <a:rPr b="1" lang="pl-PL" sz="1800" spc="-1" strike="noStrike">
                <a:solidFill>
                  <a:srgbClr val="000000"/>
                </a:solidFill>
                <a:latin typeface="Calibri"/>
              </a:rPr>
              <a:t>odczuwanie wyraźnego dyskomfortu w związku z epizodami;</a:t>
            </a:r>
            <a:endParaRPr b="0" lang="pl-PL" sz="1800" spc="-1" strike="noStrike">
              <a:solidFill>
                <a:srgbClr val="000000"/>
              </a:solidFill>
              <a:latin typeface="Calibri"/>
            </a:endParaRPr>
          </a:p>
          <a:p>
            <a:pPr marL="343080" indent="-342720">
              <a:lnSpc>
                <a:spcPct val="100000"/>
              </a:lnSpc>
              <a:spcBef>
                <a:spcPts val="360"/>
              </a:spcBef>
            </a:pPr>
            <a:r>
              <a:rPr b="0" lang="pl-PL" sz="1800" spc="-1" strike="noStrike">
                <a:solidFill>
                  <a:srgbClr val="000000"/>
                </a:solidFill>
                <a:latin typeface="Calibri"/>
              </a:rPr>
              <a:t>E) </a:t>
            </a:r>
            <a:r>
              <a:rPr b="1" lang="pl-PL" sz="1800" spc="-1" strike="noStrike">
                <a:solidFill>
                  <a:srgbClr val="000000"/>
                </a:solidFill>
                <a:latin typeface="Calibri"/>
              </a:rPr>
              <a:t>aktualny brak kryteriów bulimii oraz nadużywania leków w celu uniknięcia</a:t>
            </a:r>
            <a:endParaRPr b="0" lang="pl-PL" sz="1800" spc="-1" strike="noStrike">
              <a:solidFill>
                <a:srgbClr val="000000"/>
              </a:solidFill>
              <a:latin typeface="Calibri"/>
            </a:endParaRPr>
          </a:p>
          <a:p>
            <a:pPr marL="343080" indent="-342720">
              <a:lnSpc>
                <a:spcPct val="100000"/>
              </a:lnSpc>
              <a:spcBef>
                <a:spcPts val="360"/>
              </a:spcBef>
            </a:pPr>
            <a:r>
              <a:rPr b="1" lang="pl-PL" sz="1800" spc="-1" strike="noStrike">
                <a:solidFill>
                  <a:srgbClr val="000000"/>
                </a:solidFill>
                <a:latin typeface="Calibri"/>
              </a:rPr>
              <a:t>     </a:t>
            </a:r>
            <a:r>
              <a:rPr b="1" lang="pl-PL" sz="1800" spc="-1" strike="noStrike">
                <a:solidFill>
                  <a:srgbClr val="000000"/>
                </a:solidFill>
                <a:latin typeface="Calibri"/>
              </a:rPr>
              <a:t>przyrostu masy ciała.</a:t>
            </a:r>
            <a:endParaRPr b="0" lang="pl-PL"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548640"/>
            <a:ext cx="8229240" cy="5577120"/>
          </a:xfrm>
          <a:prstGeom prst="rect">
            <a:avLst/>
          </a:prstGeom>
          <a:noFill/>
          <a:ln>
            <a:noFill/>
          </a:ln>
        </p:spPr>
        <p:txBody>
          <a:bodyPr>
            <a:normAutofit/>
          </a:bodyPr>
          <a:p>
            <a:pPr marL="343080" indent="-342720">
              <a:lnSpc>
                <a:spcPct val="100000"/>
              </a:lnSpc>
              <a:spcBef>
                <a:spcPts val="479"/>
              </a:spcBef>
            </a:pPr>
            <a:r>
              <a:rPr b="0" lang="pl-PL" sz="2400" spc="-1" strike="noStrike" u="sng">
                <a:solidFill>
                  <a:srgbClr val="000000"/>
                </a:solidFill>
                <a:uFillTx/>
                <a:latin typeface="Calibri"/>
              </a:rPr>
              <a:t>Kryteria rozpoznawania zespołu uzależnienie od jedzenia w</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u="sng">
                <a:solidFill>
                  <a:srgbClr val="000000"/>
                </a:solidFill>
                <a:uFillTx/>
                <a:latin typeface="Calibri"/>
              </a:rPr>
              <a:t>dużym stopniu są zgodne z kryteriami uzależnienia od alkoholu i</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u="sng">
                <a:solidFill>
                  <a:srgbClr val="000000"/>
                </a:solidFill>
                <a:uFillTx/>
                <a:latin typeface="Calibri"/>
              </a:rPr>
              <a:t>obejmują:</a:t>
            </a: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0" lang="pl-PL" sz="2400" spc="-1" strike="noStrike">
                <a:solidFill>
                  <a:srgbClr val="000000"/>
                </a:solidFill>
                <a:latin typeface="Calibri"/>
              </a:rPr>
              <a:t>Silne pragnienie lub poczucie przymusu jedzenia</a:t>
            </a: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0" lang="pl-PL" sz="2400" spc="-1" strike="noStrike">
                <a:solidFill>
                  <a:srgbClr val="000000"/>
                </a:solidFill>
                <a:latin typeface="Calibri"/>
              </a:rPr>
              <a:t>Trudności w kontrolowaniu zachowania związanego z jedzeniem (rozpoczynanie, kończenie)</a:t>
            </a: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0" lang="pl-PL" sz="2400" spc="-1" strike="noStrike">
                <a:solidFill>
                  <a:srgbClr val="000000"/>
                </a:solidFill>
                <a:latin typeface="Calibri"/>
              </a:rPr>
              <a:t>Potrzebę coraz większych ilości jedzenia w celu osiągnięcia stanu zaspokojenia popędu</a:t>
            </a: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0" lang="pl-PL" sz="2400" spc="-1" strike="noStrike">
                <a:solidFill>
                  <a:srgbClr val="000000"/>
                </a:solidFill>
                <a:latin typeface="Calibri"/>
              </a:rPr>
              <a:t>Narastające zaniedbywanie innych źródeł przyjemności</a:t>
            </a:r>
            <a:endParaRPr b="0" lang="pl-PL" sz="2400" spc="-1" strike="noStrike">
              <a:solidFill>
                <a:srgbClr val="000000"/>
              </a:solidFill>
              <a:latin typeface="Calibri"/>
            </a:endParaRPr>
          </a:p>
          <a:p>
            <a:pPr marL="457200" indent="-456840">
              <a:lnSpc>
                <a:spcPct val="100000"/>
              </a:lnSpc>
              <a:spcBef>
                <a:spcPts val="479"/>
              </a:spcBef>
            </a:pPr>
            <a:r>
              <a:rPr b="0" lang="pl-PL" sz="2400" spc="-1" strike="noStrike">
                <a:solidFill>
                  <a:srgbClr val="000000"/>
                </a:solidFill>
                <a:latin typeface="Calibri"/>
              </a:rPr>
              <a:t>       </a:t>
            </a:r>
            <a:endParaRPr b="0" lang="pl-PL" sz="2400" spc="-1" strike="noStrike">
              <a:solidFill>
                <a:srgbClr val="000000"/>
              </a:solidFill>
              <a:latin typeface="Calibri"/>
            </a:endParaRPr>
          </a:p>
          <a:p>
            <a:pPr marL="457200" indent="-456840">
              <a:lnSpc>
                <a:spcPct val="100000"/>
              </a:lnSpc>
              <a:spcBef>
                <a:spcPts val="479"/>
              </a:spcBef>
            </a:pPr>
            <a:r>
              <a:rPr b="0" lang="pl-PL" sz="2400" spc="-1" strike="noStrike">
                <a:solidFill>
                  <a:srgbClr val="0070c0"/>
                </a:solidFill>
                <a:latin typeface="Calibri"/>
              </a:rPr>
              <a:t>        </a:t>
            </a:r>
            <a:r>
              <a:rPr b="0" lang="pl-PL" sz="2400" spc="-1" strike="noStrike">
                <a:solidFill>
                  <a:srgbClr val="0070c0"/>
                </a:solidFill>
                <a:latin typeface="Calibri"/>
              </a:rPr>
              <a:t>Najbardziej narażone na komulsywne objadanie się są osoby o niskim poczuciu własnej wartości, z  niskim poziomem radzenia sobie ze stresem. Osoby cierpiące na to zaburzenie nie posiadają zniekształconego obrazu ciała jednak są niezadowolone ze swojego wyglądu.</a:t>
            </a:r>
            <a:endParaRPr b="0" lang="pl-PL" sz="2400" spc="-1" strike="noStrike">
              <a:solidFill>
                <a:srgbClr val="000000"/>
              </a:solidFill>
              <a:latin typeface="Calibri"/>
            </a:endParaRPr>
          </a:p>
          <a:p>
            <a:pPr marL="343080" indent="-342720">
              <a:lnSpc>
                <a:spcPct val="100000"/>
              </a:lnSpc>
              <a:spcBef>
                <a:spcPts val="641"/>
              </a:spcBef>
            </a:pP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457200" y="274680"/>
            <a:ext cx="8229240" cy="84960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Przyczyny</a:t>
            </a:r>
            <a:endParaRPr b="0" lang="pl-PL" sz="4400" spc="-1" strike="noStrike">
              <a:solidFill>
                <a:srgbClr val="000000"/>
              </a:solidFill>
              <a:latin typeface="Calibri"/>
            </a:endParaRPr>
          </a:p>
        </p:txBody>
      </p:sp>
      <p:sp>
        <p:nvSpPr>
          <p:cNvPr id="236" name="TextShape 2"/>
          <p:cNvSpPr txBox="1"/>
          <p:nvPr/>
        </p:nvSpPr>
        <p:spPr>
          <a:xfrm>
            <a:off x="251640" y="1268640"/>
            <a:ext cx="8892000" cy="5328360"/>
          </a:xfrm>
          <a:prstGeom prst="rect">
            <a:avLst/>
          </a:prstGeom>
          <a:noFill/>
          <a:ln>
            <a:noFill/>
          </a:ln>
        </p:spPr>
        <p:txBody>
          <a:bodyPr>
            <a:normAutofit fontScale="44000"/>
          </a:bodyPr>
          <a:p>
            <a:pPr marL="343080" indent="-342720">
              <a:lnSpc>
                <a:spcPct val="100000"/>
              </a:lnSpc>
              <a:spcBef>
                <a:spcPts val="621"/>
              </a:spcBef>
            </a:pPr>
            <a:r>
              <a:rPr b="1" lang="pl-PL" sz="3100" spc="-1" strike="noStrike">
                <a:solidFill>
                  <a:srgbClr val="000000"/>
                </a:solidFill>
                <a:latin typeface="Calibri"/>
              </a:rPr>
              <a:t>Przyjmuje się trzy zasadnicze grupy czynników</a:t>
            </a:r>
            <a:endParaRPr b="0" lang="pl-PL" sz="3100" spc="-1" strike="noStrike">
              <a:solidFill>
                <a:srgbClr val="000000"/>
              </a:solidFill>
              <a:latin typeface="Calibri"/>
            </a:endParaRPr>
          </a:p>
          <a:p>
            <a:pPr marL="343080" indent="-342720">
              <a:lnSpc>
                <a:spcPct val="100000"/>
              </a:lnSpc>
              <a:spcBef>
                <a:spcPts val="621"/>
              </a:spcBef>
            </a:pPr>
            <a:r>
              <a:rPr b="1" lang="pl-PL" sz="3100" spc="-1" strike="noStrike">
                <a:solidFill>
                  <a:srgbClr val="000000"/>
                </a:solidFill>
                <a:latin typeface="Calibri"/>
              </a:rPr>
              <a:t>ryzyka:</a:t>
            </a:r>
            <a:endParaRPr b="0" lang="pl-PL" sz="31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1" lang="pl-PL" sz="2400" spc="-1" strike="noStrike">
                <a:solidFill>
                  <a:srgbClr val="000000"/>
                </a:solidFill>
                <a:latin typeface="Calibri"/>
              </a:rPr>
              <a:t>Biologiczne</a:t>
            </a:r>
            <a:r>
              <a:rPr b="0" lang="pl-PL" sz="2400" spc="-1" strike="noStrike">
                <a:solidFill>
                  <a:srgbClr val="000000"/>
                </a:solidFill>
                <a:latin typeface="Calibri"/>
              </a:rPr>
              <a:t> – związane z predyspozycjami genetycznymi, uszkodzeniem układu ośrodkowej regulacji apetytu – głównie ośrodka sytości, lub z zaburzeniami neurochemicznymi – np. nadmiernym wydzielaniem kortyzolu w odpowiedzi na stres.</a:t>
            </a:r>
            <a:endParaRPr b="0" lang="pl-PL" sz="2400" spc="-1" strike="noStrike">
              <a:solidFill>
                <a:srgbClr val="000000"/>
              </a:solidFill>
              <a:latin typeface="Calibri"/>
            </a:endParaRPr>
          </a:p>
          <a:p>
            <a:pPr>
              <a:lnSpc>
                <a:spcPct val="100000"/>
              </a:lnSpc>
              <a:spcBef>
                <a:spcPts val="479"/>
              </a:spcBef>
            </a:pP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2</a:t>
            </a:r>
            <a:r>
              <a:rPr b="1" lang="pl-PL" sz="2400" spc="-1" strike="noStrike">
                <a:solidFill>
                  <a:srgbClr val="000000"/>
                </a:solidFill>
                <a:latin typeface="Calibri"/>
              </a:rPr>
              <a:t>.     Psychologiczne </a:t>
            </a:r>
            <a:r>
              <a:rPr b="0" lang="pl-PL" sz="2400" spc="-1" strike="noStrike">
                <a:solidFill>
                  <a:srgbClr val="000000"/>
                </a:solidFill>
                <a:latin typeface="Calibri"/>
              </a:rPr>
              <a:t>– związane z czynnikami pośrednimi (wpływają na rozwój BED)</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oraz bezpośrednimi (stymulują napady jedzenia); do pierwszej grupy zalicza się</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m.in.: otyłość wczesnodziecięcą, występujące u innych członków rodziny przejadanie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się lub BED, konflikty w rodzinie, nadmierne wymagania rodzicielskie,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wczesną separację od rodziców, zaburzenia nastroju u rodziców oraz nadużywanie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przez nich substancji psychoaktywnych, a także niezadowolenie z własnego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ciała i depresję, do drugiej – m.in. nieregularne jedzenie, które zaburza wrażliwość</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na głód i sytość oraz utrudnia dopasowanie ilości zjadanego pożywienia do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przewidywanego czasu następnego posiłku [14], oraz zły nastrój, ospałość, niskie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poczucie kontroli nad jedzeniem, ochota na słodycze</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Epidemiologia</a:t>
            </a:r>
            <a:endParaRPr b="0" lang="pl-PL" sz="4400" spc="-1" strike="noStrike">
              <a:solidFill>
                <a:srgbClr val="000000"/>
              </a:solidFill>
              <a:latin typeface="Calibri"/>
            </a:endParaRPr>
          </a:p>
        </p:txBody>
      </p:sp>
      <p:sp>
        <p:nvSpPr>
          <p:cNvPr id="138" name="TextShape 2"/>
          <p:cNvSpPr txBox="1"/>
          <p:nvPr/>
        </p:nvSpPr>
        <p:spPr>
          <a:xfrm>
            <a:off x="457200" y="1600200"/>
            <a:ext cx="8229240" cy="4525560"/>
          </a:xfrm>
          <a:prstGeom prst="rect">
            <a:avLst/>
          </a:prstGeom>
          <a:noFill/>
          <a:ln>
            <a:noFill/>
          </a:ln>
        </p:spPr>
        <p:txBody>
          <a:bodyPr>
            <a:noAutofit/>
          </a:bodyPr>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Anoreksja występuje najczęściej w krajach wysoko rozwiniętych</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Potwierdza się to w Europie, Stanach Zjednoczonych, Kanadzie, w Japonii</a:t>
            </a:r>
            <a:endParaRPr b="0" lang="pl-PL"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pl-PL" sz="3200" spc="-1" strike="noStrike">
                <a:solidFill>
                  <a:srgbClr val="000000"/>
                </a:solidFill>
                <a:latin typeface="Calibri"/>
              </a:rPr>
              <a:t>Dotyka ona najczęściej kobiet z wyższych warstw społecznych o zaostrzonym zmyśle rywalizacji, którym zależy na pozycji i sukcesach szkolnych.</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620640"/>
            <a:ext cx="8229240" cy="3168000"/>
          </a:xfrm>
          <a:prstGeom prst="rect">
            <a:avLst/>
          </a:prstGeom>
          <a:noFill/>
          <a:ln>
            <a:noFill/>
          </a:ln>
        </p:spPr>
        <p:txBody>
          <a:bodyPr>
            <a:noAutofit/>
          </a:bodyPr>
          <a:p>
            <a:pPr marL="343080" indent="-342720">
              <a:lnSpc>
                <a:spcPct val="100000"/>
              </a:lnSpc>
              <a:spcBef>
                <a:spcPts val="479"/>
              </a:spcBef>
            </a:pPr>
            <a:r>
              <a:rPr b="0" lang="pl-PL" sz="2400" spc="-1" strike="noStrike">
                <a:solidFill>
                  <a:srgbClr val="000000"/>
                </a:solidFill>
                <a:latin typeface="Calibri"/>
              </a:rPr>
              <a:t>3. </a:t>
            </a:r>
            <a:r>
              <a:rPr b="1" lang="pl-PL" sz="2400" spc="-1" strike="noStrike">
                <a:solidFill>
                  <a:srgbClr val="000000"/>
                </a:solidFill>
                <a:latin typeface="Calibri"/>
              </a:rPr>
              <a:t>Socjokulturowe</a:t>
            </a:r>
            <a:r>
              <a:rPr b="0" lang="pl-PL" sz="2400" spc="-1" strike="noStrike">
                <a:solidFill>
                  <a:srgbClr val="000000"/>
                </a:solidFill>
                <a:latin typeface="Calibri"/>
              </a:rPr>
              <a:t> – wzorzec atrakcyjności współczesnej kultury zachodniej jest ściśle związany z młodym i szczupłym ciałem, co w szczególności dotyczy kobiet; skutkuje to powszechnym dążeniem do szczupłości poprzez głodzenie się, stosowanie drastycznych diet, intensywnych ćwiczeń fizycznych, leków i parafarmaceutyków; nieodpowiednie odchudzanie się często doprowadza do wtórnego przyrostu masy ciała, co wpływa destrukcyjnie na samopoczucie psychiczne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i ogólne funkcjonowanie jednostki.</a:t>
            </a:r>
            <a:endParaRPr b="0" lang="pl-PL" sz="2400" spc="-1" strike="noStrike">
              <a:solidFill>
                <a:srgbClr val="000000"/>
              </a:solidFill>
              <a:latin typeface="Calibri"/>
            </a:endParaRPr>
          </a:p>
        </p:txBody>
      </p:sp>
      <p:pic>
        <p:nvPicPr>
          <p:cNvPr id="238" name="Picture 2" descr=""/>
          <p:cNvPicPr/>
          <p:nvPr/>
        </p:nvPicPr>
        <p:blipFill>
          <a:blip r:embed="rId1"/>
          <a:stretch/>
        </p:blipFill>
        <p:spPr>
          <a:xfrm>
            <a:off x="4500000" y="4149000"/>
            <a:ext cx="4643640" cy="270864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457200" y="620640"/>
            <a:ext cx="8229240" cy="5505120"/>
          </a:xfrm>
          <a:prstGeom prst="rect">
            <a:avLst/>
          </a:prstGeom>
          <a:noFill/>
          <a:ln>
            <a:noFill/>
          </a:ln>
        </p:spPr>
        <p:txBody>
          <a:bodyPr>
            <a:normAutofit/>
          </a:bodyPr>
          <a:p>
            <a:pPr marL="343080" indent="-342720">
              <a:lnSpc>
                <a:spcPct val="100000"/>
              </a:lnSpc>
              <a:spcBef>
                <a:spcPts val="641"/>
              </a:spcBef>
            </a:pPr>
            <a:r>
              <a:rPr b="1" i="1" lang="pl-PL" sz="3200" spc="-1" strike="noStrike">
                <a:solidFill>
                  <a:srgbClr val="000000"/>
                </a:solidFill>
                <a:latin typeface="Calibri"/>
              </a:rPr>
              <a:t>Zespół kompulsywnego jedzenia przyczynia się</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nie tylko do rozwoju otyłości i wszystkich</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Towarzyszących jej konsekwencji, ale może</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również  być niezależną przyczyną innych</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choróbsomatycznych i psychicznych.</a:t>
            </a:r>
            <a:endParaRPr b="0" lang="pl-PL" sz="3200" spc="-1" strike="noStrike">
              <a:solidFill>
                <a:srgbClr val="000000"/>
              </a:solidFill>
              <a:latin typeface="Calibri"/>
            </a:endParaRPr>
          </a:p>
          <a:p>
            <a:pPr marL="343080" indent="-342720">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57200" y="1600200"/>
            <a:ext cx="8229240" cy="4525560"/>
          </a:xfrm>
          <a:prstGeom prst="rect">
            <a:avLst/>
          </a:prstGeom>
          <a:noFill/>
          <a:ln>
            <a:noFill/>
          </a:ln>
        </p:spPr>
        <p:txBody>
          <a:bodyPr>
            <a:normAutofit fontScale="57000"/>
          </a:bodyPr>
          <a:p>
            <a:pPr marL="343080" indent="-342720">
              <a:lnSpc>
                <a:spcPct val="100000"/>
              </a:lnSpc>
              <a:spcBef>
                <a:spcPts val="641"/>
              </a:spcBef>
            </a:pPr>
            <a:r>
              <a:rPr b="1" i="1" lang="pl-PL" sz="3200" spc="-1" strike="noStrike">
                <a:solidFill>
                  <a:srgbClr val="000000"/>
                </a:solidFill>
                <a:latin typeface="Calibri"/>
              </a:rPr>
              <a:t>Z badań wynika, że osoby otyłe cierpiące na napadowe</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jedzenie mają wyższy poziom depresji, niepokoju,</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zachowań kompulsywnych, są bardziej narażone na</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przedwczesne zakończenie leczenia i powrót doutraconej</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wagi, w porównaniu z otyłymi bez tego zaburzenia</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[Ponadto, otyli z BED mają poczucie gorszej jakości życia</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w związku z większą masą ciała oraz gorszym</a:t>
            </a:r>
            <a:endParaRPr b="0" lang="pl-PL" sz="3200" spc="-1" strike="noStrike">
              <a:solidFill>
                <a:srgbClr val="000000"/>
              </a:solidFill>
              <a:latin typeface="Calibri"/>
            </a:endParaRPr>
          </a:p>
          <a:p>
            <a:pPr marL="343080" indent="-342720">
              <a:lnSpc>
                <a:spcPct val="100000"/>
              </a:lnSpc>
              <a:spcBef>
                <a:spcPts val="641"/>
              </a:spcBef>
            </a:pPr>
            <a:r>
              <a:rPr b="1" i="1" lang="pl-PL" sz="3200" spc="-1" strike="noStrike">
                <a:solidFill>
                  <a:srgbClr val="000000"/>
                </a:solidFill>
                <a:latin typeface="Calibri"/>
              </a:rPr>
              <a:t>funkcjonowaniem fizycznym i psychicznym</a:t>
            </a:r>
            <a:r>
              <a:rPr b="1" lang="pl-PL" sz="3200" spc="-1" strike="noStrike">
                <a:solidFill>
                  <a:srgbClr val="000000"/>
                </a:solidFill>
                <a:latin typeface="Calibri"/>
              </a:rPr>
              <a:t>.</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457200" y="274680"/>
            <a:ext cx="8229240" cy="993600"/>
          </a:xfrm>
          <a:prstGeom prst="rect">
            <a:avLst/>
          </a:prstGeom>
          <a:noFill/>
          <a:ln>
            <a:noFill/>
          </a:ln>
        </p:spPr>
        <p:txBody>
          <a:bodyPr anchor="ctr">
            <a:noAutofit/>
          </a:bodyPr>
          <a:p>
            <a:pPr algn="ctr">
              <a:lnSpc>
                <a:spcPct val="100000"/>
              </a:lnSpc>
            </a:pPr>
            <a:r>
              <a:rPr b="1" lang="pl-PL" sz="4400" spc="-1" strike="noStrike">
                <a:solidFill>
                  <a:srgbClr val="000000"/>
                </a:solidFill>
                <a:latin typeface="Calibri"/>
              </a:rPr>
              <a:t>Leczenie</a:t>
            </a:r>
            <a:endParaRPr b="0" lang="pl-PL" sz="4400" spc="-1" strike="noStrike">
              <a:solidFill>
                <a:srgbClr val="000000"/>
              </a:solidFill>
              <a:latin typeface="Calibri"/>
            </a:endParaRPr>
          </a:p>
        </p:txBody>
      </p:sp>
      <p:sp>
        <p:nvSpPr>
          <p:cNvPr id="242" name="TextShape 2"/>
          <p:cNvSpPr txBox="1"/>
          <p:nvPr/>
        </p:nvSpPr>
        <p:spPr>
          <a:xfrm>
            <a:off x="457200" y="1600200"/>
            <a:ext cx="8229240" cy="4525560"/>
          </a:xfrm>
          <a:prstGeom prst="rect">
            <a:avLst/>
          </a:prstGeom>
          <a:noFill/>
          <a:ln>
            <a:noFill/>
          </a:ln>
        </p:spPr>
        <p:txBody>
          <a:bodyPr>
            <a:normAutofit fontScale="84000"/>
          </a:bodyPr>
          <a:p>
            <a:pPr marL="343080" indent="-342720">
              <a:lnSpc>
                <a:spcPct val="100000"/>
              </a:lnSpc>
              <a:spcBef>
                <a:spcPts val="479"/>
              </a:spcBef>
            </a:pPr>
            <a:r>
              <a:rPr b="0" lang="pl-PL" sz="2400" spc="-1" strike="noStrike">
                <a:solidFill>
                  <a:srgbClr val="000000"/>
                </a:solidFill>
                <a:latin typeface="Calibri"/>
              </a:rPr>
              <a:t>Ze względu na złożone przyczyny zespołu kompulsywnego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jedzenia, również jego leczenie przybiera różne formy.</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Powszechnie stosowana jest farmakoterapia</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oraz psychoterapia.</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W ramach oddziaływania psychoterapeutycznego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stosuje się najczęściej </a:t>
            </a:r>
            <a:r>
              <a:rPr b="1" lang="pl-PL" sz="2400" spc="-1" strike="noStrike">
                <a:solidFill>
                  <a:srgbClr val="000000"/>
                </a:solidFill>
                <a:latin typeface="Calibri"/>
              </a:rPr>
              <a:t>terapię behawioralną, behawioralno</a:t>
            </a:r>
            <a:endParaRPr b="0" lang="pl-PL" sz="2400" spc="-1" strike="noStrike">
              <a:solidFill>
                <a:srgbClr val="000000"/>
              </a:solidFill>
              <a:latin typeface="Calibri"/>
            </a:endParaRPr>
          </a:p>
          <a:p>
            <a:pPr marL="343080" indent="-342720">
              <a:lnSpc>
                <a:spcPct val="100000"/>
              </a:lnSpc>
              <a:spcBef>
                <a:spcPts val="479"/>
              </a:spcBef>
            </a:pPr>
            <a:r>
              <a:rPr b="1" lang="pl-PL" sz="2400" spc="-1" strike="noStrike">
                <a:solidFill>
                  <a:srgbClr val="000000"/>
                </a:solidFill>
                <a:latin typeface="Calibri"/>
              </a:rPr>
              <a:t>poznawczą, interpersonalną oraz strategie samopomocowe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poradniki, kasety ,płyty. </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U młodszych pacjentów dobre rezultaty daje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praca z całą rodziną, w ramach terapii systemowej. Z badań wynika, że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Leczenie psychoterapeutyczne oraz psychoterapia skojarzona</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z farmakoterapią daje lepsze efekty niż zastosowanie jedynie leków</a:t>
            </a:r>
            <a:endParaRPr b="0" lang="pl-PL"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a:noFill/>
          <a:ln>
            <a:noFill/>
          </a:ln>
        </p:spPr>
        <p:txBody>
          <a:bodyPr anchor="ctr">
            <a:normAutofit fontScale="90000"/>
          </a:bodyPr>
          <a:p>
            <a:pPr algn="ctr">
              <a:lnSpc>
                <a:spcPct val="100000"/>
              </a:lnSpc>
            </a:pPr>
            <a:r>
              <a:rPr b="1" lang="pl-PL" sz="4400" spc="-1" strike="noStrike">
                <a:solidFill>
                  <a:srgbClr val="000000"/>
                </a:solidFill>
                <a:latin typeface="Calibri"/>
              </a:rPr>
              <a:t>Wprowadzanie wzorca regularnego odżywiania się</a:t>
            </a:r>
            <a:endParaRPr b="0" lang="pl-PL" sz="4400" spc="-1" strike="noStrike">
              <a:solidFill>
                <a:srgbClr val="000000"/>
              </a:solidFill>
              <a:latin typeface="Calibri"/>
            </a:endParaRPr>
          </a:p>
        </p:txBody>
      </p:sp>
      <p:sp>
        <p:nvSpPr>
          <p:cNvPr id="244" name="TextShape 2"/>
          <p:cNvSpPr txBox="1"/>
          <p:nvPr/>
        </p:nvSpPr>
        <p:spPr>
          <a:xfrm>
            <a:off x="457200" y="1600200"/>
            <a:ext cx="8229240" cy="2476440"/>
          </a:xfrm>
          <a:prstGeom prst="rect">
            <a:avLst/>
          </a:prstGeom>
          <a:noFill/>
          <a:ln>
            <a:noFill/>
          </a:ln>
        </p:spPr>
        <p:txBody>
          <a:bodyPr>
            <a:normAutofit fontScale="91000"/>
          </a:bodyPr>
          <a:p>
            <a:pPr marL="343080" indent="-342720">
              <a:lnSpc>
                <a:spcPct val="100000"/>
              </a:lnSpc>
              <a:spcBef>
                <a:spcPts val="479"/>
              </a:spcBef>
            </a:pPr>
            <a:r>
              <a:rPr b="0" lang="pl-PL" sz="2400" spc="-1" strike="noStrike">
                <a:solidFill>
                  <a:srgbClr val="000000"/>
                </a:solidFill>
                <a:latin typeface="Calibri"/>
              </a:rPr>
              <a:t>Najlepszym sposobem na rozpoczęcie tego procesu jest ustalenie</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wzorca regularnego odżywiania, a nie proszenie pacjentów by</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więcej jedli. Najpierw pacjent musi zacząć spożywac posiłki i</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przekąski zanim zacznie zwiększać ilość jadalnych porcji.</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Taki sposób odżywiania zmniejsza skłonność pacjentów do</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odczuwania sytości, po kilku tygodniach następuje spadem</a:t>
            </a:r>
            <a:endParaRPr b="0" lang="pl-PL" sz="2400" spc="-1" strike="noStrike">
              <a:solidFill>
                <a:srgbClr val="000000"/>
              </a:solidFill>
              <a:latin typeface="Calibri"/>
            </a:endParaRPr>
          </a:p>
          <a:p>
            <a:pPr marL="343080" indent="-342720">
              <a:lnSpc>
                <a:spcPct val="100000"/>
              </a:lnSpc>
              <a:spcBef>
                <a:spcPts val="479"/>
              </a:spcBef>
            </a:pPr>
            <a:r>
              <a:rPr b="0" lang="pl-PL" sz="2400" spc="-1" strike="noStrike">
                <a:solidFill>
                  <a:srgbClr val="000000"/>
                </a:solidFill>
                <a:latin typeface="Calibri"/>
              </a:rPr>
              <a:t>koncentracji na jedzeniu i odżywianiu się</a:t>
            </a:r>
            <a:endParaRPr b="0" lang="pl-PL" sz="2400" spc="-1" strike="noStrike">
              <a:solidFill>
                <a:srgbClr val="000000"/>
              </a:solidFill>
              <a:latin typeface="Calibri"/>
            </a:endParaRPr>
          </a:p>
        </p:txBody>
      </p:sp>
      <p:pic>
        <p:nvPicPr>
          <p:cNvPr id="245" name="Picture 2" descr=""/>
          <p:cNvPicPr/>
          <p:nvPr/>
        </p:nvPicPr>
        <p:blipFill>
          <a:blip r:embed="rId1"/>
          <a:stretch/>
        </p:blipFill>
        <p:spPr>
          <a:xfrm>
            <a:off x="2051640" y="4005000"/>
            <a:ext cx="4752000" cy="2852640"/>
          </a:xfrm>
          <a:prstGeom prst="rect">
            <a:avLst/>
          </a:prstGeom>
          <a:ln w="936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457200" y="980640"/>
            <a:ext cx="8229240" cy="5145120"/>
          </a:xfrm>
          <a:prstGeom prst="rect">
            <a:avLst/>
          </a:prstGeom>
          <a:noFill/>
          <a:ln>
            <a:noFill/>
          </a:ln>
        </p:spPr>
        <p:txBody>
          <a:bodyPr>
            <a:noAutofit/>
          </a:bodyPr>
          <a:p>
            <a:pPr marL="343080" indent="-342720">
              <a:lnSpc>
                <a:spcPct val="100000"/>
              </a:lnSpc>
              <a:spcBef>
                <a:spcPts val="641"/>
              </a:spcBef>
            </a:pPr>
            <a:endParaRPr b="0" lang="pl-PL" sz="3200" spc="-1" strike="noStrike">
              <a:solidFill>
                <a:srgbClr val="000000"/>
              </a:solidFill>
              <a:latin typeface="Calibri"/>
            </a:endParaRPr>
          </a:p>
          <a:p>
            <a:pPr marL="343080" indent="-342720">
              <a:lnSpc>
                <a:spcPct val="100000"/>
              </a:lnSpc>
              <a:spcBef>
                <a:spcPts val="1199"/>
              </a:spcBef>
            </a:pPr>
            <a:r>
              <a:rPr b="0" lang="pl-PL" sz="6000" spc="-1" strike="noStrike">
                <a:solidFill>
                  <a:srgbClr val="000000"/>
                </a:solidFill>
                <a:latin typeface="Calibri"/>
              </a:rPr>
              <a:t>Kalorie               Energia</a:t>
            </a:r>
            <a:endParaRPr b="0" lang="pl-PL" sz="6000" spc="-1" strike="noStrike">
              <a:solidFill>
                <a:srgbClr val="000000"/>
              </a:solidFill>
              <a:latin typeface="Calibri"/>
            </a:endParaRPr>
          </a:p>
        </p:txBody>
      </p:sp>
      <p:sp>
        <p:nvSpPr>
          <p:cNvPr id="247" name="CustomShape 2"/>
          <p:cNvSpPr/>
          <p:nvPr/>
        </p:nvSpPr>
        <p:spPr>
          <a:xfrm>
            <a:off x="3564000" y="1340640"/>
            <a:ext cx="978120" cy="4842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48" name="Line 3"/>
          <p:cNvSpPr/>
          <p:nvPr/>
        </p:nvSpPr>
        <p:spPr>
          <a:xfrm>
            <a:off x="611280" y="1556640"/>
            <a:ext cx="2448360" cy="129600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249" name="Line 4"/>
          <p:cNvSpPr/>
          <p:nvPr/>
        </p:nvSpPr>
        <p:spPr>
          <a:xfrm flipV="1">
            <a:off x="611280" y="1412640"/>
            <a:ext cx="2016360" cy="144000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250" name="Picture 2" descr=""/>
          <p:cNvPicPr/>
          <p:nvPr/>
        </p:nvPicPr>
        <p:blipFill>
          <a:blip r:embed="rId1"/>
          <a:stretch/>
        </p:blipFill>
        <p:spPr>
          <a:xfrm>
            <a:off x="1187640" y="3285000"/>
            <a:ext cx="6624360" cy="309600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457200" y="576000"/>
            <a:ext cx="8229240" cy="5256360"/>
          </a:xfrm>
          <a:prstGeom prst="rect">
            <a:avLst/>
          </a:prstGeom>
          <a:noFill/>
          <a:ln>
            <a:noFill/>
          </a:ln>
        </p:spPr>
        <p:txBody>
          <a:bodyPr>
            <a:normAutofit/>
          </a:bodyPr>
          <a:p>
            <a:pPr marL="343080" indent="-342720">
              <a:lnSpc>
                <a:spcPct val="100000"/>
              </a:lnSpc>
              <a:spcBef>
                <a:spcPts val="1199"/>
              </a:spcBef>
            </a:pPr>
            <a:r>
              <a:rPr b="0" lang="pl-PL" sz="6000" spc="-1" strike="noStrike">
                <a:solidFill>
                  <a:srgbClr val="953735"/>
                </a:solidFill>
                <a:latin typeface="Calibri"/>
              </a:rPr>
              <a:t>Dziękuję za uwagę </a:t>
            </a:r>
            <a:endParaRPr b="0" lang="pl-PL" sz="6000" spc="-1" strike="noStrike">
              <a:solidFill>
                <a:srgbClr val="000000"/>
              </a:solidFill>
              <a:latin typeface="Calibri"/>
            </a:endParaRPr>
          </a:p>
        </p:txBody>
      </p:sp>
      <p:pic>
        <p:nvPicPr>
          <p:cNvPr id="252" name="Picture 2" descr=""/>
          <p:cNvPicPr/>
          <p:nvPr/>
        </p:nvPicPr>
        <p:blipFill>
          <a:blip r:embed="rId1"/>
          <a:stretch/>
        </p:blipFill>
        <p:spPr>
          <a:xfrm>
            <a:off x="755640" y="1440000"/>
            <a:ext cx="5364360" cy="3240000"/>
          </a:xfrm>
          <a:prstGeom prst="rect">
            <a:avLst/>
          </a:prstGeom>
          <a:ln>
            <a:noFill/>
          </a:ln>
        </p:spPr>
      </p:pic>
      <p:sp>
        <p:nvSpPr>
          <p:cNvPr id="253" name="CustomShape 2"/>
          <p:cNvSpPr/>
          <p:nvPr/>
        </p:nvSpPr>
        <p:spPr>
          <a:xfrm>
            <a:off x="6809040" y="1038960"/>
            <a:ext cx="935640" cy="747000"/>
          </a:xfrm>
          <a:prstGeom prst="smileyFace">
            <a:avLst>
              <a:gd name="adj" fmla="val 4653"/>
            </a:avLst>
          </a:prstGeom>
          <a:ln>
            <a:round/>
          </a:ln>
        </p:spPr>
        <p:style>
          <a:lnRef idx="2">
            <a:schemeClr val="accent1">
              <a:shade val="50000"/>
            </a:schemeClr>
          </a:lnRef>
          <a:fillRef idx="1">
            <a:schemeClr val="accent1"/>
          </a:fillRef>
          <a:effectRef idx="0">
            <a:schemeClr val="accent1"/>
          </a:effectRef>
          <a:fontRef idx="minor"/>
        </p:style>
      </p:sp>
      <p:sp>
        <p:nvSpPr>
          <p:cNvPr id="254" name="TextShape 3"/>
          <p:cNvSpPr txBox="1"/>
          <p:nvPr/>
        </p:nvSpPr>
        <p:spPr>
          <a:xfrm>
            <a:off x="811080" y="2423880"/>
            <a:ext cx="7108920" cy="3447000"/>
          </a:xfrm>
          <a:prstGeom prst="rect">
            <a:avLst/>
          </a:prstGeom>
          <a:noFill/>
          <a:ln>
            <a:noFill/>
          </a:ln>
        </p:spPr>
        <p:txBody>
          <a:bodyPr lIns="90000" rIns="90000" tIns="45000" bIns="45000">
            <a:spAutoFit/>
          </a:bodyPr>
          <a:p>
            <a:br/>
            <a:r>
              <a:rPr b="0" lang="pl-PL" sz="4400" spc="-1" strike="noStrike">
                <a:solidFill>
                  <a:srgbClr val="000000"/>
                </a:solidFill>
                <a:latin typeface="Calibri"/>
              </a:rPr>
              <a:t> </a:t>
            </a:r>
            <a:br/>
            <a:r>
              <a:rPr b="0" lang="pl-PL" sz="4400" spc="-1" strike="noStrike">
                <a:solidFill>
                  <a:srgbClr val="000000"/>
                </a:solidFill>
                <a:latin typeface="Calibri"/>
              </a:rPr>
              <a:t>        </a:t>
            </a:r>
            <a:endParaRPr b="0" lang="pl-PL" sz="4400" spc="-1" strike="noStrike">
              <a:latin typeface="Arial"/>
            </a:endParaRPr>
          </a:p>
          <a:p>
            <a:endParaRPr b="0" lang="pl-PL" sz="4400" spc="-1" strike="noStrike">
              <a:latin typeface="Arial"/>
            </a:endParaRPr>
          </a:p>
          <a:p>
            <a:endParaRPr b="0" lang="pl-PL" sz="4400" spc="-1" strike="noStrike">
              <a:latin typeface="Arial"/>
            </a:endParaRPr>
          </a:p>
          <a:p>
            <a:r>
              <a:rPr b="0" lang="pl-PL" sz="4400" spc="-1" strike="noStrike">
                <a:solidFill>
                  <a:srgbClr val="000000"/>
                </a:solidFill>
                <a:latin typeface="Calibri"/>
              </a:rPr>
              <a:t>Dr n. med. Paulina Konrad</a:t>
            </a:r>
            <a:endParaRPr b="0" lang="pl-PL"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pl-PL" sz="4400" spc="-1" strike="noStrike">
                <a:solidFill>
                  <a:srgbClr val="000000"/>
                </a:solidFill>
                <a:latin typeface="Calibri"/>
              </a:rPr>
              <a:t>Epidemiologia</a:t>
            </a:r>
            <a:endParaRPr b="0" lang="pl-PL" sz="4400" spc="-1" strike="noStrike">
              <a:solidFill>
                <a:srgbClr val="000000"/>
              </a:solidFill>
              <a:latin typeface="Calibri"/>
            </a:endParaRPr>
          </a:p>
        </p:txBody>
      </p:sp>
      <p:sp>
        <p:nvSpPr>
          <p:cNvPr id="140" name="TextShape 2"/>
          <p:cNvSpPr txBox="1"/>
          <p:nvPr/>
        </p:nvSpPr>
        <p:spPr>
          <a:xfrm>
            <a:off x="457200" y="1600200"/>
            <a:ext cx="8229240" cy="4525560"/>
          </a:xfrm>
          <a:prstGeom prst="rect">
            <a:avLst/>
          </a:prstGeom>
          <a:noFill/>
          <a:ln>
            <a:noFill/>
          </a:ln>
        </p:spPr>
        <p:txBody>
          <a:bodyPr>
            <a:normAutofit fontScale="97000"/>
          </a:bodyPr>
          <a:p>
            <a:pPr marL="343080" indent="-342720">
              <a:lnSpc>
                <a:spcPct val="100000"/>
              </a:lnSpc>
              <a:spcBef>
                <a:spcPts val="641"/>
              </a:spcBef>
              <a:buClr>
                <a:srgbClr val="000000"/>
              </a:buClr>
              <a:buFont typeface="Arial"/>
              <a:buChar char="•"/>
            </a:pPr>
            <a:r>
              <a:rPr b="0" lang="pl-PL" sz="3200" spc="-1" strike="noStrike" u="sng">
                <a:solidFill>
                  <a:srgbClr val="000000"/>
                </a:solidFill>
                <a:uFillTx/>
                <a:latin typeface="Arial"/>
              </a:rPr>
              <a:t>Częstość występowania jadłowstrętu psychicznego:</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Arial"/>
              </a:rPr>
              <a:t>-  0,5 - 3,7%  w ciągu całego życia</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Arial"/>
              </a:rPr>
              <a:t>-  0,5 - 1% wśród populacji młodzieży</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Arial"/>
              </a:rPr>
              <a:t>Okres największego zagrożenia - 14 - 18 r.ż.</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Arial"/>
              </a:rPr>
              <a:t>Przewaga zachorowań u dziewcząt</a:t>
            </a:r>
            <a:endParaRPr b="0" lang="pl-PL"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pl-PL" sz="3200" spc="-1" strike="noStrike">
                <a:solidFill>
                  <a:srgbClr val="000000"/>
                </a:solidFill>
                <a:latin typeface="Arial"/>
              </a:rPr>
              <a:t>Chłopcy stanowią 5 - 10%  osób chorujących</a:t>
            </a: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0" lang="pl-PL" sz="4400" spc="-1" strike="noStrike">
                <a:solidFill>
                  <a:srgbClr val="000000"/>
                </a:solidFill>
                <a:latin typeface="Calibri"/>
              </a:rPr>
              <a:t>Etiologia</a:t>
            </a:r>
            <a:endParaRPr b="0" lang="pl-PL" sz="4400" spc="-1" strike="noStrike">
              <a:solidFill>
                <a:srgbClr val="000000"/>
              </a:solidFill>
              <a:latin typeface="Calibri"/>
            </a:endParaRPr>
          </a:p>
        </p:txBody>
      </p:sp>
      <p:sp>
        <p:nvSpPr>
          <p:cNvPr id="142" name="TextShape 2"/>
          <p:cNvSpPr txBox="1"/>
          <p:nvPr/>
        </p:nvSpPr>
        <p:spPr>
          <a:xfrm>
            <a:off x="457200" y="1600200"/>
            <a:ext cx="8229240" cy="4525560"/>
          </a:xfrm>
          <a:prstGeom prst="rect">
            <a:avLst/>
          </a:prstGeom>
          <a:noFill/>
          <a:ln>
            <a:noFill/>
          </a:ln>
        </p:spPr>
        <p:txBody>
          <a:bodyPr>
            <a:normAutofit fontScale="52000"/>
          </a:bodyPr>
          <a:p>
            <a:pPr marL="343080" indent="-342720">
              <a:lnSpc>
                <a:spcPct val="80000"/>
              </a:lnSpc>
              <a:spcBef>
                <a:spcPts val="641"/>
              </a:spcBef>
              <a:buClr>
                <a:srgbClr val="000000"/>
              </a:buClr>
              <a:buFont typeface="Arial"/>
              <a:buChar char="•"/>
            </a:pPr>
            <a:r>
              <a:rPr b="0" lang="pl-PL" sz="3200" spc="-1" strike="noStrike">
                <a:solidFill>
                  <a:srgbClr val="000000"/>
                </a:solidFill>
                <a:latin typeface="Calibri"/>
              </a:rPr>
              <a:t>Żadna z proponowanych teorii nie jest dostatecznie oparta na badaniach. Najprawdopodobniej etiologia jest różna u różnych dzieci. </a:t>
            </a:r>
            <a:endParaRPr b="0" lang="pl-PL" sz="3200" spc="-1" strike="noStrike">
              <a:solidFill>
                <a:srgbClr val="000000"/>
              </a:solidFill>
              <a:latin typeface="Calibri"/>
            </a:endParaRPr>
          </a:p>
          <a:p>
            <a:pPr>
              <a:lnSpc>
                <a:spcPct val="80000"/>
              </a:lnSpc>
              <a:spcBef>
                <a:spcPts val="641"/>
              </a:spcBef>
            </a:pP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Teoria genetyczna </a:t>
            </a:r>
            <a:r>
              <a:rPr b="0" lang="pl-PL" sz="3200" spc="-1" strike="noStrike">
                <a:solidFill>
                  <a:srgbClr val="000000"/>
                </a:solidFill>
                <a:latin typeface="Calibri"/>
              </a:rPr>
              <a:t>częśtość występowania zaburzeń odżywiania u bliźniąt sięga 50%</a:t>
            </a:r>
            <a:endParaRPr b="0" lang="pl-PL" sz="3200" spc="-1" strike="noStrike">
              <a:solidFill>
                <a:srgbClr val="000000"/>
              </a:solidFill>
              <a:latin typeface="Calibri"/>
            </a:endParaRPr>
          </a:p>
          <a:p>
            <a:pPr>
              <a:lnSpc>
                <a:spcPct val="80000"/>
              </a:lnSpc>
              <a:spcBef>
                <a:spcPts val="641"/>
              </a:spcBef>
            </a:pP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Teoria biologiczna</a:t>
            </a:r>
            <a:r>
              <a:rPr b="0" lang="pl-PL" sz="3200" spc="-1" strike="noStrike">
                <a:solidFill>
                  <a:srgbClr val="000000"/>
                </a:solidFill>
                <a:latin typeface="Calibri"/>
              </a:rPr>
              <a:t> podkreśla rolę serotoniny w regulowaniu ilości przyjmowanych pokarmów dlatego, że serotonina wpływa na takie funkcje jak apetyt i nastrój. </a:t>
            </a:r>
            <a:endParaRPr b="0" lang="pl-PL" sz="3200" spc="-1" strike="noStrike">
              <a:solidFill>
                <a:srgbClr val="000000"/>
              </a:solidFill>
              <a:latin typeface="Calibri"/>
            </a:endParaRPr>
          </a:p>
          <a:p>
            <a:pPr marL="343080" indent="-342720">
              <a:lnSpc>
                <a:spcPct val="8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Podniesiony poziom serotoniny powoduje hamowanie w przyjmowaniu pokarmów. </a:t>
            </a:r>
            <a:endParaRPr b="0" lang="pl-PL" sz="3200" spc="-1" strike="noStrike">
              <a:solidFill>
                <a:srgbClr val="000000"/>
              </a:solidFill>
              <a:latin typeface="Calibri"/>
            </a:endParaRPr>
          </a:p>
          <a:p>
            <a:pPr marL="343080" indent="-342720">
              <a:lnSpc>
                <a:spcPct val="80000"/>
              </a:lnSpc>
              <a:spcBef>
                <a:spcPts val="641"/>
              </a:spcBef>
            </a:pPr>
            <a:endParaRPr b="0" lang="pl-PL" sz="3200" spc="-1" strike="noStrike">
              <a:solidFill>
                <a:srgbClr val="000000"/>
              </a:solidFill>
              <a:latin typeface="Calibri"/>
            </a:endParaRPr>
          </a:p>
          <a:p>
            <a:pPr marL="343080" indent="-342720">
              <a:lnSpc>
                <a:spcPct val="80000"/>
              </a:lnSpc>
              <a:spcBef>
                <a:spcPts val="641"/>
              </a:spcBef>
              <a:buClr>
                <a:srgbClr val="000000"/>
              </a:buClr>
              <a:buFont typeface="Arial"/>
              <a:buChar char="•"/>
            </a:pPr>
            <a:r>
              <a:rPr b="1" lang="pl-PL" sz="3200" spc="-1" strike="noStrike">
                <a:solidFill>
                  <a:srgbClr val="000000"/>
                </a:solidFill>
                <a:latin typeface="Calibri"/>
              </a:rPr>
              <a:t>Teoria wpływu czynników socjologicznych i rodzinnych </a:t>
            </a:r>
            <a:r>
              <a:rPr b="0" lang="pl-PL" sz="3200" spc="-1" strike="noStrike">
                <a:solidFill>
                  <a:srgbClr val="000000"/>
                </a:solidFill>
                <a:latin typeface="Calibri"/>
              </a:rPr>
              <a:t>(kreowanie złych wzorców, odwracanie uwagi od innych istotnych problemów rodzinnych</a:t>
            </a:r>
            <a:r>
              <a:rPr b="1" lang="pl-PL" sz="3200" spc="-1" strike="noStrike">
                <a:solidFill>
                  <a:srgbClr val="000000"/>
                </a:solidFill>
                <a:latin typeface="Calibri"/>
              </a:rPr>
              <a:t>)</a:t>
            </a:r>
            <a:endParaRPr b="0" lang="pl-PL" sz="3200" spc="-1" strike="noStrike">
              <a:solidFill>
                <a:srgbClr val="000000"/>
              </a:solidFill>
              <a:latin typeface="Calibri"/>
            </a:endParaRPr>
          </a:p>
          <a:p>
            <a:pPr>
              <a:lnSpc>
                <a:spcPct val="100000"/>
              </a:lnSpc>
              <a:spcBef>
                <a:spcPts val="641"/>
              </a:spcBef>
            </a:pPr>
            <a:endParaRPr b="0" lang="pl-PL"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3200" spc="-1" strike="noStrike">
                <a:solidFill>
                  <a:srgbClr val="000000"/>
                </a:solidFill>
                <a:latin typeface="Calibri"/>
              </a:rPr>
              <a:t>Anoreksja Psychiczna</a:t>
            </a:r>
            <a:br/>
            <a:r>
              <a:rPr b="1" lang="pl-PL" sz="3200" spc="-1" strike="noStrike">
                <a:solidFill>
                  <a:srgbClr val="000000"/>
                </a:solidFill>
                <a:latin typeface="Calibri"/>
              </a:rPr>
              <a:t>(anorexia nervosa)</a:t>
            </a:r>
            <a:endParaRPr b="0" lang="pl-PL" sz="3200" spc="-1" strike="noStrike">
              <a:solidFill>
                <a:srgbClr val="000000"/>
              </a:solidFill>
              <a:latin typeface="Calibri"/>
            </a:endParaRPr>
          </a:p>
        </p:txBody>
      </p:sp>
      <p:sp>
        <p:nvSpPr>
          <p:cNvPr id="144" name="TextShape 2"/>
          <p:cNvSpPr txBox="1"/>
          <p:nvPr/>
        </p:nvSpPr>
        <p:spPr>
          <a:xfrm>
            <a:off x="457200" y="1600200"/>
            <a:ext cx="8229240" cy="4924800"/>
          </a:xfrm>
          <a:prstGeom prst="rect">
            <a:avLst/>
          </a:prstGeom>
          <a:noFill/>
          <a:ln>
            <a:noFill/>
          </a:ln>
        </p:spPr>
        <p:txBody>
          <a:bodyPr>
            <a:normAutofit/>
          </a:bodyPr>
          <a:p>
            <a:pPr marL="343080" indent="-342720">
              <a:lnSpc>
                <a:spcPct val="100000"/>
              </a:lnSpc>
              <a:spcBef>
                <a:spcPts val="561"/>
              </a:spcBef>
            </a:pPr>
            <a:r>
              <a:rPr b="0" lang="pl-PL" sz="2800" spc="-1" strike="noStrike">
                <a:solidFill>
                  <a:srgbClr val="000000"/>
                </a:solidFill>
                <a:latin typeface="Calibri"/>
              </a:rPr>
              <a:t>Wyrożnia się dwa typy anoreksji </a:t>
            </a:r>
            <a:r>
              <a:rPr b="0" lang="pl-PL" sz="2400" spc="-1" strike="noStrike">
                <a:solidFill>
                  <a:srgbClr val="000000"/>
                </a:solidFill>
                <a:latin typeface="Calibri"/>
              </a:rPr>
              <a:t>:</a:t>
            </a:r>
            <a:endParaRPr b="0" lang="pl-PL" sz="2400" spc="-1" strike="noStrike">
              <a:solidFill>
                <a:srgbClr val="000000"/>
              </a:solidFill>
              <a:latin typeface="Calibri"/>
            </a:endParaRPr>
          </a:p>
          <a:p>
            <a:pPr marL="343080" indent="-342720">
              <a:lnSpc>
                <a:spcPct val="100000"/>
              </a:lnSpc>
              <a:spcBef>
                <a:spcPts val="479"/>
              </a:spcBef>
            </a:pP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1" lang="pl-PL" sz="2400" spc="-1" strike="noStrike">
                <a:solidFill>
                  <a:srgbClr val="000000"/>
                </a:solidFill>
                <a:latin typeface="Calibri"/>
              </a:rPr>
              <a:t>Restrykcyjny – </a:t>
            </a:r>
            <a:r>
              <a:rPr b="0" lang="pl-PL" sz="2400" spc="-1" strike="noStrike">
                <a:solidFill>
                  <a:srgbClr val="000000"/>
                </a:solidFill>
                <a:latin typeface="Calibri"/>
              </a:rPr>
              <a:t>obejmujący ograniczanie ilości przyjmowane pożywienia bez epizodów napadowego objadania się lub przeczyszczania</a:t>
            </a:r>
            <a:endParaRPr b="0" lang="pl-PL" sz="2400" spc="-1" strike="noStrike">
              <a:solidFill>
                <a:srgbClr val="000000"/>
              </a:solidFill>
              <a:latin typeface="Calibri"/>
            </a:endParaRPr>
          </a:p>
          <a:p>
            <a:pPr marL="457200" indent="-456840">
              <a:lnSpc>
                <a:spcPct val="100000"/>
              </a:lnSpc>
              <a:spcBef>
                <a:spcPts val="479"/>
              </a:spcBef>
              <a:buClr>
                <a:srgbClr val="000000"/>
              </a:buClr>
              <a:buFont typeface="Arial"/>
              <a:buAutoNum type="arabicPeriod"/>
            </a:pPr>
            <a:r>
              <a:rPr b="1" lang="pl-PL" sz="2400" spc="-1" strike="noStrike">
                <a:solidFill>
                  <a:srgbClr val="000000"/>
                </a:solidFill>
                <a:latin typeface="Calibri"/>
              </a:rPr>
              <a:t>Bulimiczny -  </a:t>
            </a:r>
            <a:r>
              <a:rPr b="0" lang="pl-PL" sz="2400" spc="-1" strike="noStrike">
                <a:solidFill>
                  <a:srgbClr val="000000"/>
                </a:solidFill>
                <a:latin typeface="Calibri"/>
              </a:rPr>
              <a:t>anoreksja z napadami objadania się i stosowania przeczyszczeń , obejmująca zarówno ograniczanie ilości spożywanego  pożywienia i samoprowokowania wymiotów.</a:t>
            </a:r>
            <a:endParaRPr b="0" lang="pl-PL" sz="2400" spc="-1" strike="noStrike">
              <a:solidFill>
                <a:srgbClr val="000000"/>
              </a:solidFill>
              <a:latin typeface="Calibri"/>
            </a:endParaRPr>
          </a:p>
          <a:p>
            <a:pPr marL="457200" indent="-456840">
              <a:lnSpc>
                <a:spcPct val="100000"/>
              </a:lnSpc>
              <a:spcBef>
                <a:spcPts val="479"/>
              </a:spcBef>
            </a:pPr>
            <a:r>
              <a:rPr b="0" lang="pl-PL" sz="2400" spc="-1" strike="noStrike">
                <a:solidFill>
                  <a:srgbClr val="000000"/>
                </a:solidFill>
                <a:latin typeface="Calibri"/>
              </a:rPr>
              <a:t>      </a:t>
            </a:r>
            <a:endParaRPr b="0" lang="pl-PL" sz="2400" spc="-1" strike="noStrike">
              <a:solidFill>
                <a:srgbClr val="000000"/>
              </a:solidFill>
              <a:latin typeface="Calibri"/>
            </a:endParaRPr>
          </a:p>
          <a:p>
            <a:pPr marL="457200" indent="-45684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Oczyszczanie może mieć  charakter tzw.</a:t>
            </a:r>
            <a:endParaRPr b="0" lang="pl-PL" sz="2400" spc="-1" strike="noStrike">
              <a:solidFill>
                <a:srgbClr val="000000"/>
              </a:solidFill>
              <a:latin typeface="Calibri"/>
            </a:endParaRPr>
          </a:p>
          <a:p>
            <a:pPr marL="457200" indent="-456840">
              <a:lnSpc>
                <a:spcPct val="100000"/>
              </a:lnSpc>
              <a:spcBef>
                <a:spcPts val="479"/>
              </a:spcBef>
            </a:pPr>
            <a:r>
              <a:rPr b="0" lang="pl-PL" sz="2400" spc="-1" strike="noStrike">
                <a:solidFill>
                  <a:srgbClr val="000000"/>
                </a:solidFill>
                <a:latin typeface="Calibri"/>
              </a:rPr>
              <a:t>                      „</a:t>
            </a:r>
            <a:r>
              <a:rPr b="0" lang="pl-PL" sz="2400" spc="-1" strike="noStrike">
                <a:solidFill>
                  <a:srgbClr val="000000"/>
                </a:solidFill>
                <a:latin typeface="Calibri"/>
              </a:rPr>
              <a:t>kompensacyjny”i „niekompensacyjny”</a:t>
            </a:r>
            <a:endParaRPr b="0" lang="pl-PL" sz="2400" spc="-1" strike="noStrike">
              <a:solidFill>
                <a:srgbClr val="000000"/>
              </a:solidFill>
              <a:latin typeface="Calibri"/>
            </a:endParaRPr>
          </a:p>
        </p:txBody>
      </p:sp>
      <p:grpSp>
        <p:nvGrpSpPr>
          <p:cNvPr id="145" name="Group 3"/>
          <p:cNvGrpSpPr/>
          <p:nvPr/>
        </p:nvGrpSpPr>
        <p:grpSpPr>
          <a:xfrm>
            <a:off x="6732720" y="642600"/>
            <a:ext cx="2206080" cy="1207800"/>
            <a:chOff x="6732720" y="642600"/>
            <a:chExt cx="2206080" cy="1207800"/>
          </a:xfrm>
        </p:grpSpPr>
        <p:sp>
          <p:nvSpPr>
            <p:cNvPr id="146" name="CustomShape 4"/>
            <p:cNvSpPr/>
            <p:nvPr/>
          </p:nvSpPr>
          <p:spPr>
            <a:xfrm>
              <a:off x="7835760" y="1141560"/>
              <a:ext cx="603720" cy="209160"/>
            </a:xfrm>
            <a:custGeom>
              <a:avLst/>
              <a:gdLst/>
              <a:ahLst/>
              <a:rect l="l" t="t" r="r" b="b"/>
              <a:pathLst>
                <a:path w="603981" h="209646">
                  <a:moveTo>
                    <a:pt x="0" y="0"/>
                  </a:moveTo>
                  <a:lnTo>
                    <a:pt x="0" y="104823"/>
                  </a:lnTo>
                  <a:lnTo>
                    <a:pt x="603981" y="104823"/>
                  </a:lnTo>
                  <a:lnTo>
                    <a:pt x="603981" y="209646"/>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147" name="CustomShape 5"/>
            <p:cNvSpPr/>
            <p:nvPr/>
          </p:nvSpPr>
          <p:spPr>
            <a:xfrm>
              <a:off x="7232040" y="1141560"/>
              <a:ext cx="603720" cy="209160"/>
            </a:xfrm>
            <a:custGeom>
              <a:avLst/>
              <a:gdLst/>
              <a:ahLst/>
              <a:rect l="l" t="t" r="r" b="b"/>
              <a:pathLst>
                <a:path w="603981" h="209646">
                  <a:moveTo>
                    <a:pt x="603981" y="0"/>
                  </a:moveTo>
                  <a:lnTo>
                    <a:pt x="603981" y="104823"/>
                  </a:lnTo>
                  <a:lnTo>
                    <a:pt x="0" y="104823"/>
                  </a:lnTo>
                  <a:lnTo>
                    <a:pt x="0" y="209646"/>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148" name="CustomShape 6"/>
            <p:cNvSpPr/>
            <p:nvPr/>
          </p:nvSpPr>
          <p:spPr>
            <a:xfrm>
              <a:off x="7336800" y="642600"/>
              <a:ext cx="997920" cy="4989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5760" rIns="5760" tIns="5760" bIns="5760" anchor="ctr">
              <a:noAutofit/>
            </a:bodyPr>
            <a:p>
              <a:pPr algn="ctr">
                <a:lnSpc>
                  <a:spcPct val="100000"/>
                </a:lnSpc>
              </a:pPr>
              <a:r>
                <a:rPr b="1" lang="pl-PL" sz="900" spc="-1" strike="noStrike">
                  <a:solidFill>
                    <a:srgbClr val="800080"/>
                  </a:solidFill>
                  <a:latin typeface="Calibri"/>
                </a:rPr>
                <a:t>TYPY </a:t>
              </a:r>
              <a:endParaRPr b="0" lang="pl-PL" sz="900" spc="-1" strike="noStrike">
                <a:latin typeface="Arial"/>
              </a:endParaRPr>
            </a:p>
            <a:p>
              <a:pPr algn="ctr">
                <a:lnSpc>
                  <a:spcPct val="100000"/>
                </a:lnSpc>
              </a:pPr>
              <a:r>
                <a:rPr b="1" lang="pl-PL" sz="900" spc="-1" strike="noStrike">
                  <a:solidFill>
                    <a:srgbClr val="800080"/>
                  </a:solidFill>
                  <a:latin typeface="Calibri"/>
                </a:rPr>
                <a:t>ANOREKSJI</a:t>
              </a:r>
              <a:endParaRPr b="0" lang="pl-PL" sz="900" spc="-1" strike="noStrike">
                <a:latin typeface="Arial"/>
              </a:endParaRPr>
            </a:p>
          </p:txBody>
        </p:sp>
        <p:sp>
          <p:nvSpPr>
            <p:cNvPr id="149" name="CustomShape 7"/>
            <p:cNvSpPr/>
            <p:nvPr/>
          </p:nvSpPr>
          <p:spPr>
            <a:xfrm>
              <a:off x="6732720" y="1351440"/>
              <a:ext cx="997920" cy="4989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5760" rIns="5760" tIns="5760" bIns="5760" anchor="ctr">
              <a:noAutofit/>
            </a:bodyPr>
            <a:p>
              <a:pPr algn="ctr">
                <a:lnSpc>
                  <a:spcPct val="100000"/>
                </a:lnSpc>
              </a:pPr>
              <a:r>
                <a:rPr b="1" lang="pl-PL" sz="900" spc="-1" strike="noStrike">
                  <a:solidFill>
                    <a:srgbClr val="000000"/>
                  </a:solidFill>
                  <a:latin typeface="Arial"/>
                </a:rPr>
                <a:t>TYP</a:t>
              </a:r>
              <a:endParaRPr b="0" lang="pl-PL" sz="900" spc="-1" strike="noStrike">
                <a:latin typeface="Arial"/>
              </a:endParaRPr>
            </a:p>
            <a:p>
              <a:pPr algn="ctr">
                <a:lnSpc>
                  <a:spcPct val="100000"/>
                </a:lnSpc>
              </a:pPr>
              <a:r>
                <a:rPr b="1" lang="pl-PL" sz="900" spc="-1" strike="noStrike">
                  <a:solidFill>
                    <a:srgbClr val="000000"/>
                  </a:solidFill>
                  <a:latin typeface="Arial"/>
                </a:rPr>
                <a:t>RESTRYKCYJNY</a:t>
              </a:r>
              <a:endParaRPr b="0" lang="pl-PL" sz="900" spc="-1" strike="noStrike">
                <a:latin typeface="Arial"/>
              </a:endParaRPr>
            </a:p>
          </p:txBody>
        </p:sp>
        <p:sp>
          <p:nvSpPr>
            <p:cNvPr id="150" name="CustomShape 8"/>
            <p:cNvSpPr/>
            <p:nvPr/>
          </p:nvSpPr>
          <p:spPr>
            <a:xfrm>
              <a:off x="7940880" y="1351440"/>
              <a:ext cx="997920" cy="4989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5760" rIns="5760" tIns="5760" bIns="5760" anchor="ctr">
              <a:noAutofit/>
            </a:bodyPr>
            <a:p>
              <a:pPr algn="ctr">
                <a:lnSpc>
                  <a:spcPct val="100000"/>
                </a:lnSpc>
              </a:pPr>
              <a:r>
                <a:rPr b="1" lang="pl-PL" sz="900" spc="-1" strike="noStrike">
                  <a:solidFill>
                    <a:srgbClr val="000000"/>
                  </a:solidFill>
                  <a:latin typeface="Arial"/>
                </a:rPr>
                <a:t>TYP</a:t>
              </a:r>
              <a:endParaRPr b="0" lang="pl-PL" sz="900" spc="-1" strike="noStrike">
                <a:latin typeface="Arial"/>
              </a:endParaRPr>
            </a:p>
            <a:p>
              <a:pPr algn="ctr">
                <a:lnSpc>
                  <a:spcPct val="100000"/>
                </a:lnSpc>
              </a:pPr>
              <a:r>
                <a:rPr b="1" lang="pl-PL" sz="900" spc="-1" strike="noStrike">
                  <a:solidFill>
                    <a:srgbClr val="000000"/>
                  </a:solidFill>
                  <a:latin typeface="Arial"/>
                </a:rPr>
                <a:t>BULIMICZNY</a:t>
              </a:r>
              <a:endParaRPr b="0" lang="pl-PL" sz="900" spc="-1" strike="noStrike">
                <a:latin typeface="Arial"/>
              </a:endParaRPr>
            </a:p>
          </p:txBody>
        </p:sp>
      </p:grpSp>
      <p:grpSp>
        <p:nvGrpSpPr>
          <p:cNvPr id="151" name="Group 9"/>
          <p:cNvGrpSpPr/>
          <p:nvPr/>
        </p:nvGrpSpPr>
        <p:grpSpPr>
          <a:xfrm>
            <a:off x="0" y="0"/>
            <a:ext cx="36000" cy="36000"/>
            <a:chOff x="0" y="0"/>
            <a:chExt cx="36000" cy="36000"/>
          </a:xfrm>
        </p:grpSpPr>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0" y="333360"/>
            <a:ext cx="7467120" cy="1142640"/>
          </a:xfrm>
          <a:prstGeom prst="rect">
            <a:avLst/>
          </a:prstGeom>
          <a:noFill/>
          <a:ln>
            <a:noFill/>
          </a:ln>
        </p:spPr>
        <p:txBody>
          <a:bodyPr anchor="ctr">
            <a:noAutofit/>
          </a:bodyPr>
          <a:p>
            <a:pPr algn="ctr">
              <a:lnSpc>
                <a:spcPct val="100000"/>
              </a:lnSpc>
            </a:pPr>
            <a:r>
              <a:rPr b="1" lang="pl-PL" sz="3200" spc="-1" strike="noStrike">
                <a:solidFill>
                  <a:srgbClr val="000000"/>
                </a:solidFill>
                <a:latin typeface="Calibri"/>
              </a:rPr>
              <a:t>ZABURZENIA ODŻYWIANIA</a:t>
            </a:r>
            <a:br/>
            <a:r>
              <a:rPr b="1" lang="pl-PL" sz="3200" spc="-1" strike="noStrike">
                <a:solidFill>
                  <a:srgbClr val="000000"/>
                </a:solidFill>
                <a:latin typeface="Calibri"/>
              </a:rPr>
              <a:t>anoreksja</a:t>
            </a:r>
            <a:endParaRPr b="0" lang="pl-PL" sz="3200" spc="-1" strike="noStrike">
              <a:solidFill>
                <a:srgbClr val="000000"/>
              </a:solidFill>
              <a:latin typeface="Calibri"/>
            </a:endParaRPr>
          </a:p>
        </p:txBody>
      </p:sp>
      <p:pic>
        <p:nvPicPr>
          <p:cNvPr id="153" name="Obraz 3" descr=""/>
          <p:cNvPicPr/>
          <p:nvPr/>
        </p:nvPicPr>
        <p:blipFill>
          <a:blip r:embed="rId1"/>
          <a:stretch/>
        </p:blipFill>
        <p:spPr>
          <a:xfrm>
            <a:off x="1043640" y="1556640"/>
            <a:ext cx="6695640" cy="42476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31">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repl">
                                        <p:cTn id="7" dur="1000" fill="hold"/>
                                        <p:tgtEl>
                                          <p:spTgt spid="153"/>
                                        </p:tgtEl>
                                        <p:attrNameLst>
                                          <p:attrName>ppt_w</p:attrName>
                                        </p:attrNameLst>
                                      </p:cBhvr>
                                      <p:tavLst>
                                        <p:tav tm="0">
                                          <p:val>
                                            <p:fltVal val="0"/>
                                          </p:val>
                                        </p:tav>
                                        <p:tav tm="100000">
                                          <p:val>
                                            <p:strVal val="#ppt_w"/>
                                          </p:val>
                                        </p:tav>
                                      </p:tavLst>
                                    </p:anim>
                                    <p:anim calcmode="lin" valueType="num">
                                      <p:cBhvr additive="repl">
                                        <p:cTn id="8" dur="1000" fill="hold"/>
                                        <p:tgtEl>
                                          <p:spTgt spid="153"/>
                                        </p:tgtEl>
                                        <p:attrNameLst>
                                          <p:attrName>ppt_h</p:attrName>
                                        </p:attrNameLst>
                                      </p:cBhvr>
                                      <p:tavLst>
                                        <p:tav tm="0">
                                          <p:val>
                                            <p:fltVal val="0"/>
                                          </p:val>
                                        </p:tav>
                                        <p:tav tm="100000">
                                          <p:val>
                                            <p:strVal val="#ppt_h"/>
                                          </p:val>
                                        </p:tav>
                                      </p:tavLst>
                                    </p:anim>
                                    <p:anim calcmode="lin" valueType="num">
                                      <p:cBhvr additive="repl">
                                        <p:cTn id="9" dur="1000" fill="hold"/>
                                        <p:tgtEl>
                                          <p:spTgt spid="153"/>
                                        </p:tgtEl>
                                        <p:attrNameLst>
                                          <p:attrName>r</p:attrName>
                                        </p:attrNameLst>
                                      </p:cBhvr>
                                      <p:tavLst>
                                        <p:tav tm="0">
                                          <p:val>
                                            <p:strVal val="90"/>
                                          </p:val>
                                        </p:tav>
                                        <p:tav tm="100000">
                                          <p:val>
                                            <p:strVal val="0"/>
                                          </p:val>
                                        </p:tav>
                                      </p:tavLst>
                                    </p:anim>
                                    <p:animEffect filter="fade" transition="in">
                                      <p:cBhvr additive="repl">
                                        <p:cTn id="10" dur="1000"/>
                                        <p:tgtEl>
                                          <p:spTgt spid="1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670</TotalTime>
  <Application>LibreOffice/6.2.0.3$Windows_x86 LibreOffice_project/98c6a8a1c6c7b144ce3cc729e34964b47ce25d62</Application>
  <Words>2827</Words>
  <Paragraphs>418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2013-12-10T17:18:47Z</dcterms:created>
  <dc:creator>Pan Paweł</dc:creator>
  <dc:description/>
  <dc:language>pl-PL</dc:language>
  <cp:lastModifiedBy/>
  <dcterms:modified xsi:type="dcterms:W3CDTF">2022-03-01T13:51:29Z</dcterms:modified>
  <cp:revision>72</cp:revision>
  <dc:subject/>
  <dc:title>Zaburzenia odżywiania – definicje, przyczyny, leczenie oraz postępowanie dietetyczne                                                     Paulina Konrad      Dietetyka stacjonarna gr.3    16.12.2013r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56</vt:i4>
  </property>
</Properties>
</file>