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63" r:id="rId4"/>
    <p:sldId id="265" r:id="rId5"/>
    <p:sldId id="264" r:id="rId6"/>
    <p:sldId id="287" r:id="rId7"/>
    <p:sldId id="296" r:id="rId8"/>
    <p:sldId id="289" r:id="rId9"/>
    <p:sldId id="272" r:id="rId10"/>
    <p:sldId id="290" r:id="rId11"/>
    <p:sldId id="291" r:id="rId12"/>
    <p:sldId id="276" r:id="rId13"/>
    <p:sldId id="277" r:id="rId14"/>
    <p:sldId id="286" r:id="rId15"/>
    <p:sldId id="300" r:id="rId16"/>
    <p:sldId id="301" r:id="rId17"/>
    <p:sldId id="302" r:id="rId18"/>
    <p:sldId id="303" r:id="rId19"/>
    <p:sldId id="299" r:id="rId20"/>
    <p:sldId id="294" r:id="rId21"/>
    <p:sldId id="29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68" autoAdjust="0"/>
    <p:restoredTop sz="90929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4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4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4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5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5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5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5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54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6155" name="Picture 11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altLang="pl-PL" noProof="0" smtClean="0"/>
              <a:t>Kliknij, aby edytować styl wzorca tytułu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l-PL" altLang="pl-PL" noProof="0" smtClean="0"/>
              <a:t>Kliknij, aby edytować styl wzorca podtytułu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9AABCB-76A8-4861-9F24-D3FC85B6091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DD151-7DCE-4B8C-9924-AB451055E01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1512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72959-F24E-467C-82DD-5B9379F9D5D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672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65643-AF78-483B-A76E-590D1A1B62B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694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CDFB0-B6AE-4657-81CE-EF926B50EA2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0119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8CEBF-9F60-433F-85CE-B9717183C86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0498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83210-11A9-41B7-99F7-E1F6146B1C5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777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1445-9EA9-4243-9C59-5942A0B9C0B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5512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F43A7-C6ED-443B-88E3-50556EF8178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270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8BAE5-2963-4280-A8A6-50328D24E76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705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37FC1-374B-4D52-A7C5-6E8B0EB68C6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290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3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4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5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6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7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8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9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5130" name="Picture 10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pl-PL" altLang="pl-PL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pl-PL" altLang="pl-PL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fld id="{F2ABA5AE-271F-49C1-9D96-9CED5E23BD2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Lutowanie2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video" Target="file:///C:\WINDOWS\Pulpit\Lutowanie%20-%20Power%20Point\Lutowanie%20-%20Power%20Point\przewod.ASF" TargetMode="External"/><Relationship Id="rId7" Type="http://schemas.openxmlformats.org/officeDocument/2006/relationships/image" Target="../media/image20.png"/><Relationship Id="rId2" Type="http://schemas.microsoft.com/office/2007/relationships/media" Target="file:///C:\WINDOWS\Pulpit\Lutowanie%20-%20Power%20Point\Lutowanie%20-%20Power%20Point\przewod.ASF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Lutowanie1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057400"/>
            <a:ext cx="7772400" cy="1143000"/>
          </a:xfrm>
        </p:spPr>
        <p:txBody>
          <a:bodyPr/>
          <a:lstStyle/>
          <a:p>
            <a:pPr algn="ctr"/>
            <a:r>
              <a:rPr lang="pl-PL" altLang="pl-PL" sz="5400"/>
              <a:t>LUTOWANIE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2. Lutownice oporowe</a:t>
            </a:r>
            <a:endParaRPr lang="pl-PL" dirty="0"/>
          </a:p>
        </p:txBody>
      </p:sp>
      <p:pic>
        <p:nvPicPr>
          <p:cNvPr id="49156" name="Picture 4" descr="Lutownica oporowa 100W 44E0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14099"/>
          <a:stretch/>
        </p:blipFill>
        <p:spPr bwMode="auto">
          <a:xfrm>
            <a:off x="3964479" y="1844824"/>
            <a:ext cx="5004048" cy="28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206438" cy="252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3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692696"/>
            <a:ext cx="8254752" cy="578693"/>
          </a:xfrm>
        </p:spPr>
        <p:txBody>
          <a:bodyPr/>
          <a:lstStyle/>
          <a:p>
            <a:pPr marL="0" indent="0" algn="just">
              <a:buClrTx/>
              <a:buNone/>
            </a:pPr>
            <a:r>
              <a:rPr lang="pl-PL" sz="2800" b="1" i="1" dirty="0">
                <a:solidFill>
                  <a:srgbClr val="FFFF00"/>
                </a:solidFill>
              </a:rPr>
              <a:t>stacja lutownicza </a:t>
            </a:r>
            <a:r>
              <a:rPr lang="pl-PL" sz="2800" dirty="0"/>
              <a:t>urządzenie składające się z lutownicy oraz panelu sterowania służącego do regulacji temperatury lutowania</a:t>
            </a:r>
            <a:endParaRPr lang="pl-PL" altLang="pl-PL" sz="2800" dirty="0"/>
          </a:p>
          <a:p>
            <a:pPr algn="just">
              <a:buClrTx/>
            </a:pPr>
            <a:endParaRPr lang="pl-PL" altLang="pl-PL" sz="2000" dirty="0" smtClean="0">
              <a:solidFill>
                <a:schemeClr val="tx1"/>
              </a:solidFill>
            </a:endParaRPr>
          </a:p>
        </p:txBody>
      </p:sp>
      <p:pic>
        <p:nvPicPr>
          <p:cNvPr id="52226" name="Picture 2" descr="https://static3.abc-rc.pl/pol_pl_Stacja-lutownicza-HotAir-Kolbowa-Yihua-872D-700W-100-480-C-1152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86000"/>
            <a:ext cx="7143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/>
          <a:lstStyle/>
          <a:p>
            <a:pPr algn="ctr"/>
            <a:r>
              <a:rPr lang="pl-PL" altLang="pl-PL" dirty="0" smtClean="0"/>
              <a:t>3. Lutownice </a:t>
            </a:r>
            <a:r>
              <a:rPr lang="pl-PL" altLang="pl-PL" dirty="0"/>
              <a:t>gazowe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908721"/>
            <a:ext cx="8388424" cy="1224136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800" dirty="0" smtClean="0">
                <a:solidFill>
                  <a:srgbClr val="FFFFFF"/>
                </a:solidFill>
                <a:latin typeface="Times New Roman" pitchFamily="18" charset="0"/>
              </a:rPr>
              <a:t>W </a:t>
            </a:r>
            <a:r>
              <a:rPr lang="pl-PL" altLang="pl-PL" sz="2800" dirty="0">
                <a:solidFill>
                  <a:srgbClr val="FFFFFF"/>
                </a:solidFill>
                <a:latin typeface="Times New Roman" pitchFamily="18" charset="0"/>
              </a:rPr>
              <a:t>tego typu lutownicach nagrzewanie uzyskujemy poprzez płomień gazu ogrzewający grot lutownicy. </a:t>
            </a:r>
            <a:endParaRPr lang="pl-PL" altLang="pl-PL" sz="2800" dirty="0">
              <a:solidFill>
                <a:srgbClr val="FFFFFF"/>
              </a:solidFill>
            </a:endParaRPr>
          </a:p>
        </p:txBody>
      </p:sp>
      <p:pic>
        <p:nvPicPr>
          <p:cNvPr id="54274" name="Picture 2" descr="http://e-edycja.pl/wp-content/uploads/2013/06/lutowani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50" y="2204864"/>
            <a:ext cx="6987904" cy="46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5036" y="0"/>
            <a:ext cx="8515672" cy="1143000"/>
          </a:xfrm>
        </p:spPr>
        <p:txBody>
          <a:bodyPr/>
          <a:lstStyle/>
          <a:p>
            <a:pPr algn="ctr"/>
            <a:r>
              <a:rPr lang="pl-PL" altLang="pl-PL" dirty="0" smtClean="0"/>
              <a:t>4. Lutownice </a:t>
            </a:r>
            <a:r>
              <a:rPr lang="pl-PL" altLang="pl-PL" dirty="0"/>
              <a:t>na gorące powietrze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8460432" cy="4114800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800" dirty="0">
                <a:solidFill>
                  <a:srgbClr val="FFFFFF"/>
                </a:solidFill>
                <a:latin typeface="Arial CE"/>
              </a:rPr>
              <a:t>Tego typu lutownice używane są do zaawansowanych prac elektronicznych.</a:t>
            </a:r>
            <a:r>
              <a:rPr lang="pl-PL" altLang="pl-PL" sz="2800" dirty="0">
                <a:solidFill>
                  <a:srgbClr val="FFFFFF"/>
                </a:solidFill>
              </a:rPr>
              <a:t> </a:t>
            </a:r>
            <a:br>
              <a:rPr lang="pl-PL" altLang="pl-PL" sz="2800" dirty="0">
                <a:solidFill>
                  <a:srgbClr val="FFFFFF"/>
                </a:solidFill>
              </a:rPr>
            </a:br>
            <a:r>
              <a:rPr lang="pl-PL" altLang="pl-PL" sz="2800" dirty="0">
                <a:solidFill>
                  <a:srgbClr val="FFFFFF"/>
                </a:solidFill>
                <a:latin typeface="Arial CE"/>
              </a:rPr>
              <a:t>Nie występuje tu bezpośrednio </a:t>
            </a:r>
            <a:r>
              <a:rPr lang="pl-PL" altLang="pl-PL" sz="2800" dirty="0" smtClean="0">
                <a:solidFill>
                  <a:srgbClr val="FFFFFF"/>
                </a:solidFill>
                <a:latin typeface="Arial CE"/>
              </a:rPr>
              <a:t>grot. </a:t>
            </a:r>
            <a:r>
              <a:rPr lang="pl-PL" altLang="pl-PL" sz="2800" dirty="0">
                <a:solidFill>
                  <a:srgbClr val="FFFFFF"/>
                </a:solidFill>
                <a:latin typeface="Arial CE"/>
              </a:rPr>
              <a:t>Elementem nagrzewającym i stapiającym lut jest w </a:t>
            </a:r>
            <a:r>
              <a:rPr lang="pl-PL" altLang="pl-PL" sz="2800" dirty="0">
                <a:latin typeface="Arial CE"/>
              </a:rPr>
              <a:t>tym przypadku gorące powietrze. </a:t>
            </a:r>
          </a:p>
        </p:txBody>
      </p:sp>
      <p:pic>
        <p:nvPicPr>
          <p:cNvPr id="55298" name="Picture 2" descr="Znalezione obrazy dla zapytania lutownice na gorące powietrz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1" b="7752"/>
          <a:stretch/>
        </p:blipFill>
        <p:spPr bwMode="auto">
          <a:xfrm>
            <a:off x="3131840" y="3429000"/>
            <a:ext cx="3988247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Wektor grafika ikona kamery filmow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16" y="1484784"/>
            <a:ext cx="47625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47664" y="332656"/>
            <a:ext cx="6534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+mn-lt"/>
              </a:rPr>
              <a:t>Co potrzebujemy do lutowania?</a:t>
            </a:r>
          </a:p>
          <a:p>
            <a:endParaRPr lang="pl-PL" b="1" dirty="0"/>
          </a:p>
          <a:p>
            <a:endParaRPr lang="pl-PL" b="1" dirty="0" smtClean="0"/>
          </a:p>
          <a:p>
            <a:r>
              <a:rPr lang="pl-PL" sz="2800" b="1" dirty="0" smtClean="0"/>
              <a:t>Czyścik do </a:t>
            </a:r>
            <a:r>
              <a:rPr lang="pl-PL" sz="2800" b="1" dirty="0"/>
              <a:t>czyszczenia grotów </a:t>
            </a:r>
            <a:r>
              <a:rPr lang="pl-PL" sz="2800" b="1" dirty="0" smtClean="0"/>
              <a:t>lutownicy</a:t>
            </a:r>
            <a:endParaRPr lang="pl-PL" sz="2800" b="1" dirty="0"/>
          </a:p>
        </p:txBody>
      </p:sp>
      <p:pic>
        <p:nvPicPr>
          <p:cNvPr id="52226" name="Picture 2" descr="Budget koperkrullen afstrijkbak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50" y="2564904"/>
            <a:ext cx="4159138" cy="41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772400" cy="685800"/>
          </a:xfrm>
        </p:spPr>
        <p:txBody>
          <a:bodyPr/>
          <a:lstStyle/>
          <a:p>
            <a:pPr algn="ctr"/>
            <a:r>
              <a:rPr lang="pl-PL" altLang="pl-PL" dirty="0"/>
              <a:t>Spoiwo (lut, lutowie)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013867"/>
            <a:ext cx="5054674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800" dirty="0" smtClean="0">
                <a:latin typeface="Arial CE"/>
              </a:rPr>
              <a:t>Jako spoiwo stosujemy </a:t>
            </a:r>
            <a:r>
              <a:rPr lang="pl-PL" altLang="pl-PL" sz="2800" dirty="0">
                <a:latin typeface="Arial CE"/>
              </a:rPr>
              <a:t>stop </a:t>
            </a:r>
            <a:r>
              <a:rPr lang="pl-PL" altLang="pl-PL" sz="2800" dirty="0" smtClean="0">
                <a:latin typeface="Arial CE"/>
              </a:rPr>
              <a:t>cyny z ołowiem, </a:t>
            </a:r>
            <a:r>
              <a:rPr lang="pl-PL" sz="2800" dirty="0"/>
              <a:t>niektóre z nich zawierają ponadto drobne domieszki </a:t>
            </a:r>
            <a:r>
              <a:rPr lang="pl-PL" sz="2800" dirty="0" smtClean="0"/>
              <a:t>srebra </a:t>
            </a:r>
            <a:r>
              <a:rPr lang="pl-PL" sz="2800" dirty="0"/>
              <a:t>i miedzi </a:t>
            </a:r>
            <a:r>
              <a:rPr lang="pl-PL" altLang="pl-PL" sz="2800" dirty="0" smtClean="0">
                <a:latin typeface="Arial CE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pl-PL" altLang="pl-PL" sz="2800" dirty="0" smtClean="0">
                <a:latin typeface="Arial CE"/>
              </a:rPr>
              <a:t>Najczęściej </a:t>
            </a:r>
            <a:r>
              <a:rPr lang="pl-PL" altLang="pl-PL" sz="2800" dirty="0">
                <a:latin typeface="Arial CE"/>
              </a:rPr>
              <a:t>stosuje się dostępny w handlu lut w postaci drutu nawiniętego na szpulki - tzw. tinol. Oprócz samego stopu cyny z ołowiem drut ten zawiera również wewnątrz jedną lub kilka nitek kalafonii.</a:t>
            </a:r>
            <a:r>
              <a:rPr lang="pl-PL" altLang="pl-PL" sz="2800" dirty="0"/>
              <a:t> </a:t>
            </a:r>
          </a:p>
        </p:txBody>
      </p:sp>
      <p:pic>
        <p:nvPicPr>
          <p:cNvPr id="50182" name="Picture 6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556792"/>
            <a:ext cx="3333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9275"/>
            <a:ext cx="7772400" cy="914400"/>
          </a:xfrm>
        </p:spPr>
        <p:txBody>
          <a:bodyPr/>
          <a:lstStyle/>
          <a:p>
            <a:pPr algn="ctr"/>
            <a:r>
              <a:rPr lang="pl-PL" altLang="pl-PL" dirty="0"/>
              <a:t>Topniki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4800600" cy="55172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800" dirty="0">
                <a:latin typeface="Arial CE"/>
              </a:rPr>
              <a:t>Topnik jest </a:t>
            </a:r>
            <a:r>
              <a:rPr lang="pl-PL" altLang="pl-PL" sz="2800" dirty="0" smtClean="0">
                <a:latin typeface="Arial CE"/>
              </a:rPr>
              <a:t>substancją, </a:t>
            </a:r>
            <a:r>
              <a:rPr lang="pl-PL" altLang="pl-PL" sz="2800" dirty="0">
                <a:latin typeface="Arial CE"/>
              </a:rPr>
              <a:t>której zadaniem jest ułatwienie lutowania </a:t>
            </a:r>
            <a:r>
              <a:rPr lang="pl-PL" sz="2800" dirty="0"/>
              <a:t>oraz zapobiegają utlenianiu się spoiwa </a:t>
            </a:r>
            <a:r>
              <a:rPr lang="pl-PL" altLang="pl-PL" sz="2800" dirty="0" smtClean="0">
                <a:latin typeface="Arial CE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pl-PL" altLang="pl-PL" sz="2800" dirty="0" smtClean="0">
                <a:latin typeface="Arial CE"/>
              </a:rPr>
              <a:t>Najczęściej </a:t>
            </a:r>
            <a:r>
              <a:rPr lang="pl-PL" altLang="pl-PL" sz="2800" dirty="0">
                <a:latin typeface="Arial CE"/>
              </a:rPr>
              <a:t>stosowanym topnikiem jest kalafonia. Na jej bazie produkowane są również tzw. pasty lutownicze.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52425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53250" name="Picture 2" descr="Znalezione obrazy dla zapytania topn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101"/>
            <a:ext cx="3059832" cy="34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Znalezione obrazy dla zapytania topn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67" y="3573016"/>
            <a:ext cx="3847033" cy="286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701" y="188640"/>
            <a:ext cx="7772400" cy="648072"/>
          </a:xfrm>
        </p:spPr>
        <p:txBody>
          <a:bodyPr/>
          <a:lstStyle/>
          <a:p>
            <a:r>
              <a:rPr lang="pl-PL" altLang="pl-PL" sz="3200" dirty="0"/>
              <a:t>Taśma do wchłaniania </a:t>
            </a:r>
            <a:r>
              <a:rPr lang="pl-PL" altLang="pl-PL" sz="3200" dirty="0" smtClean="0"/>
              <a:t>lutu, odsysacz </a:t>
            </a:r>
            <a:endParaRPr lang="pl-PL" altLang="pl-PL" sz="32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908720"/>
            <a:ext cx="8002517" cy="1440160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 smtClean="0"/>
              <a:t>Ułatwiają </a:t>
            </a:r>
            <a:r>
              <a:rPr lang="pl-PL" altLang="pl-PL" dirty="0"/>
              <a:t>usunięcie starego lutu np.: podczas rozlutowywania elementów elektronicznych.</a:t>
            </a:r>
          </a:p>
        </p:txBody>
      </p:sp>
      <p:pic>
        <p:nvPicPr>
          <p:cNvPr id="45080" name="Picture 24" descr="Znalezione obrazy dla zapytania Taśma do wchłaniania lut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8" r="6659" b="13946"/>
          <a:stretch/>
        </p:blipFill>
        <p:spPr bwMode="auto">
          <a:xfrm>
            <a:off x="827584" y="2636913"/>
            <a:ext cx="4209472" cy="25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2" name="Picture 26" descr="Znalezione obrazy dla zapytania Taśma do wchłaniania lu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56" y="2646500"/>
            <a:ext cx="4106944" cy="23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4" name="Picture 28" descr="Znalezione obrazy dla zapytania odsysac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3" b="38684"/>
          <a:stretch/>
        </p:blipFill>
        <p:spPr bwMode="auto">
          <a:xfrm>
            <a:off x="1429261" y="5301208"/>
            <a:ext cx="7087095" cy="14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72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1504" y="0"/>
            <a:ext cx="8292496" cy="1772816"/>
          </a:xfrm>
        </p:spPr>
        <p:txBody>
          <a:bodyPr/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2800" dirty="0">
                <a:latin typeface="+mn-lt"/>
              </a:rPr>
              <a:t>Temperatura   grota   podczas   lutowania klasycznych elementów powinna wynosić około 350°C. Mniej więcej taką temperaturę zapewniają popularne lutownice o mocy </a:t>
            </a:r>
            <a:r>
              <a:rPr lang="pl-PL" sz="2800" dirty="0" smtClean="0">
                <a:latin typeface="+mn-lt"/>
              </a:rPr>
              <a:t>60-75W</a:t>
            </a:r>
            <a:r>
              <a:rPr lang="pl-PL" sz="2800" dirty="0">
                <a:latin typeface="+mn-lt"/>
              </a:rPr>
              <a:t>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827584" y="191683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+mn-lt"/>
              </a:rPr>
              <a:t>Dobrze wykonane połączenie można łatwo poznać po kształcie lutu i po kolorze. Przy odpowiednio wysokiej temperaturze cyna zwilża łączone elementy i sama rozpływa się po powierzchni końcówki i punktu lutowniczego, dając wklęsłą, jasną, błyszczącą powierzchnię lutu.</a:t>
            </a:r>
          </a:p>
        </p:txBody>
      </p:sp>
      <p:pic>
        <p:nvPicPr>
          <p:cNvPr id="39961" name="Picture 25" descr="http://abc-modele.pl/wp-content/uploads/2015/11/DSC099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t="26589" r="27636" b="40569"/>
          <a:stretch/>
        </p:blipFill>
        <p:spPr bwMode="auto">
          <a:xfrm>
            <a:off x="3203848" y="4612583"/>
            <a:ext cx="4233789" cy="20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altLang="pl-PL" sz="3600" b="1" dirty="0">
                <a:latin typeface="Times New Roman" pitchFamily="18" charset="0"/>
                <a:cs typeface="Times New Roman" pitchFamily="18" charset="0"/>
              </a:rPr>
              <a:t>Lutowanie</a:t>
            </a:r>
            <a:r>
              <a:rPr lang="pl-PL" altLang="pl-PL" sz="3600" dirty="0">
                <a:latin typeface="Times New Roman" pitchFamily="18" charset="0"/>
              </a:rPr>
              <a:t> to </a:t>
            </a:r>
            <a:r>
              <a:rPr lang="pl-PL" altLang="pl-PL" sz="3600" dirty="0">
                <a:latin typeface="Times New Roman" pitchFamily="18" charset="0"/>
                <a:cs typeface="Times New Roman" pitchFamily="18" charset="0"/>
              </a:rPr>
              <a:t>łączenie metali za pomocą spoiwa (lutu) o temperaturze topnienia niższej niż temperatura topnienia metalu nim łączonego. </a:t>
            </a:r>
            <a:endParaRPr lang="pl-PL" altLang="pl-PL" sz="36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838200"/>
          </a:xfrm>
        </p:spPr>
        <p:txBody>
          <a:bodyPr/>
          <a:lstStyle/>
          <a:p>
            <a:pPr algn="ctr"/>
            <a:r>
              <a:rPr lang="pl-PL" altLang="pl-PL"/>
              <a:t>Łączenie dwóch przewodów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464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800"/>
              <a:t>Usunąć fragment izolacji z obu przewodów a następnie je pobielić. Przyłożyć oba końce do siebie i ogrzewać aż do momentu zlania się lutu. Połączenie można wzmocnić dodatkową warstwą lutu. Zaizolować miejsce lutowania.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5410200" y="4038600"/>
          <a:ext cx="307657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Obraz - mapa bitowa" r:id="rId5" imgW="3076190" imgH="2247619" progId="Paint.Picture">
                  <p:embed/>
                </p:oleObj>
              </mc:Choice>
              <mc:Fallback>
                <p:oleObj name="Obraz - mapa bitowa" r:id="rId5" imgW="3076190" imgH="2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38600"/>
                        <a:ext cx="3076575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1" name="przewod.ASF">
            <a:hlinkClick r:id="" action="ppaction://media"/>
          </p:cNvPr>
          <p:cNvPicPr>
            <a:picLocks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3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941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838200"/>
          </a:xfrm>
        </p:spPr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Najczęstsze błędy lutowania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268760"/>
            <a:ext cx="8050088" cy="4200872"/>
          </a:xfrm>
        </p:spPr>
        <p:txBody>
          <a:bodyPr/>
          <a:lstStyle/>
          <a:p>
            <a:r>
              <a:rPr lang="pl-PL" sz="2800" dirty="0" smtClean="0"/>
              <a:t>a) </a:t>
            </a:r>
            <a:r>
              <a:rPr lang="pl-PL" sz="2800" dirty="0"/>
              <a:t>Stopienie spoiwa lutowniczego za pomocą grota lutownicy, a nie pośrednio przez łączone metale (kontaktu i wyprowadzeń elementu) - niewystarczająca temperatura, któregoś z łączonych elementów. </a:t>
            </a:r>
          </a:p>
          <a:p>
            <a:r>
              <a:rPr lang="pl-PL" sz="2800" dirty="0"/>
              <a:t>b) Niezastosowanie topnika, który oczyszcza powierzchnie łączonych metali. W związku z tym spoiwo lutownicze łączy się z zanieczyszczeniami znajdującymi się na łączonych elementach. </a:t>
            </a:r>
            <a:endParaRPr lang="pl-PL" altLang="pl-PL" sz="2800" dirty="0"/>
          </a:p>
        </p:txBody>
      </p:sp>
    </p:spTree>
    <p:extLst>
      <p:ext uri="{BB962C8B-B14F-4D97-AF65-F5344CB8AC3E}">
        <p14:creationId xmlns:p14="http://schemas.microsoft.com/office/powerpoint/2010/main" val="9414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44824"/>
            <a:ext cx="8136904" cy="3087216"/>
          </a:xfrm>
        </p:spPr>
        <p:txBody>
          <a:bodyPr/>
          <a:lstStyle/>
          <a:p>
            <a:r>
              <a:rPr lang="pl-PL" sz="3200" dirty="0" smtClean="0">
                <a:latin typeface="+mn-lt"/>
              </a:rPr>
              <a:t>Procesy </a:t>
            </a:r>
            <a:r>
              <a:rPr lang="pl-PL" sz="3200" dirty="0">
                <a:latin typeface="+mn-lt"/>
              </a:rPr>
              <a:t>lutowania </a:t>
            </a:r>
            <a:r>
              <a:rPr lang="pl-PL" sz="3200" dirty="0" smtClean="0">
                <a:latin typeface="+mn-lt"/>
              </a:rPr>
              <a:t>dzieli </a:t>
            </a:r>
            <a:r>
              <a:rPr lang="pl-PL" sz="3200" dirty="0">
                <a:latin typeface="+mn-lt"/>
              </a:rPr>
              <a:t>się na </a:t>
            </a:r>
            <a:r>
              <a:rPr lang="pl-PL" sz="3200" b="1" dirty="0">
                <a:solidFill>
                  <a:srgbClr val="FFFF00"/>
                </a:solidFill>
                <a:latin typeface="+mn-lt"/>
              </a:rPr>
              <a:t>lutowanie twarde i miękkie</a:t>
            </a:r>
            <a:r>
              <a:rPr lang="pl-PL" sz="3200" dirty="0">
                <a:latin typeface="+mn-lt"/>
              </a:rPr>
              <a:t>.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Lutowanie </a:t>
            </a:r>
            <a:r>
              <a:rPr lang="pl-PL" sz="3200" dirty="0" smtClean="0">
                <a:latin typeface="+mn-lt"/>
              </a:rPr>
              <a:t>miękkie </a:t>
            </a:r>
            <a:r>
              <a:rPr lang="pl-PL" sz="3200" dirty="0">
                <a:latin typeface="+mn-lt"/>
              </a:rPr>
              <a:t>wykonuje się za pomocą spoiw lutowniczych </a:t>
            </a:r>
            <a:r>
              <a:rPr lang="pl-PL" sz="3200" dirty="0" smtClean="0">
                <a:latin typeface="+mn-lt"/>
              </a:rPr>
              <a:t>o </a:t>
            </a:r>
            <a:r>
              <a:rPr lang="pl-PL" sz="3200" dirty="0">
                <a:latin typeface="+mn-lt"/>
              </a:rPr>
              <a:t>temperaturze topnienia </a:t>
            </a:r>
            <a:r>
              <a:rPr lang="pl-PL" sz="3200" dirty="0" smtClean="0">
                <a:latin typeface="+mn-lt"/>
              </a:rPr>
              <a:t>mniejszej niż 450°C. </a:t>
            </a:r>
            <a:endParaRPr lang="pl-PL" altLang="pl-PL" sz="32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7724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pl-PL" altLang="pl-PL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800" dirty="0">
                <a:latin typeface="Times New Roman" pitchFamily="18" charset="0"/>
              </a:rPr>
              <a:t>	</a:t>
            </a:r>
            <a:r>
              <a:rPr lang="pl-PL" altLang="pl-P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Lutowanie twarde </a:t>
            </a:r>
            <a:r>
              <a:rPr lang="pl-PL" altLang="pl-PL" dirty="0">
                <a:latin typeface="Times New Roman" pitchFamily="18" charset="0"/>
                <a:cs typeface="Times New Roman" pitchFamily="18" charset="0"/>
              </a:rPr>
              <a:t>umożliwia łączenie blach, kształtowników, części mechanizmów, elementów narzędzi skrawających itd.</a:t>
            </a:r>
            <a:r>
              <a:rPr lang="pl-PL" altLang="pl-PL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348880"/>
            <a:ext cx="7772400" cy="306132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800" dirty="0">
                <a:latin typeface="Times New Roman" pitchFamily="18" charset="0"/>
              </a:rPr>
              <a:t>	</a:t>
            </a:r>
            <a:r>
              <a:rPr lang="pl-PL" altLang="pl-PL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Lutowanie miękkie </a:t>
            </a:r>
            <a:r>
              <a:rPr lang="pl-PL" altLang="pl-PL" dirty="0">
                <a:latin typeface="Times New Roman" pitchFamily="18" charset="0"/>
                <a:cs typeface="Times New Roman" pitchFamily="18" charset="0"/>
              </a:rPr>
              <a:t>stosuje się 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przede </a:t>
            </a:r>
            <a:r>
              <a:rPr lang="pl-PL" altLang="pl-PL" dirty="0">
                <a:latin typeface="Times New Roman" pitchFamily="18" charset="0"/>
                <a:cs typeface="Times New Roman" pitchFamily="18" charset="0"/>
              </a:rPr>
              <a:t>wszystkim – w </a:t>
            </a:r>
            <a:r>
              <a:rPr lang="pl-PL" alt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elektrotechnice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alt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Ikona kamery filmowej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5"/>
            <a:ext cx="47625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556792"/>
            <a:ext cx="7772400" cy="288032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pl-PL" dirty="0"/>
              <a:t>Lutowanie ręczne wykonuje się za pomocą narzędzia zwanego lutownicą. Najważniejszą częścią lutownicy jest jej końcówka zwana </a:t>
            </a:r>
            <a:r>
              <a:rPr lang="pl-PL" dirty="0" smtClean="0">
                <a:solidFill>
                  <a:srgbClr val="FFFF00"/>
                </a:solidFill>
              </a:rPr>
              <a:t>grotem</a:t>
            </a:r>
            <a:r>
              <a:rPr lang="pl-PL" dirty="0" smtClean="0"/>
              <a:t>. </a:t>
            </a:r>
            <a:endParaRPr lang="pl-PL" altLang="pl-PL" b="1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pl-PL" altLang="pl-PL" b="1" dirty="0" smtClean="0"/>
              <a:t>Lutownice możemy podzielić na:</a:t>
            </a:r>
          </a:p>
          <a:p>
            <a:pPr marL="0" indent="0">
              <a:buNone/>
            </a:pP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12806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556792"/>
            <a:ext cx="3795090" cy="3825267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pl-PL" altLang="pl-PL" sz="2800" b="1" dirty="0" smtClean="0">
                <a:solidFill>
                  <a:srgbClr val="FFFF00"/>
                </a:solidFill>
              </a:rPr>
              <a:t>1. Lutownice transformatorowe</a:t>
            </a:r>
            <a:endParaRPr lang="pl-PL" altLang="pl-PL" sz="2800" dirty="0" smtClean="0"/>
          </a:p>
          <a:p>
            <a:pPr>
              <a:buClrTx/>
            </a:pPr>
            <a:endParaRPr lang="pl-PL" altLang="pl-PL" sz="2800" dirty="0" smtClean="0"/>
          </a:p>
          <a:p>
            <a:pPr>
              <a:buClrTx/>
            </a:pPr>
            <a:r>
              <a:rPr lang="pl-PL" altLang="pl-PL" sz="2800" dirty="0" smtClean="0"/>
              <a:t>Ich nazwa pochodzi od </a:t>
            </a:r>
            <a:r>
              <a:rPr lang="pl-PL" altLang="pl-PL" sz="2800" b="1" dirty="0" smtClean="0"/>
              <a:t>transformatora</a:t>
            </a:r>
            <a:r>
              <a:rPr lang="pl-PL" altLang="pl-PL" sz="2800" dirty="0" smtClean="0"/>
              <a:t>, który jest jej integralną częścią. </a:t>
            </a:r>
          </a:p>
          <a:p>
            <a:pPr marL="0" indent="0">
              <a:buClrTx/>
              <a:buNone/>
            </a:pPr>
            <a:endParaRPr lang="pl-PL" altLang="pl-PL" sz="2400" dirty="0" smtClean="0"/>
          </a:p>
        </p:txBody>
      </p:sp>
      <p:pic>
        <p:nvPicPr>
          <p:cNvPr id="46082" name="Picture 2" descr="Znalezione obrazy dla zapytania budowa lutownicy transformatorowej sche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24324" y="1838324"/>
            <a:ext cx="57340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762000"/>
          </a:xfrm>
        </p:spPr>
        <p:txBody>
          <a:bodyPr/>
          <a:lstStyle/>
          <a:p>
            <a:pPr algn="ctr"/>
            <a:r>
              <a:rPr lang="pl-PL" altLang="pl-PL"/>
              <a:t>Lutownica oporowa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295400" y="1143000"/>
          <a:ext cx="74676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Obraz - mapa bitowa" r:id="rId3" imgW="5009524" imgH="2343477" progId="Paint.Picture">
                  <p:embed/>
                </p:oleObj>
              </mc:Choice>
              <mc:Fallback>
                <p:oleObj name="Obraz - mapa bitowa" r:id="rId3" imgW="5009524" imgH="234347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3000"/>
                        <a:ext cx="74676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bryka">
  <a:themeElements>
    <a:clrScheme name="Fabryka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bry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bryka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bryka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bryka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bryka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bryka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bryka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bryka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Designs\Fabryka.pot</Template>
  <TotalTime>709</TotalTime>
  <Words>374</Words>
  <Application>Microsoft Office PowerPoint</Application>
  <PresentationFormat>Pokaz na ekranie (4:3)</PresentationFormat>
  <Paragraphs>37</Paragraphs>
  <Slides>21</Slides>
  <Notes>0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Fabryka</vt:lpstr>
      <vt:lpstr>Obraz - mapa bitowa</vt:lpstr>
      <vt:lpstr>LUTOWANIE</vt:lpstr>
      <vt:lpstr>Prezentacja programu PowerPoint</vt:lpstr>
      <vt:lpstr>Procesy lutowania dzieli się na lutowanie twarde i miękkie.  Lutowanie miękkie wykonuje się za pomocą spoiw lutowniczych o temperaturze topnienia mniejszej niż 450°C.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Lutownica oporowa</vt:lpstr>
      <vt:lpstr>2. Lutownice oporowe</vt:lpstr>
      <vt:lpstr>Prezentacja programu PowerPoint</vt:lpstr>
      <vt:lpstr>3. Lutownice gazowe</vt:lpstr>
      <vt:lpstr>4. Lutownice na gorące powietrze</vt:lpstr>
      <vt:lpstr>Prezentacja programu PowerPoint</vt:lpstr>
      <vt:lpstr>Prezentacja programu PowerPoint</vt:lpstr>
      <vt:lpstr>Spoiwo (lut, lutowie)</vt:lpstr>
      <vt:lpstr>Topniki</vt:lpstr>
      <vt:lpstr>Taśma do wchłaniania lutu, odsysacz </vt:lpstr>
      <vt:lpstr> Temperatura   grota   podczas   lutowania klasycznych elementów powinna wynosić około 350°C. Mniej więcej taką temperaturę zapewniają popularne lutownice o mocy 60-75W. </vt:lpstr>
      <vt:lpstr>Łączenie dwóch przewodów</vt:lpstr>
      <vt:lpstr> Najczęstsze błędy lutowania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gim</dc:creator>
  <cp:lastModifiedBy>Użytkownik systemu Windows</cp:lastModifiedBy>
  <cp:revision>86</cp:revision>
  <dcterms:created xsi:type="dcterms:W3CDTF">1601-01-01T00:00:00Z</dcterms:created>
  <dcterms:modified xsi:type="dcterms:W3CDTF">2020-03-18T15:52:18Z</dcterms:modified>
</cp:coreProperties>
</file>