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99" r:id="rId3"/>
    <p:sldId id="290" r:id="rId4"/>
    <p:sldId id="289" r:id="rId5"/>
    <p:sldId id="291" r:id="rId6"/>
    <p:sldId id="294" r:id="rId7"/>
    <p:sldId id="292" r:id="rId8"/>
    <p:sldId id="293" r:id="rId9"/>
    <p:sldId id="273" r:id="rId10"/>
    <p:sldId id="303" r:id="rId11"/>
    <p:sldId id="302" r:id="rId12"/>
    <p:sldId id="304" r:id="rId13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D1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79" autoAdjust="0"/>
  </p:normalViewPr>
  <p:slideViewPr>
    <p:cSldViewPr>
      <p:cViewPr varScale="1">
        <p:scale>
          <a:sx n="93" d="100"/>
          <a:sy n="93" d="100"/>
        </p:scale>
        <p:origin x="-72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7F6C7-F206-4BAB-B9E2-94B47770E464}" type="datetimeFigureOut">
              <a:rPr lang="pl-PL" smtClean="0"/>
              <a:t>22.11.2020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5B9C2-3D41-4D38-A4F4-F3E0E2B194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3679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F4C35-D792-412A-81C1-62802C92E68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860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6039-FC59-4F99-9E3D-FC91A96D4D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727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BFC10-FA17-4C38-986E-83D6E34FFD1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407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05A1-353E-4104-8560-8AF7C1D4003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133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050D7-7F7D-407D-A36B-B54098E8123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350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E5FBA-7008-43B8-96C1-2C7034D0317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944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D1EA-CF44-4B28-8B7F-8F1D8EC334D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080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4172F-7756-405F-88F7-3662D805734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6021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FE8B0-E433-43CE-9636-210AB8C379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337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9689C-7CD2-457D-9642-C910181CA41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323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21C51-6105-42FF-9903-C9EB695417C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534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C22A0BC-9CA5-4D89-B456-81FAB19346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1187450" y="-68263"/>
            <a:ext cx="7056438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altLang="pl-PL" sz="5400" b="1">
                <a:solidFill>
                  <a:srgbClr val="FF0000"/>
                </a:solidFill>
              </a:rPr>
              <a:t>Siła nacisku Ciśnienie</a:t>
            </a:r>
          </a:p>
        </p:txBody>
      </p:sp>
      <p:pic>
        <p:nvPicPr>
          <p:cNvPr id="2051" name="Picture 16" descr="800px-Manometer_104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44638"/>
            <a:ext cx="61214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1836"/>
            <a:ext cx="7772400" cy="2268537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pl-PL" altLang="pl-PL" sz="4200" dirty="0" smtClean="0">
                <a:solidFill>
                  <a:schemeClr val="tx1"/>
                </a:solidFill>
                <a:latin typeface="Tahoma" pitchFamily="34" charset="0"/>
              </a:rPr>
              <a:t>Wyjaśnij co to znaczy, że ciśnienie ma wartość 100 Pa</a:t>
            </a:r>
            <a:endParaRPr lang="pl-PL" altLang="pl-PL" b="1" dirty="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55650" y="2733675"/>
            <a:ext cx="7772400" cy="226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pl-PL" altLang="pl-PL" sz="3600" kern="0" dirty="0" smtClean="0">
                <a:solidFill>
                  <a:schemeClr val="tx1"/>
                </a:solidFill>
                <a:latin typeface="Tahoma" pitchFamily="34" charset="0"/>
              </a:rPr>
              <a:t>Ciśnienie ma wartość 100 Pa gdy siła o wartości 100 N działa na powierzchnię 1 m</a:t>
            </a:r>
            <a:r>
              <a:rPr lang="pl-PL" altLang="pl-PL" sz="3600" kern="0" baseline="30000" dirty="0" smtClean="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pl-PL" altLang="pl-PL" sz="3600" kern="0" dirty="0" smtClean="0">
                <a:solidFill>
                  <a:schemeClr val="tx1"/>
                </a:solidFill>
                <a:latin typeface="Tahoma" pitchFamily="34" charset="0"/>
              </a:rPr>
              <a:t>.</a:t>
            </a:r>
            <a:r>
              <a:rPr lang="pl-PL" altLang="pl-PL" sz="3600" b="1" kern="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39750" y="339725"/>
            <a:ext cx="7848600" cy="42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</a:rPr>
              <a:t>µ - mikro = 1/1000000</a:t>
            </a:r>
            <a:endParaRPr lang="pl-PL" altLang="pl-PL" sz="3200" dirty="0">
              <a:solidFill>
                <a:srgbClr val="FF0000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m – mili = 1/1000</a:t>
            </a:r>
          </a:p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h- </a:t>
            </a:r>
            <a:r>
              <a:rPr lang="pl-PL" altLang="pl-PL" sz="3200" dirty="0" err="1">
                <a:solidFill>
                  <a:srgbClr val="FF0000"/>
                </a:solidFill>
                <a:latin typeface="Verdana" pitchFamily="34" charset="0"/>
              </a:rPr>
              <a:t>hekto</a:t>
            </a: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 = 100</a:t>
            </a:r>
          </a:p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k- kilo = 1000</a:t>
            </a:r>
          </a:p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M – mega = 1000000</a:t>
            </a:r>
          </a:p>
          <a:p>
            <a:pPr algn="ctr" eaLnBrk="1" hangingPunct="1">
              <a:spcBef>
                <a:spcPct val="50000"/>
              </a:spcBef>
            </a:pPr>
            <a:r>
              <a:rPr lang="pl-PL" altLang="pl-PL" sz="3200" dirty="0">
                <a:solidFill>
                  <a:srgbClr val="FF0000"/>
                </a:solidFill>
                <a:latin typeface="Verdana" pitchFamily="34" charset="0"/>
              </a:rPr>
              <a:t>G – giga = 1000000000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FE8B0-E433-43CE-9636-210AB8C3798E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9750" y="1112838"/>
            <a:ext cx="7848600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 sz="3200">
                <a:latin typeface="Verdana" pitchFamily="34" charset="0"/>
              </a:rPr>
              <a:t>Zamień na podstawową jednostkę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3200">
                <a:latin typeface="Verdana" pitchFamily="34" charset="0"/>
              </a:rPr>
              <a:t>100 mN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3200">
                <a:latin typeface="Verdana" pitchFamily="34" charset="0"/>
              </a:rPr>
              <a:t>10 hPa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3200">
                <a:latin typeface="Verdana" pitchFamily="34" charset="0"/>
              </a:rPr>
              <a:t>0,2 kN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3200">
                <a:latin typeface="Verdana" pitchFamily="34" charset="0"/>
              </a:rPr>
              <a:t>0,05 MPa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FE8B0-E433-43CE-9636-210AB8C3798E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87450" y="14288"/>
            <a:ext cx="7056438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35000"/>
              </a:lnSpc>
            </a:pPr>
            <a:r>
              <a:rPr lang="pl-PL" altLang="pl-PL" sz="3600"/>
              <a:t>Dlaczego czołg ma gąsiennice, </a:t>
            </a:r>
            <a:br>
              <a:rPr lang="pl-PL" altLang="pl-PL" sz="3600"/>
            </a:br>
            <a:r>
              <a:rPr lang="pl-PL" altLang="pl-PL" sz="3600"/>
              <a:t>a nie porusza się na kołach?</a:t>
            </a:r>
          </a:p>
        </p:txBody>
      </p:sp>
      <p:pic>
        <p:nvPicPr>
          <p:cNvPr id="3075" name="Picture 5" descr="Pantera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" y="1635377"/>
            <a:ext cx="7921625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2806" y="219003"/>
            <a:ext cx="8280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pl-PL" altLang="pl-PL" sz="3200" u="sng" dirty="0">
                <a:solidFill>
                  <a:srgbClr val="FF0000"/>
                </a:solidFill>
              </a:rPr>
              <a:t>Siła nacisku</a:t>
            </a:r>
            <a:r>
              <a:rPr lang="pl-PL" altLang="pl-PL" sz="3200" dirty="0">
                <a:solidFill>
                  <a:srgbClr val="FF0000"/>
                </a:solidFill>
              </a:rPr>
              <a:t> </a:t>
            </a:r>
            <a:r>
              <a:rPr lang="pl-PL" altLang="pl-PL" sz="3200" dirty="0"/>
              <a:t>jest to siła, z jaką ciało </a:t>
            </a:r>
            <a:r>
              <a:rPr lang="pl-PL" altLang="pl-PL" sz="3200" dirty="0" err="1"/>
              <a:t>oddziaływuje</a:t>
            </a:r>
            <a:r>
              <a:rPr lang="pl-PL" altLang="pl-PL" sz="3200" dirty="0"/>
              <a:t> na powierzchnię na której się znajduje.</a:t>
            </a:r>
          </a:p>
        </p:txBody>
      </p:sp>
      <p:grpSp>
        <p:nvGrpSpPr>
          <p:cNvPr id="4100" name="Group 9"/>
          <p:cNvGrpSpPr>
            <a:grpSpLocks/>
          </p:cNvGrpSpPr>
          <p:nvPr/>
        </p:nvGrpSpPr>
        <p:grpSpPr bwMode="auto">
          <a:xfrm>
            <a:off x="2195513" y="2192338"/>
            <a:ext cx="4897437" cy="1730375"/>
            <a:chOff x="1292" y="2840"/>
            <a:chExt cx="2903" cy="1316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2925" y="3521"/>
              <a:ext cx="499" cy="4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l-PL" altLang="pl-PL" sz="3600"/>
                <a:t>F</a:t>
              </a:r>
              <a:r>
                <a:rPr lang="pl-PL" altLang="pl-PL" sz="3600" baseline="-25000"/>
                <a:t>N</a:t>
              </a:r>
            </a:p>
          </p:txBody>
        </p:sp>
        <p:sp>
          <p:nvSpPr>
            <p:cNvPr id="4103" name="Line 6"/>
            <p:cNvSpPr>
              <a:spLocks noChangeShapeType="1"/>
            </p:cNvSpPr>
            <p:nvPr/>
          </p:nvSpPr>
          <p:spPr bwMode="auto">
            <a:xfrm>
              <a:off x="1292" y="3385"/>
              <a:ext cx="29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104" name="Rectangle 7"/>
            <p:cNvSpPr>
              <a:spLocks noChangeArrowheads="1"/>
            </p:cNvSpPr>
            <p:nvPr/>
          </p:nvSpPr>
          <p:spPr bwMode="auto">
            <a:xfrm>
              <a:off x="2109" y="2840"/>
              <a:ext cx="1406" cy="5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  <p:sp>
          <p:nvSpPr>
            <p:cNvPr id="4105" name="Line 8"/>
            <p:cNvSpPr>
              <a:spLocks noChangeShapeType="1"/>
            </p:cNvSpPr>
            <p:nvPr/>
          </p:nvSpPr>
          <p:spPr bwMode="auto">
            <a:xfrm>
              <a:off x="2835" y="3385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395288" y="3810268"/>
            <a:ext cx="8280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pl-PL" altLang="pl-PL" sz="3200" dirty="0">
                <a:solidFill>
                  <a:srgbClr val="FF0000"/>
                </a:solidFill>
              </a:rPr>
              <a:t>Siłę nacisku </a:t>
            </a:r>
            <a:r>
              <a:rPr lang="pl-PL" altLang="pl-PL" sz="3200" dirty="0"/>
              <a:t>oznaczamy symbolem </a:t>
            </a:r>
            <a:r>
              <a:rPr lang="pl-PL" altLang="pl-PL" sz="3200" dirty="0">
                <a:solidFill>
                  <a:srgbClr val="FF0000"/>
                </a:solidFill>
              </a:rPr>
              <a:t>F</a:t>
            </a:r>
            <a:r>
              <a:rPr lang="pl-PL" altLang="pl-PL" sz="3200" baseline="-25000" dirty="0">
                <a:solidFill>
                  <a:srgbClr val="FF0000"/>
                </a:solidFill>
              </a:rPr>
              <a:t>N </a:t>
            </a:r>
            <a:br>
              <a:rPr lang="pl-PL" altLang="pl-PL" sz="3200" baseline="-25000" dirty="0">
                <a:solidFill>
                  <a:srgbClr val="FF0000"/>
                </a:solidFill>
              </a:rPr>
            </a:br>
            <a:r>
              <a:rPr lang="pl-PL" altLang="pl-PL" sz="3200" dirty="0"/>
              <a:t>i</a:t>
            </a:r>
            <a:r>
              <a:rPr lang="pl-PL" altLang="pl-PL" sz="3200" dirty="0">
                <a:solidFill>
                  <a:srgbClr val="FF0000"/>
                </a:solidFill>
              </a:rPr>
              <a:t> </a:t>
            </a:r>
            <a:r>
              <a:rPr lang="pl-PL" altLang="pl-PL" sz="3200" dirty="0"/>
              <a:t>mierzymy</a:t>
            </a:r>
            <a:r>
              <a:rPr lang="pl-PL" altLang="pl-PL" sz="3200" dirty="0">
                <a:solidFill>
                  <a:srgbClr val="FF0000"/>
                </a:solidFill>
              </a:rPr>
              <a:t> </a:t>
            </a:r>
            <a:r>
              <a:rPr lang="pl-PL" altLang="pl-PL" sz="3200" dirty="0"/>
              <a:t>w</a:t>
            </a:r>
            <a:r>
              <a:rPr lang="pl-PL" altLang="pl-PL" sz="3200" dirty="0">
                <a:solidFill>
                  <a:srgbClr val="FF0000"/>
                </a:solidFill>
              </a:rPr>
              <a:t> [N].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57314">
            <a:off x="2881865" y="787933"/>
            <a:ext cx="3241331" cy="2172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288" y="2859782"/>
            <a:ext cx="85693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pl-PL" altLang="pl-PL" sz="3200" dirty="0"/>
              <a:t>Siła nacisku jest </a:t>
            </a:r>
            <a:r>
              <a:rPr lang="pl-PL" altLang="pl-PL" sz="3200" u="sng" dirty="0">
                <a:solidFill>
                  <a:srgbClr val="FF0000"/>
                </a:solidFill>
              </a:rPr>
              <a:t>prostopadła do powierzchni</a:t>
            </a:r>
            <a:r>
              <a:rPr lang="pl-PL" altLang="pl-PL" sz="3200" dirty="0"/>
              <a:t>, na którą </a:t>
            </a:r>
            <a:r>
              <a:rPr lang="pl-PL" altLang="pl-PL" sz="3200" dirty="0" err="1" smtClean="0"/>
              <a:t>oddziaływuje</a:t>
            </a:r>
            <a:endParaRPr lang="pl-PL" altLang="pl-PL" sz="32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3" name="Elipsa 2"/>
          <p:cNvSpPr/>
          <p:nvPr/>
        </p:nvSpPr>
        <p:spPr>
          <a:xfrm>
            <a:off x="4582198" y="1649668"/>
            <a:ext cx="97752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95288" y="4180522"/>
            <a:ext cx="7345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3200" dirty="0"/>
              <a:t>i </a:t>
            </a:r>
            <a:r>
              <a:rPr lang="pl-PL" altLang="pl-PL" sz="3200" dirty="0">
                <a:solidFill>
                  <a:srgbClr val="FF0000"/>
                </a:solidFill>
              </a:rPr>
              <a:t>jest przyłożona do tej powierzchni</a:t>
            </a:r>
            <a:r>
              <a:rPr lang="pl-PL" altLang="pl-PL" dirty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5288" y="3291830"/>
            <a:ext cx="85693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pl-PL" altLang="pl-PL" sz="3600" u="sng" dirty="0">
                <a:solidFill>
                  <a:srgbClr val="FF0000"/>
                </a:solidFill>
              </a:rPr>
              <a:t>Siła nacisku</a:t>
            </a:r>
            <a:r>
              <a:rPr lang="pl-PL" altLang="pl-PL" sz="3600" dirty="0"/>
              <a:t> jest najczęściej równa </a:t>
            </a:r>
          </a:p>
          <a:p>
            <a:pPr eaLnBrk="1" hangingPunct="1">
              <a:lnSpc>
                <a:spcPct val="125000"/>
              </a:lnSpc>
            </a:pPr>
            <a:r>
              <a:rPr lang="pl-PL" altLang="pl-PL" sz="3600" dirty="0"/>
              <a:t>co do wartości </a:t>
            </a:r>
            <a:r>
              <a:rPr lang="pl-PL" altLang="pl-PL" sz="3600" u="sng" dirty="0">
                <a:solidFill>
                  <a:srgbClr val="FF0000"/>
                </a:solidFill>
              </a:rPr>
              <a:t>ciężarowi</a:t>
            </a:r>
            <a:r>
              <a:rPr lang="pl-PL" altLang="pl-PL" sz="3600" dirty="0"/>
              <a:t>.</a:t>
            </a:r>
          </a:p>
        </p:txBody>
      </p:sp>
      <p:grpSp>
        <p:nvGrpSpPr>
          <p:cNvPr id="6147" name="Group 17"/>
          <p:cNvGrpSpPr>
            <a:grpSpLocks/>
          </p:cNvGrpSpPr>
          <p:nvPr/>
        </p:nvGrpSpPr>
        <p:grpSpPr bwMode="auto">
          <a:xfrm>
            <a:off x="1979613" y="788988"/>
            <a:ext cx="5329237" cy="2052637"/>
            <a:chOff x="287" y="697"/>
            <a:chExt cx="3085" cy="1482"/>
          </a:xfrm>
        </p:grpSpPr>
        <p:sp>
          <p:nvSpPr>
            <p:cNvPr id="6148" name="Text Box 5"/>
            <p:cNvSpPr txBox="1">
              <a:spLocks noChangeArrowheads="1"/>
            </p:cNvSpPr>
            <p:nvPr/>
          </p:nvSpPr>
          <p:spPr bwMode="auto">
            <a:xfrm>
              <a:off x="1292" y="1661"/>
              <a:ext cx="531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l-PL" altLang="pl-PL" sz="3600">
                  <a:solidFill>
                    <a:srgbClr val="2D14E2"/>
                  </a:solidFill>
                </a:rPr>
                <a:t>F</a:t>
              </a:r>
              <a:r>
                <a:rPr lang="pl-PL" altLang="pl-PL" sz="3600" baseline="-25000">
                  <a:solidFill>
                    <a:srgbClr val="2D14E2"/>
                  </a:solidFill>
                </a:rPr>
                <a:t>N</a:t>
              </a:r>
            </a:p>
          </p:txBody>
        </p:sp>
        <p:sp>
          <p:nvSpPr>
            <p:cNvPr id="6149" name="Line 6"/>
            <p:cNvSpPr>
              <a:spLocks noChangeShapeType="1"/>
            </p:cNvSpPr>
            <p:nvPr/>
          </p:nvSpPr>
          <p:spPr bwMode="auto">
            <a:xfrm>
              <a:off x="287" y="1298"/>
              <a:ext cx="308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50" name="Rectangle 7"/>
            <p:cNvSpPr>
              <a:spLocks noChangeArrowheads="1"/>
            </p:cNvSpPr>
            <p:nvPr/>
          </p:nvSpPr>
          <p:spPr bwMode="auto">
            <a:xfrm>
              <a:off x="1155" y="697"/>
              <a:ext cx="1494" cy="6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l-PL" altLang="pl-PL"/>
            </a:p>
          </p:txBody>
        </p:sp>
        <p:sp>
          <p:nvSpPr>
            <p:cNvPr id="6151" name="Line 14"/>
            <p:cNvSpPr>
              <a:spLocks noChangeShapeType="1"/>
            </p:cNvSpPr>
            <p:nvPr/>
          </p:nvSpPr>
          <p:spPr bwMode="auto">
            <a:xfrm>
              <a:off x="1902" y="1010"/>
              <a:ext cx="0" cy="8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52" name="Line 15"/>
            <p:cNvSpPr>
              <a:spLocks noChangeShapeType="1"/>
            </p:cNvSpPr>
            <p:nvPr/>
          </p:nvSpPr>
          <p:spPr bwMode="auto">
            <a:xfrm>
              <a:off x="1823" y="1318"/>
              <a:ext cx="0" cy="86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53" name="Text Box 16"/>
            <p:cNvSpPr txBox="1">
              <a:spLocks noChangeArrowheads="1"/>
            </p:cNvSpPr>
            <p:nvPr/>
          </p:nvSpPr>
          <p:spPr bwMode="auto">
            <a:xfrm>
              <a:off x="1973" y="1570"/>
              <a:ext cx="531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l-PL" altLang="pl-PL" sz="3600">
                  <a:solidFill>
                    <a:srgbClr val="FF3300"/>
                  </a:solidFill>
                </a:rPr>
                <a:t>Q</a:t>
              </a:r>
              <a:endParaRPr lang="pl-PL" altLang="pl-PL" sz="3600" baseline="-25000">
                <a:solidFill>
                  <a:srgbClr val="FF3300"/>
                </a:solidFill>
              </a:endParaRPr>
            </a:p>
          </p:txBody>
        </p:sp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0" y="0"/>
          <a:ext cx="4392613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Obraz - mapa bitowa" r:id="rId3" imgW="3381847" imgH="2715004" progId="Paint.Picture">
                  <p:embed/>
                </p:oleObj>
              </mc:Choice>
              <mc:Fallback>
                <p:oleObj name="Obraz - mapa bitowa" r:id="rId3" imgW="3381847" imgH="271500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923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392613" cy="275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4643438" y="0"/>
          <a:ext cx="4500562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Obraz - mapa bitowa" r:id="rId5" imgW="3266667" imgH="2695951" progId="Paint.Picture">
                  <p:embed/>
                </p:oleObj>
              </mc:Choice>
              <mc:Fallback>
                <p:oleObj name="Obraz - mapa bitowa" r:id="rId5" imgW="3266667" imgH="2695951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649"/>
                      <a:stretch>
                        <a:fillRect/>
                      </a:stretch>
                    </p:blipFill>
                    <p:spPr bwMode="auto">
                      <a:xfrm>
                        <a:off x="4643438" y="0"/>
                        <a:ext cx="4500562" cy="273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227771" y="3147814"/>
            <a:ext cx="8280920" cy="127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5000"/>
              </a:lnSpc>
            </a:pPr>
            <a:r>
              <a:rPr lang="pl-PL" altLang="pl-PL" sz="3200" dirty="0"/>
              <a:t>Ta sama siła nacisku wywołuje różne skutki w zależności od wielkości powierzchni</a:t>
            </a:r>
            <a:endParaRPr lang="pl-PL" altLang="pl-PL" sz="3200" dirty="0">
              <a:latin typeface="Comic Sans MS" pitchFamily="66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881" y="2931790"/>
            <a:ext cx="7416800" cy="1889125"/>
          </a:xfrm>
        </p:spPr>
        <p:txBody>
          <a:bodyPr/>
          <a:lstStyle/>
          <a:p>
            <a:pPr algn="l" eaLnBrk="1" hangingPunct="1">
              <a:lnSpc>
                <a:spcPct val="125000"/>
              </a:lnSpc>
            </a:pP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p – </a:t>
            </a:r>
            <a:r>
              <a:rPr lang="pl-PL" altLang="pl-PL" dirty="0" smtClean="0">
                <a:latin typeface="Comic Sans MS" pitchFamily="66" charset="0"/>
              </a:rPr>
              <a:t>ciśnienie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 [Pa]</a:t>
            </a:r>
          </a:p>
          <a:p>
            <a:pPr algn="l" eaLnBrk="1" hangingPunct="1">
              <a:lnSpc>
                <a:spcPct val="125000"/>
              </a:lnSpc>
            </a:pP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lang="pl-PL" altLang="pl-PL" baseline="-25000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 – </a:t>
            </a:r>
            <a:r>
              <a:rPr lang="pl-PL" altLang="pl-PL" dirty="0" smtClean="0">
                <a:latin typeface="Comic Sans MS" pitchFamily="66" charset="0"/>
              </a:rPr>
              <a:t>siła nacisku 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[N] </a:t>
            </a:r>
          </a:p>
          <a:p>
            <a:pPr algn="l" eaLnBrk="1" hangingPunct="1">
              <a:lnSpc>
                <a:spcPct val="125000"/>
              </a:lnSpc>
            </a:pP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pl-PL" altLang="pl-PL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– </a:t>
            </a:r>
            <a:r>
              <a:rPr lang="pl-PL" altLang="pl-PL" dirty="0" smtClean="0">
                <a:latin typeface="Comic Sans MS" pitchFamily="66" charset="0"/>
              </a:rPr>
              <a:t>pole powierzchni 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[m</a:t>
            </a:r>
            <a:r>
              <a:rPr lang="pl-PL" altLang="pl-PL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pl-PL" altLang="pl-PL" dirty="0" smtClean="0">
                <a:solidFill>
                  <a:srgbClr val="FF0000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39750" y="195263"/>
            <a:ext cx="7993063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pl-PL" altLang="pl-PL" sz="3600" b="1" dirty="0">
                <a:solidFill>
                  <a:srgbClr val="FF3300"/>
                </a:solidFill>
              </a:rPr>
              <a:t>Ciśnienie oznaczamy literą p  </a:t>
            </a:r>
            <a:br>
              <a:rPr lang="pl-PL" altLang="pl-PL" sz="3600" b="1" dirty="0">
                <a:solidFill>
                  <a:srgbClr val="FF3300"/>
                </a:solidFill>
              </a:rPr>
            </a:br>
            <a:r>
              <a:rPr lang="pl-PL" altLang="pl-PL" sz="3600" dirty="0"/>
              <a:t>(</a:t>
            </a:r>
            <a:r>
              <a:rPr lang="pl-PL" altLang="pl-PL" sz="3600" dirty="0" err="1"/>
              <a:t>pressure</a:t>
            </a:r>
            <a:r>
              <a:rPr lang="pl-PL" altLang="pl-PL" sz="3600" dirty="0"/>
              <a:t>)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3275856" y="1640796"/>
                <a:ext cx="1667380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36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p</m:t>
                      </m:r>
                      <m:r>
                        <a:rPr lang="pl-PL" sz="36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36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36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pl-PL" sz="36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pl-PL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640796"/>
                <a:ext cx="1667380" cy="11294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491630"/>
            <a:ext cx="8713788" cy="792088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pl-PL" altLang="pl-PL" sz="4000" dirty="0" smtClean="0">
                <a:solidFill>
                  <a:schemeClr val="tx1"/>
                </a:solidFill>
                <a:latin typeface="Tahoma" pitchFamily="34" charset="0"/>
              </a:rPr>
              <a:t>Definicja ciśnienia:</a:t>
            </a:r>
            <a:endParaRPr lang="pl-PL" altLang="pl-PL" sz="3200" dirty="0" smtClean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ole tekstowe 3"/>
              <p:cNvSpPr txBox="1"/>
              <p:nvPr/>
            </p:nvSpPr>
            <p:spPr>
              <a:xfrm>
                <a:off x="3995936" y="339502"/>
                <a:ext cx="1667380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3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p</m:t>
                      </m:r>
                      <m:r>
                        <a:rPr lang="pl-PL" sz="3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F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N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pl-PL" sz="3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pl-PL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4" name="pole tekstow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39502"/>
                <a:ext cx="1667380" cy="11294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ostokąt 2"/>
          <p:cNvSpPr/>
          <p:nvPr/>
        </p:nvSpPr>
        <p:spPr>
          <a:xfrm>
            <a:off x="213713" y="264375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3200" u="sng" dirty="0">
                <a:solidFill>
                  <a:srgbClr val="FF0000"/>
                </a:solidFill>
                <a:latin typeface="Tahoma" pitchFamily="34" charset="0"/>
              </a:rPr>
              <a:t>Ciśnienie</a:t>
            </a:r>
            <a:r>
              <a:rPr lang="pl-PL" altLang="pl-PL" sz="32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pl-PL" altLang="pl-PL" sz="3200" dirty="0">
                <a:latin typeface="Tahoma" pitchFamily="34" charset="0"/>
              </a:rPr>
              <a:t>jest równe stosunkowi siły nacisku do wielkości powierzchni na którą ta siła </a:t>
            </a:r>
            <a:r>
              <a:rPr lang="pl-PL" altLang="pl-PL" sz="3200" dirty="0" err="1">
                <a:latin typeface="Tahoma" pitchFamily="34" charset="0"/>
              </a:rPr>
              <a:t>oddziaływuje</a:t>
            </a:r>
            <a:r>
              <a:rPr lang="pl-PL" altLang="pl-PL" sz="3200" dirty="0">
                <a:solidFill>
                  <a:srgbClr val="FF0000"/>
                </a:solidFill>
                <a:latin typeface="Tahoma" pitchFamily="34" charset="0"/>
              </a:rPr>
              <a:t>. 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973" y="2859782"/>
            <a:ext cx="8136830" cy="1926407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pl-PL" altLang="pl-PL" sz="3200" dirty="0" smtClean="0">
                <a:solidFill>
                  <a:srgbClr val="FF0000"/>
                </a:solidFill>
                <a:latin typeface="Tahoma" pitchFamily="34" charset="0"/>
              </a:rPr>
              <a:t>Ciśnienie ma wartość 1 Pa gdy siła </a:t>
            </a:r>
            <a:br>
              <a:rPr lang="pl-PL" altLang="pl-PL" sz="3200" dirty="0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pl-PL" altLang="pl-PL" sz="3200" dirty="0" smtClean="0">
                <a:solidFill>
                  <a:srgbClr val="FF0000"/>
                </a:solidFill>
                <a:latin typeface="Tahoma" pitchFamily="34" charset="0"/>
              </a:rPr>
              <a:t>o wartości 1 N działa na powierzchnię 1 m</a:t>
            </a:r>
            <a:r>
              <a:rPr lang="pl-PL" altLang="pl-PL" sz="3200" baseline="30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pl-PL" altLang="pl-PL" sz="3200" dirty="0" smtClean="0">
                <a:solidFill>
                  <a:srgbClr val="FF0000"/>
                </a:solidFill>
                <a:latin typeface="Tahoma" pitchFamily="34" charset="0"/>
              </a:rPr>
              <a:t>.</a:t>
            </a:r>
            <a:r>
              <a:rPr lang="pl-PL" altLang="pl-PL" sz="32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2843213" y="141288"/>
            <a:ext cx="38163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sz="4000" dirty="0"/>
              <a:t>definicja 1 Pa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F4C35-D792-412A-81C1-62802C92E68F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e tekstowe 6"/>
              <p:cNvSpPr txBox="1"/>
              <p:nvPr/>
            </p:nvSpPr>
            <p:spPr>
              <a:xfrm>
                <a:off x="2845702" y="1164828"/>
                <a:ext cx="2861616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pl-PL" sz="3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Pa</m:t>
                      </m:r>
                      <m:r>
                        <a:rPr lang="pl-PL" sz="3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3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1 </m:t>
                          </m:r>
                          <m:r>
                            <m:rPr>
                              <m:sty m:val="p"/>
                            </m:rPr>
                            <a:rPr lang="pl-PL" sz="3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N</m:t>
                          </m:r>
                        </m:num>
                        <m:den>
                          <m:r>
                            <a:rPr lang="pl-PL" sz="3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1 </m:t>
                          </m:r>
                          <m:sSup>
                            <m:sSup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pl-PL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m</m:t>
                              </m:r>
                            </m:e>
                            <m:sup>
                              <m:r>
                                <a:rPr lang="pl-PL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l-PL" sz="3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pl-PL" sz="360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702" y="1164828"/>
                <a:ext cx="2861616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233</Words>
  <Application>Microsoft Office PowerPoint</Application>
  <PresentationFormat>Pokaz na ekranie (16:9)</PresentationFormat>
  <Paragraphs>48</Paragraphs>
  <Slides>12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Projekt domyślny</vt:lpstr>
      <vt:lpstr>Obraz - mapa bitowa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Definicja ciśnienia:</vt:lpstr>
      <vt:lpstr>Ciśnienie ma wartość 1 Pa gdy siła  o wartości 1 N działa na powierzchnię 1 m2. </vt:lpstr>
      <vt:lpstr>Wyjaśnij co to znaczy, że ciśnienie ma wartość 100 Pa</vt:lpstr>
      <vt:lpstr>Prezentacja programu PowerPoint</vt:lpstr>
      <vt:lpstr>Prezentacja programu PowerPoint</vt:lpstr>
    </vt:vector>
  </TitlesOfParts>
  <Company>Użytek domowy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Archimedesa, prawo Pascala, ciśnienie.</dc:title>
  <dc:creator>Przemek</dc:creator>
  <cp:lastModifiedBy>Użytkownik systemu Windows</cp:lastModifiedBy>
  <cp:revision>132</cp:revision>
  <dcterms:created xsi:type="dcterms:W3CDTF">2006-05-12T15:12:46Z</dcterms:created>
  <dcterms:modified xsi:type="dcterms:W3CDTF">2020-11-22T10:58:42Z</dcterms:modified>
</cp:coreProperties>
</file>