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76" r:id="rId3"/>
    <p:sldId id="277" r:id="rId4"/>
    <p:sldId id="279" r:id="rId5"/>
    <p:sldId id="278" r:id="rId6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DF018-455D-4F9B-B3FF-A37B3CC7401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8944407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7FD9D-ACEB-4A52-ABEA-5903AF6A10C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863213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F9AE6-8648-4A45-A0BD-88EC1953664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346795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C7567-866F-4134-BDC3-6A4EE8A978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26507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9F542-FB3D-4334-9F23-E689A43F2C6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444730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CD3F9-35EC-481A-8A36-5D3D13FB4BE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9856024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DF77D-8042-4D05-8234-6F87AD0E31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181489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28D2A-D74D-4775-B06D-327AEF385EB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0098307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55F22-BA42-44AF-BF6B-0E6C2BF2FC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80286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ABD79-35EF-4731-8EFF-5877DBFEC60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8972086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4B2AD-9E41-4614-BD09-BD38FA9409C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7420118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+mn-lt"/>
              </a:defRPr>
            </a:lvl1pPr>
          </a:lstStyle>
          <a:p>
            <a:pPr>
              <a:defRPr/>
            </a:pPr>
            <a:fld id="{2405A840-A77A-4BDA-BD64-FBCC7CB1738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006475"/>
            <a:ext cx="8496300" cy="2051050"/>
          </a:xfrm>
        </p:spPr>
        <p:txBody>
          <a:bodyPr/>
          <a:lstStyle/>
          <a:p>
            <a:pPr eaLnBrk="1" hangingPunct="1"/>
            <a:r>
              <a:rPr lang="pl-PL" altLang="pl-PL" sz="6000" smtClean="0">
                <a:solidFill>
                  <a:srgbClr val="FF3300"/>
                </a:solidFill>
              </a:rPr>
              <a:t>Siła wypadkowa</a:t>
            </a:r>
            <a:br>
              <a:rPr lang="pl-PL" altLang="pl-PL" sz="6000" smtClean="0">
                <a:solidFill>
                  <a:srgbClr val="FF3300"/>
                </a:solidFill>
              </a:rPr>
            </a:br>
            <a:r>
              <a:rPr lang="pl-PL" altLang="pl-PL" sz="6000" smtClean="0">
                <a:solidFill>
                  <a:srgbClr val="FF3300"/>
                </a:solidFill>
              </a:rPr>
              <a:t/>
            </a:r>
            <a:br>
              <a:rPr lang="pl-PL" altLang="pl-PL" sz="6000" smtClean="0">
                <a:solidFill>
                  <a:srgbClr val="FF3300"/>
                </a:solidFill>
              </a:rPr>
            </a:br>
            <a:r>
              <a:rPr lang="pl-PL" altLang="pl-PL" sz="6000" smtClean="0">
                <a:solidFill>
                  <a:srgbClr val="FF3300"/>
                </a:solidFill>
              </a:rPr>
              <a:t>Siły równoważące się</a:t>
            </a:r>
            <a:endParaRPr lang="pl-PL" altLang="pl-PL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8313" y="141288"/>
            <a:ext cx="8029575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pl-PL" altLang="pl-PL" sz="2800"/>
              <a:t>Pojedyncza siła działająca na ciało to </a:t>
            </a:r>
            <a:r>
              <a:rPr lang="pl-PL" altLang="pl-PL" sz="2800">
                <a:solidFill>
                  <a:srgbClr val="FF0000"/>
                </a:solidFill>
              </a:rPr>
              <a:t>siła składowa</a:t>
            </a:r>
            <a:r>
              <a:rPr lang="pl-PL" altLang="pl-PL" sz="2800"/>
              <a:t>.</a:t>
            </a:r>
          </a:p>
          <a:p>
            <a:pPr>
              <a:lnSpc>
                <a:spcPct val="120000"/>
              </a:lnSpc>
            </a:pPr>
            <a:endParaRPr lang="pl-PL" altLang="pl-PL" sz="2800"/>
          </a:p>
          <a:p>
            <a:pPr>
              <a:lnSpc>
                <a:spcPct val="120000"/>
              </a:lnSpc>
            </a:pPr>
            <a:endParaRPr lang="pl-PL" altLang="pl-PL" sz="2800"/>
          </a:p>
          <a:p>
            <a:pPr>
              <a:lnSpc>
                <a:spcPct val="120000"/>
              </a:lnSpc>
            </a:pPr>
            <a:endParaRPr lang="pl-PL" altLang="pl-PL" sz="2800"/>
          </a:p>
          <a:p>
            <a:pPr>
              <a:lnSpc>
                <a:spcPct val="120000"/>
              </a:lnSpc>
            </a:pPr>
            <a:r>
              <a:rPr lang="pl-PL" altLang="pl-PL" sz="2800">
                <a:solidFill>
                  <a:srgbClr val="FF0000"/>
                </a:solidFill>
              </a:rPr>
              <a:t>Siła wypadkowa</a:t>
            </a:r>
            <a:r>
              <a:rPr lang="pl-PL" altLang="pl-PL" sz="2800"/>
              <a:t> – siła, która zastępuje działanie wszystkich sił składowych, przyłożonych do tego samego ciała.</a:t>
            </a:r>
          </a:p>
        </p:txBody>
      </p:sp>
      <p:pic>
        <p:nvPicPr>
          <p:cNvPr id="3075" name="Picture 12" descr="Wektory-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338513"/>
            <a:ext cx="5113338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6" descr="Wektory-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844550"/>
            <a:ext cx="40671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95288" y="627063"/>
            <a:ext cx="81534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altLang="pl-PL" sz="3200">
                <a:latin typeface="Times New Roman" pitchFamily="18" charset="0"/>
              </a:rPr>
              <a:t>Siły składowe dodajemy gdy mają:</a:t>
            </a:r>
          </a:p>
          <a:p>
            <a:r>
              <a:rPr lang="pl-PL" altLang="pl-PL" sz="3200">
                <a:latin typeface="Times New Roman" pitchFamily="18" charset="0"/>
              </a:rPr>
              <a:t>ten sam kierunek i zgodne zwroty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219200" y="2628900"/>
            <a:ext cx="1849438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oval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47800" y="2286000"/>
            <a:ext cx="485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altLang="pl-PL" sz="2400">
                <a:solidFill>
                  <a:schemeClr val="tx2"/>
                </a:solidFill>
                <a:latin typeface="Times New Roman" pitchFamily="18" charset="0"/>
              </a:rPr>
              <a:t>F</a:t>
            </a:r>
            <a:r>
              <a:rPr lang="pl-PL" altLang="pl-PL" sz="2000">
                <a:solidFill>
                  <a:schemeClr val="tx2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3124200" y="2628900"/>
            <a:ext cx="3222625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oval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173538" y="2286000"/>
            <a:ext cx="485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altLang="pl-PL" sz="2400">
                <a:solidFill>
                  <a:schemeClr val="accent1"/>
                </a:solidFill>
                <a:latin typeface="Times New Roman" pitchFamily="18" charset="0"/>
              </a:rPr>
              <a:t>F</a:t>
            </a:r>
            <a:r>
              <a:rPr lang="pl-PL" altLang="pl-PL" sz="2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1295400" y="3143250"/>
            <a:ext cx="5108575" cy="14288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 type="oval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3059113" y="3489325"/>
            <a:ext cx="23050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altLang="pl-PL" sz="2800" b="1">
                <a:solidFill>
                  <a:srgbClr val="FF0000"/>
                </a:solidFill>
                <a:latin typeface="Times New Roman" pitchFamily="18" charset="0"/>
              </a:rPr>
              <a:t>Fw = F1 + F2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3348038" y="2733675"/>
            <a:ext cx="581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altLang="pl-PL" sz="2400">
                <a:solidFill>
                  <a:srgbClr val="FF0000"/>
                </a:solidFill>
                <a:latin typeface="Times New Roman" pitchFamily="18" charset="0"/>
              </a:rPr>
              <a:t>Fw</a:t>
            </a:r>
          </a:p>
        </p:txBody>
      </p:sp>
      <p:sp>
        <p:nvSpPr>
          <p:cNvPr id="4106" name="Rectangle 19"/>
          <p:cNvSpPr>
            <a:spLocks noChangeArrowheads="1"/>
          </p:cNvSpPr>
          <p:nvPr/>
        </p:nvSpPr>
        <p:spPr bwMode="auto">
          <a:xfrm>
            <a:off x="6750050" y="3141663"/>
            <a:ext cx="1841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4107" name="Rectangle 20"/>
          <p:cNvSpPr>
            <a:spLocks noChangeArrowheads="1"/>
          </p:cNvSpPr>
          <p:nvPr/>
        </p:nvSpPr>
        <p:spPr bwMode="auto">
          <a:xfrm>
            <a:off x="1403350" y="4364038"/>
            <a:ext cx="1857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l-PL" altLang="pl-PL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7" grpId="0" autoUpdateAnimBg="0"/>
      <p:bldP spid="28678" grpId="0" animBg="1"/>
      <p:bldP spid="28679" grpId="0" autoUpdateAnimBg="0"/>
      <p:bldP spid="28680" grpId="0" animBg="1"/>
      <p:bldP spid="28681" grpId="0" autoUpdateAnimBg="0"/>
      <p:bldP spid="2868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23850" y="1654175"/>
            <a:ext cx="83693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altLang="pl-PL" sz="3200">
                <a:latin typeface="Times New Roman" pitchFamily="18" charset="0"/>
              </a:rPr>
              <a:t>Siła wypadkowa ma zwrot siły o większej wartości.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3792538" y="3548063"/>
            <a:ext cx="3070225" cy="9525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oval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4816475" y="3189288"/>
            <a:ext cx="4857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altLang="pl-PL" sz="2400">
                <a:solidFill>
                  <a:schemeClr val="accent1"/>
                </a:solidFill>
                <a:latin typeface="Times New Roman" pitchFamily="18" charset="0"/>
              </a:rPr>
              <a:t>F</a:t>
            </a:r>
            <a:r>
              <a:rPr lang="pl-PL" altLang="pl-PL" sz="2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5181600" y="3944938"/>
            <a:ext cx="1590675" cy="1111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stealth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5715000" y="3579813"/>
            <a:ext cx="4857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altLang="pl-PL" sz="2400">
                <a:solidFill>
                  <a:schemeClr val="tx2"/>
                </a:solidFill>
                <a:latin typeface="Times New Roman" pitchFamily="18" charset="0"/>
              </a:rPr>
              <a:t>F</a:t>
            </a:r>
            <a:r>
              <a:rPr lang="pl-PL" altLang="pl-PL" sz="2000">
                <a:solidFill>
                  <a:schemeClr val="tx2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V="1">
            <a:off x="3695700" y="3551238"/>
            <a:ext cx="17463" cy="7667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5132388" y="3592513"/>
            <a:ext cx="17462" cy="7826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3778250" y="4310063"/>
            <a:ext cx="1373188" cy="1587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 type="oval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203575" y="4462463"/>
            <a:ext cx="24495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l-PL" altLang="pl-PL" sz="2800" b="1">
                <a:solidFill>
                  <a:srgbClr val="FF0000"/>
                </a:solidFill>
                <a:latin typeface="Times New Roman" pitchFamily="18" charset="0"/>
              </a:rPr>
              <a:t>Fw = F2 - F1</a:t>
            </a:r>
            <a:endParaRPr lang="pl-PL" altLang="pl-PL" sz="2800" b="1">
              <a:solidFill>
                <a:srgbClr val="FF0000"/>
              </a:solidFill>
              <a:latin typeface="Times New Roman CE" charset="-18"/>
            </a:endParaRPr>
          </a:p>
        </p:txBody>
      </p:sp>
      <p:sp>
        <p:nvSpPr>
          <p:cNvPr id="5131" name="Rectangle 19"/>
          <p:cNvSpPr>
            <a:spLocks noChangeArrowheads="1"/>
          </p:cNvSpPr>
          <p:nvPr/>
        </p:nvSpPr>
        <p:spPr bwMode="auto">
          <a:xfrm>
            <a:off x="6750050" y="3141663"/>
            <a:ext cx="1841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5132" name="Rectangle 20"/>
          <p:cNvSpPr>
            <a:spLocks noChangeArrowheads="1"/>
          </p:cNvSpPr>
          <p:nvPr/>
        </p:nvSpPr>
        <p:spPr bwMode="auto">
          <a:xfrm>
            <a:off x="1403350" y="4364038"/>
            <a:ext cx="1857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l-PL" altLang="pl-PL" sz="2400">
              <a:latin typeface="Times New Roman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6858000" y="3600450"/>
            <a:ext cx="0" cy="3429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4" name="Rectangle 22"/>
          <p:cNvSpPr>
            <a:spLocks noChangeArrowheads="1"/>
          </p:cNvSpPr>
          <p:nvPr/>
        </p:nvSpPr>
        <p:spPr bwMode="auto">
          <a:xfrm>
            <a:off x="323850" y="195263"/>
            <a:ext cx="81534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pl-PL" altLang="pl-PL" sz="3200">
                <a:latin typeface="Times New Roman" pitchFamily="18" charset="0"/>
              </a:rPr>
              <a:t>Siły składowe odejmujemy gdy mają:</a:t>
            </a:r>
          </a:p>
          <a:p>
            <a:pPr>
              <a:lnSpc>
                <a:spcPct val="125000"/>
              </a:lnSpc>
            </a:pPr>
            <a:r>
              <a:rPr lang="pl-PL" altLang="pl-PL" sz="3200">
                <a:latin typeface="Times New Roman" pitchFamily="18" charset="0"/>
              </a:rPr>
              <a:t>ten sam kierunek i przeciwne zwroty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5" grpId="0" animBg="1"/>
      <p:bldP spid="31756" grpId="0" autoUpdateAnimBg="0"/>
      <p:bldP spid="31757" grpId="0" animBg="1"/>
      <p:bldP spid="31758" grpId="0" autoUpdateAnimBg="0"/>
      <p:bldP spid="31759" grpId="0" animBg="1"/>
      <p:bldP spid="31760" grpId="0" animBg="1"/>
      <p:bldP spid="31761" grpId="0" animBg="1"/>
      <p:bldP spid="31762" grpId="0" autoUpdateAnimBg="0"/>
      <p:bldP spid="317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857250"/>
          </a:xfrm>
        </p:spPr>
        <p:txBody>
          <a:bodyPr/>
          <a:lstStyle/>
          <a:p>
            <a:pPr eaLnBrk="1" hangingPunct="1"/>
            <a:r>
              <a:rPr lang="pl-PL" altLang="pl-PL" sz="4800" smtClean="0">
                <a:solidFill>
                  <a:srgbClr val="800080"/>
                </a:solidFill>
              </a:rPr>
              <a:t>Siły równoważące się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3850" y="788988"/>
            <a:ext cx="8542338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pl-PL" altLang="pl-PL" sz="2800">
                <a:latin typeface="Times New Roman CE" charset="-18"/>
              </a:rPr>
              <a:t>Dwie siły równoważą się, gdy mają:</a:t>
            </a:r>
            <a:br>
              <a:rPr lang="pl-PL" altLang="pl-PL" sz="2800">
                <a:latin typeface="Times New Roman CE" charset="-18"/>
              </a:rPr>
            </a:br>
            <a:r>
              <a:rPr lang="pl-PL" altLang="pl-PL" sz="2800">
                <a:latin typeface="Times New Roman CE" charset="-18"/>
              </a:rPr>
              <a:t>1. ten sam kierunek </a:t>
            </a:r>
          </a:p>
          <a:p>
            <a:pPr>
              <a:lnSpc>
                <a:spcPct val="120000"/>
              </a:lnSpc>
            </a:pPr>
            <a:r>
              <a:rPr lang="pl-PL" altLang="pl-PL" sz="2800">
                <a:latin typeface="Times New Roman CE" charset="-18"/>
              </a:rPr>
              <a:t>2. tą samą wartość</a:t>
            </a:r>
          </a:p>
          <a:p>
            <a:pPr>
              <a:lnSpc>
                <a:spcPct val="120000"/>
              </a:lnSpc>
            </a:pPr>
            <a:r>
              <a:rPr lang="pl-PL" altLang="pl-PL" sz="2800">
                <a:latin typeface="Times New Roman CE" charset="-18"/>
              </a:rPr>
              <a:t>3. są przyłożone do tego samego ciała</a:t>
            </a:r>
          </a:p>
          <a:p>
            <a:pPr>
              <a:lnSpc>
                <a:spcPct val="120000"/>
              </a:lnSpc>
            </a:pPr>
            <a:r>
              <a:rPr lang="pl-PL" altLang="pl-PL" sz="2800">
                <a:latin typeface="Times New Roman CE" charset="-18"/>
              </a:rPr>
              <a:t>4. </a:t>
            </a:r>
            <a:r>
              <a:rPr lang="pl-PL" altLang="pl-PL" sz="2800">
                <a:solidFill>
                  <a:srgbClr val="FF0000"/>
                </a:solidFill>
                <a:latin typeface="Times New Roman CE" charset="-18"/>
              </a:rPr>
              <a:t>mają przeciwne zwroty</a:t>
            </a:r>
            <a:r>
              <a:rPr lang="pl-PL" altLang="pl-PL" sz="2800">
                <a:latin typeface="Times New Roman CE" charset="-18"/>
              </a:rPr>
              <a:t>.</a:t>
            </a:r>
          </a:p>
          <a:p>
            <a:endParaRPr lang="pl-PL" altLang="pl-PL" sz="2800">
              <a:latin typeface="Times New Roman CE" charset="-18"/>
            </a:endParaRPr>
          </a:p>
        </p:txBody>
      </p:sp>
      <p:pic>
        <p:nvPicPr>
          <p:cNvPr id="6148" name="Obraz 3" descr="rs_row.gif"/>
          <p:cNvPicPr>
            <a:picLocks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2951163"/>
            <a:ext cx="5545137" cy="1187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9" name="Text Box 18"/>
          <p:cNvSpPr txBox="1">
            <a:spLocks noChangeArrowheads="1"/>
          </p:cNvSpPr>
          <p:nvPr/>
        </p:nvSpPr>
        <p:spPr bwMode="auto">
          <a:xfrm>
            <a:off x="250825" y="4137025"/>
            <a:ext cx="8542338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pl-PL" altLang="pl-PL" sz="2800">
                <a:latin typeface="Times New Roman CE" charset="-18"/>
              </a:rPr>
              <a:t>F</a:t>
            </a:r>
            <a:r>
              <a:rPr lang="pl-PL" altLang="pl-PL" sz="2800" baseline="-25000">
                <a:latin typeface="Times New Roman CE" charset="-18"/>
              </a:rPr>
              <a:t>R</a:t>
            </a:r>
            <a:r>
              <a:rPr lang="pl-PL" altLang="pl-PL" sz="2800">
                <a:latin typeface="Times New Roman CE" charset="-18"/>
              </a:rPr>
              <a:t> – siła równoważąca</a:t>
            </a:r>
          </a:p>
          <a:p>
            <a:pPr>
              <a:lnSpc>
                <a:spcPct val="120000"/>
              </a:lnSpc>
            </a:pPr>
            <a:r>
              <a:rPr lang="pl-PL" altLang="pl-PL" sz="2800">
                <a:latin typeface="Times New Roman CE" charset="-18"/>
              </a:rPr>
              <a:t>F</a:t>
            </a:r>
            <a:r>
              <a:rPr lang="pl-PL" altLang="pl-PL" sz="2800" baseline="-25000">
                <a:latin typeface="Times New Roman CE" charset="-18"/>
              </a:rPr>
              <a:t>W</a:t>
            </a:r>
            <a:r>
              <a:rPr lang="pl-PL" altLang="pl-PL" sz="2800">
                <a:latin typeface="Times New Roman CE" charset="-18"/>
              </a:rPr>
              <a:t> – siła wypadkowa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jekt domyślny">
  <a:themeElements>
    <a:clrScheme name="1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96</Words>
  <Application>Microsoft Office PowerPoint</Application>
  <PresentationFormat>Pokaz na ekranie (16:9)</PresentationFormat>
  <Paragraphs>25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Calibri</vt:lpstr>
      <vt:lpstr>Times New Roman CE</vt:lpstr>
      <vt:lpstr>1_Projekt domyślny</vt:lpstr>
      <vt:lpstr>Siła wypadkowa  Siły równoważące się</vt:lpstr>
      <vt:lpstr>Prezentacja programu PowerPoint</vt:lpstr>
      <vt:lpstr>Prezentacja programu PowerPoint</vt:lpstr>
      <vt:lpstr>Prezentacja programu PowerPoint</vt:lpstr>
      <vt:lpstr>Siły równoważące się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Ciężar</dc:title>
  <dc:creator>AM</dc:creator>
  <cp:lastModifiedBy>Użytkownik systemu Windows</cp:lastModifiedBy>
  <cp:revision>61</cp:revision>
  <dcterms:created xsi:type="dcterms:W3CDTF">2008-02-11T16:09:10Z</dcterms:created>
  <dcterms:modified xsi:type="dcterms:W3CDTF">2020-11-04T12:36:36Z</dcterms:modified>
</cp:coreProperties>
</file>