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6" r:id="rId4"/>
    <p:sldId id="267" r:id="rId5"/>
    <p:sldId id="274" r:id="rId6"/>
    <p:sldId id="275" r:id="rId7"/>
    <p:sldId id="276" r:id="rId8"/>
    <p:sldId id="270" r:id="rId9"/>
    <p:sldId id="272" r:id="rId10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 autoAdjust="0"/>
    <p:restoredTop sz="94654" autoAdjust="0"/>
  </p:normalViewPr>
  <p:slideViewPr>
    <p:cSldViewPr>
      <p:cViewPr>
        <p:scale>
          <a:sx n="90" d="100"/>
          <a:sy n="90" d="100"/>
        </p:scale>
        <p:origin x="-816" y="-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0D0350-6FD6-496B-BB3A-B739AAD5DF53}" type="datetimeFigureOut">
              <a:rPr lang="pl-PL"/>
              <a:pPr>
                <a:defRPr/>
              </a:pPr>
              <a:t>26.09.2021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4EBE3B-D35B-4809-96D1-599FACEBF5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805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8DFBE31-35CA-41BC-ABCB-B5743680DCF5}" type="slidenum">
              <a:rPr lang="pl-PL" altLang="pl-PL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10244" name="Symbol zastępczy numeru slajd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7034ECF-F460-4F57-8487-29A170084A0C}" type="slidenum">
              <a:rPr lang="pl-PL" altLang="pl-PL"/>
              <a:pPr algn="r" eaLnBrk="1" hangingPunct="1">
                <a:spcBef>
                  <a:spcPct val="0"/>
                </a:spcBef>
              </a:pPr>
              <a:t>4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037C5-FEF5-4FFF-9C97-9FB3B7A3436A}" type="datetime1">
              <a:rPr lang="pl-PL" smtClean="0"/>
              <a:t>26.09.2021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403A-D816-4E70-A429-DD970489F6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99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8183-2F97-47B7-8B27-CFCB61250C3C}" type="datetime1">
              <a:rPr lang="pl-PL" smtClean="0"/>
              <a:t>26.09.2021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7EBE9-CE8F-4DDF-A50E-B6916F87B6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300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E4BC0-2FF8-40C9-A9C2-BFA134F51D7B}" type="datetime1">
              <a:rPr lang="pl-PL" smtClean="0"/>
              <a:t>26.09.2021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88C33-6A2A-4D12-B77A-4E071AE47F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571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F6175-F681-42B3-9F8E-96AE6F343443}" type="datetime1">
              <a:rPr lang="pl-PL" smtClean="0"/>
              <a:t>26.09.2021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9878F-F5E9-4BA3-BA96-C05F06F986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398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54180-62F6-4995-921A-7AAA63789141}" type="datetime1">
              <a:rPr lang="pl-PL" smtClean="0"/>
              <a:t>26.09.2021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DE025-FF73-4116-B42D-8E96624D02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484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E2D2-A3C7-4255-A96A-EFBFCA8B235B}" type="datetime1">
              <a:rPr lang="pl-PL" smtClean="0"/>
              <a:t>26.09.2021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9BDC0-6B90-4B74-929C-9379B385E0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352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7871A-8321-45A1-B1CA-FAA92194E3C1}" type="datetime1">
              <a:rPr lang="pl-PL" smtClean="0"/>
              <a:t>26.09.2021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3935-DD18-4063-91E2-A172A908C1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727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63962-CB51-4AF3-AD14-5646931E3FCA}" type="datetime1">
              <a:rPr lang="pl-PL" smtClean="0"/>
              <a:t>26.09.2021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DC71A-1A07-44DD-9426-3453C71EC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89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53A62-A7FA-45C3-9043-69C13C04ED61}" type="datetime1">
              <a:rPr lang="pl-PL" smtClean="0"/>
              <a:t>26.09.2021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EF52E-6A4E-475E-9655-0E6A330D39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73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FEFF-CE42-4D68-800C-463E7924E278}" type="datetime1">
              <a:rPr lang="pl-PL" smtClean="0"/>
              <a:t>26.09.2021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06BB4-74F4-46BA-8FF9-98C857A7A4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326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C6EAC-3916-4BD9-AFEE-61A9B5B7EC2D}" type="datetime1">
              <a:rPr lang="pl-PL" smtClean="0"/>
              <a:t>26.09.2021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732BC-DA3B-4F2C-BC17-345E1DDCE2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78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7661A5-2F4B-47C8-B509-344305FCA8CB}" type="datetime1">
              <a:rPr lang="pl-PL" smtClean="0"/>
              <a:t>26.09.2021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D22E38-285E-4592-95FE-4EBEF116EB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wektor.mp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l-PL" altLang="pl-PL" smtClean="0">
                <a:solidFill>
                  <a:srgbClr val="FFFFFF"/>
                </a:solidFill>
                <a:latin typeface="Arial" pitchFamily="34" charset="0"/>
              </a:rPr>
              <a:t>Siła jako wielkość wektorowa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8403A-D816-4E70-A429-DD970489F684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 idx="4294967295"/>
          </p:nvPr>
        </p:nvSpPr>
        <p:spPr/>
        <p:txBody>
          <a:bodyPr lIns="45720" rIns="45720"/>
          <a:lstStyle/>
          <a:p>
            <a:pPr eaLnBrk="1" hangingPunct="1"/>
            <a:r>
              <a:rPr lang="pl-PL" altLang="pl-PL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Siła jest miarą oddziaływania ciał</a:t>
            </a:r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039813"/>
            <a:ext cx="5567363" cy="3143250"/>
          </a:xfrm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043608" y="4299942"/>
            <a:ext cx="68563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dirty="0">
                <a:latin typeface="Arial" pitchFamily="34" charset="0"/>
              </a:rPr>
              <a:t>Siłę oznaczamy dużą literą </a:t>
            </a:r>
            <a:r>
              <a:rPr lang="pl-PL" altLang="pl-PL" dirty="0" smtClean="0">
                <a:solidFill>
                  <a:srgbClr val="FF0000"/>
                </a:solidFill>
                <a:latin typeface="Arial" pitchFamily="34" charset="0"/>
              </a:rPr>
              <a:t>F </a:t>
            </a:r>
            <a:r>
              <a:rPr lang="pl-PL" altLang="pl-PL" dirty="0" smtClean="0">
                <a:latin typeface="Arial" pitchFamily="34" charset="0"/>
              </a:rPr>
              <a:t>(Force)</a:t>
            </a:r>
            <a:endParaRPr lang="pl-PL" altLang="pl-PL" sz="1800" dirty="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EF52E-6A4E-475E-9655-0E6A330D39E5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 idx="4294967295"/>
          </p:nvPr>
        </p:nvSpPr>
        <p:spPr/>
        <p:txBody>
          <a:bodyPr lIns="45720" rIns="45720"/>
          <a:lstStyle/>
          <a:p>
            <a:pPr eaLnBrk="1" hangingPunct="1"/>
            <a:r>
              <a:rPr lang="pl-PL" altLang="pl-PL" sz="3100" dirty="0" smtClean="0">
                <a:solidFill>
                  <a:srgbClr val="FF0000"/>
                </a:solidFill>
                <a:latin typeface="EraserDust CE" pitchFamily="34" charset="-18"/>
              </a:rPr>
              <a:t>Jednostką siły jest Newton [N]</a:t>
            </a:r>
          </a:p>
        </p:txBody>
      </p:sp>
      <p:pic>
        <p:nvPicPr>
          <p:cNvPr id="4" name="Picture 11" descr="http://upload.wikimedia.org/wikipedia/commons/thumb/5/50/Sir_Isaac_Newton_by_Sir_Godfrey_Kneller%2C_Bt.jpg/640px-Sir_Isaac_Newton_by_Sir_Godfrey_Kneller%2C_B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562" y="1347614"/>
            <a:ext cx="2896565" cy="3511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EF52E-6A4E-475E-9655-0E6A330D39E5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amera Film Png Jpg Library Download - Film Camera Icon Png Clipart (980x894), Png Download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538" y="1851025"/>
            <a:ext cx="2008187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EF52E-6A4E-475E-9655-0E6A330D39E5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>
            <a:grpSpLocks/>
          </p:cNvGrpSpPr>
          <p:nvPr/>
        </p:nvGrpSpPr>
        <p:grpSpPr bwMode="auto">
          <a:xfrm>
            <a:off x="107951" y="1498997"/>
            <a:ext cx="8208465" cy="1241822"/>
            <a:chOff x="107951" y="2114550"/>
            <a:chExt cx="8208465" cy="1655763"/>
          </a:xfrm>
        </p:grpSpPr>
        <p:pic>
          <p:nvPicPr>
            <p:cNvPr id="6155" name="Picture 2" descr="http://www.grybow.pl/f/s/166/7622/SPORT/Wiadomosci/2012/08/pilka_nozn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5850" y="2114550"/>
              <a:ext cx="880566" cy="880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6" name="Prostokąt 10"/>
            <p:cNvSpPr>
              <a:spLocks noChangeArrowheads="1"/>
            </p:cNvSpPr>
            <p:nvPr/>
          </p:nvSpPr>
          <p:spPr bwMode="auto">
            <a:xfrm>
              <a:off x="107951" y="2128838"/>
              <a:ext cx="6408265" cy="164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0" indent="0" eaLnBrk="1" hangingPunct="1"/>
              <a:r>
                <a:rPr lang="pl-PL" altLang="pl-PL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1. Punkt </a:t>
              </a:r>
              <a:r>
                <a:rPr lang="pl-PL" altLang="pl-PL" sz="28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przyłożenia </a:t>
              </a:r>
              <a:r>
                <a:rPr lang="pl-PL" altLang="pl-PL" sz="2800" dirty="0">
                  <a:latin typeface="Times New Roman" pitchFamily="18" charset="0"/>
                  <a:cs typeface="Times New Roman" pitchFamily="18" charset="0"/>
                </a:rPr>
                <a:t>- obiekt, do którego przyłożona jest siła.              </a:t>
              </a:r>
              <a:endParaRPr lang="pl-PL" altLang="pl-PL" b="1" dirty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buFont typeface="Arial" charset="0"/>
                <a:buChar char="•"/>
              </a:pPr>
              <a:endParaRPr lang="pl-PL" altLang="pl-PL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23214" y="2740819"/>
            <a:ext cx="65370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/>
            <a:r>
              <a:rPr lang="pl-PL" altLang="pl-PL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Kierunek </a:t>
            </a:r>
            <a:r>
              <a:rPr lang="pl-PL" altLang="pl-PL" sz="2800" dirty="0">
                <a:latin typeface="Times New Roman" pitchFamily="18" charset="0"/>
                <a:cs typeface="Times New Roman" pitchFamily="18" charset="0"/>
              </a:rPr>
              <a:t>- linia, wzdłuż której działa siła.                  </a:t>
            </a:r>
            <a:endParaRPr lang="pl-PL" altLang="pl-PL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2" name="Picture 2" descr="http://www.grybow.pl/f/s/166/7622/SPORT/Wiadomosci/2012/08/pilka_noz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3712369"/>
            <a:ext cx="576262" cy="43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Łącznik prostoliniowy 14"/>
          <p:cNvCxnSpPr/>
          <p:nvPr/>
        </p:nvCxnSpPr>
        <p:spPr>
          <a:xfrm>
            <a:off x="2411413" y="3927872"/>
            <a:ext cx="648176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7021513" y="2571750"/>
            <a:ext cx="0" cy="248483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4783226" y="3290947"/>
            <a:ext cx="1719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pionowy,</a:t>
            </a:r>
            <a:endParaRPr lang="pl-PL" altLang="pl-PL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>
            <a:spLocks noChangeArrowheads="1"/>
          </p:cNvSpPr>
          <p:nvPr/>
        </p:nvSpPr>
        <p:spPr bwMode="auto">
          <a:xfrm>
            <a:off x="123214" y="3343037"/>
            <a:ext cx="4660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kierunek  może być: poziomy,</a:t>
            </a:r>
            <a:endParaRPr lang="pl-PL" altLang="pl-PL" sz="2800" dirty="0"/>
          </a:p>
        </p:txBody>
      </p:sp>
      <p:sp>
        <p:nvSpPr>
          <p:cNvPr id="16" name="Tytuł 1"/>
          <p:cNvSpPr txBox="1">
            <a:spLocks/>
          </p:cNvSpPr>
          <p:nvPr/>
        </p:nvSpPr>
        <p:spPr bwMode="auto">
          <a:xfrm>
            <a:off x="395288" y="195486"/>
            <a:ext cx="82296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lnSpc>
                <a:spcPts val="4100"/>
              </a:lnSpc>
            </a:pPr>
            <a:r>
              <a:rPr lang="pl-PL" altLang="pl-PL" sz="3100" dirty="0" smtClean="0">
                <a:solidFill>
                  <a:srgbClr val="FF0000"/>
                </a:solidFill>
                <a:latin typeface="EraserDust CE" pitchFamily="34" charset="-18"/>
              </a:rPr>
              <a:t>Siła jest wielkością wektorową. </a:t>
            </a:r>
            <a:br>
              <a:rPr lang="pl-PL" altLang="pl-PL" sz="3100" dirty="0" smtClean="0">
                <a:solidFill>
                  <a:srgbClr val="FF0000"/>
                </a:solidFill>
                <a:latin typeface="EraserDust CE" pitchFamily="34" charset="-18"/>
              </a:rPr>
            </a:br>
            <a: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Każda wielkość wektorowa posiada 4 cechy:</a:t>
            </a:r>
          </a:p>
        </p:txBody>
      </p:sp>
      <p:sp>
        <p:nvSpPr>
          <p:cNvPr id="5" name="Prostokąt 4"/>
          <p:cNvSpPr/>
          <p:nvPr/>
        </p:nvSpPr>
        <p:spPr>
          <a:xfrm>
            <a:off x="6826138" y="1577459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pl-PL" b="1" dirty="0">
                <a:latin typeface="Times New Roman" pitchFamily="18" charset="0"/>
                <a:cs typeface="Times New Roman" pitchFamily="18" charset="0"/>
              </a:rPr>
              <a:t>np. </a:t>
            </a:r>
            <a:endParaRPr lang="pl-PL" dirty="0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611560" y="4144566"/>
            <a:ext cx="3168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pl-PL" altLang="pl-PL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ub skośny</a:t>
            </a:r>
            <a:endParaRPr lang="pl-PL" altLang="pl-PL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Łącznik prostoliniowy 18"/>
          <p:cNvCxnSpPr/>
          <p:nvPr/>
        </p:nvCxnSpPr>
        <p:spPr>
          <a:xfrm flipH="1">
            <a:off x="6228185" y="2859782"/>
            <a:ext cx="1647948" cy="201047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EF52E-6A4E-475E-9655-0E6A330D39E5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46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" grpId="0"/>
      <p:bldP spid="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rostokąt 10"/>
          <p:cNvSpPr>
            <a:spLocks noChangeArrowheads="1"/>
          </p:cNvSpPr>
          <p:nvPr/>
        </p:nvSpPr>
        <p:spPr bwMode="auto">
          <a:xfrm>
            <a:off x="215901" y="61901"/>
            <a:ext cx="8426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/>
            <a:r>
              <a:rPr lang="pl-PL" altLang="pl-PL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Zwrot </a:t>
            </a:r>
            <a:r>
              <a:rPr lang="pl-PL" altLang="pl-PL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altLang="pl-PL" sz="2800" dirty="0" smtClean="0">
                <a:latin typeface="Times New Roman" pitchFamily="18" charset="0"/>
                <a:cs typeface="Times New Roman" pitchFamily="18" charset="0"/>
              </a:rPr>
              <a:t>grot </a:t>
            </a:r>
            <a:r>
              <a:rPr lang="pl-PL" altLang="pl-PL" sz="2800" dirty="0">
                <a:latin typeface="Times New Roman" pitchFamily="18" charset="0"/>
                <a:cs typeface="Times New Roman" pitchFamily="18" charset="0"/>
              </a:rPr>
              <a:t>strzałki obrazującej działającą </a:t>
            </a:r>
            <a:r>
              <a:rPr lang="pl-PL" altLang="pl-PL" sz="2800" dirty="0" smtClean="0">
                <a:latin typeface="Times New Roman" pitchFamily="18" charset="0"/>
                <a:cs typeface="Times New Roman" pitchFamily="18" charset="0"/>
              </a:rPr>
              <a:t>siłę             </a:t>
            </a:r>
            <a:endParaRPr lang="pl-PL" altLang="pl-PL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Prostokąt 10"/>
          <p:cNvSpPr>
            <a:spLocks noChangeArrowheads="1"/>
          </p:cNvSpPr>
          <p:nvPr/>
        </p:nvSpPr>
        <p:spPr bwMode="auto">
          <a:xfrm>
            <a:off x="48539" y="2749810"/>
            <a:ext cx="56797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/>
            <a:r>
              <a:rPr lang="pl-PL" altLang="pl-PL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Wartość </a:t>
            </a:r>
            <a:r>
              <a:rPr lang="pl-PL" altLang="pl-PL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altLang="pl-PL" sz="2800" dirty="0">
                <a:latin typeface="Times New Roman" pitchFamily="18" charset="0"/>
                <a:cs typeface="Times New Roman" pitchFamily="18" charset="0"/>
              </a:rPr>
              <a:t>określa, jak duża jest </a:t>
            </a:r>
            <a:r>
              <a:rPr lang="pl-PL" altLang="pl-PL" sz="2800" dirty="0" smtClean="0">
                <a:latin typeface="Times New Roman" pitchFamily="18" charset="0"/>
                <a:cs typeface="Times New Roman" pitchFamily="18" charset="0"/>
              </a:rPr>
              <a:t>siła</a:t>
            </a:r>
            <a:endParaRPr lang="pl-PL" altLang="pl-PL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upa 2"/>
          <p:cNvGrpSpPr>
            <a:grpSpLocks/>
          </p:cNvGrpSpPr>
          <p:nvPr/>
        </p:nvGrpSpPr>
        <p:grpSpPr bwMode="auto">
          <a:xfrm>
            <a:off x="900113" y="1329929"/>
            <a:ext cx="4818062" cy="1026319"/>
            <a:chOff x="899592" y="1772816"/>
            <a:chExt cx="4818583" cy="1368350"/>
          </a:xfrm>
        </p:grpSpPr>
        <p:grpSp>
          <p:nvGrpSpPr>
            <p:cNvPr id="7199" name="Grupa 12"/>
            <p:cNvGrpSpPr>
              <a:grpSpLocks/>
            </p:cNvGrpSpPr>
            <p:nvPr/>
          </p:nvGrpSpPr>
          <p:grpSpPr bwMode="auto">
            <a:xfrm>
              <a:off x="3052763" y="2564904"/>
              <a:ext cx="2665412" cy="576262"/>
              <a:chOff x="2843808" y="2420888"/>
              <a:chExt cx="2664296" cy="576064"/>
            </a:xfrm>
          </p:grpSpPr>
          <p:pic>
            <p:nvPicPr>
              <p:cNvPr id="7204" name="Picture 2" descr="http://www.grybow.pl/f/s/166/7622/SPORT/Wiadomosci/2012/08/pilka_nozna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2317" y="2420888"/>
                <a:ext cx="576064" cy="576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Łącznik prostoliniowy 4"/>
              <p:cNvCxnSpPr/>
              <p:nvPr/>
            </p:nvCxnSpPr>
            <p:spPr>
              <a:xfrm>
                <a:off x="2843520" y="2709729"/>
                <a:ext cx="2664584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Łącznik prosty ze strzałką 5"/>
              <p:cNvCxnSpPr/>
              <p:nvPr/>
            </p:nvCxnSpPr>
            <p:spPr>
              <a:xfrm>
                <a:off x="3779854" y="2709729"/>
                <a:ext cx="1188668" cy="0"/>
              </a:xfrm>
              <a:prstGeom prst="straightConnector1">
                <a:avLst/>
              </a:prstGeom>
              <a:ln w="444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00" name="Grupa 17"/>
            <p:cNvGrpSpPr>
              <a:grpSpLocks/>
            </p:cNvGrpSpPr>
            <p:nvPr/>
          </p:nvGrpSpPr>
          <p:grpSpPr bwMode="auto">
            <a:xfrm>
              <a:off x="899592" y="1772816"/>
              <a:ext cx="2428875" cy="574675"/>
              <a:chOff x="1944936" y="2420888"/>
              <a:chExt cx="2429048" cy="576064"/>
            </a:xfrm>
          </p:grpSpPr>
          <p:pic>
            <p:nvPicPr>
              <p:cNvPr id="7201" name="Picture 2" descr="http://www.grybow.pl/f/s/166/7622/SPORT/Wiadomosci/2012/08/pilka_nozna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2317" y="2420888"/>
                <a:ext cx="576064" cy="576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0" name="Łącznik prostoliniowy 19"/>
              <p:cNvCxnSpPr/>
              <p:nvPr/>
            </p:nvCxnSpPr>
            <p:spPr>
              <a:xfrm>
                <a:off x="1944936" y="2708904"/>
                <a:ext cx="2429311" cy="1592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Łącznik prosty ze strzałką 20"/>
              <p:cNvCxnSpPr/>
              <p:nvPr/>
            </p:nvCxnSpPr>
            <p:spPr>
              <a:xfrm flipH="1" flipV="1">
                <a:off x="2592752" y="2708904"/>
                <a:ext cx="1122563" cy="1592"/>
              </a:xfrm>
              <a:prstGeom prst="straightConnector1">
                <a:avLst/>
              </a:prstGeom>
              <a:ln w="444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upa 3"/>
          <p:cNvGrpSpPr>
            <a:grpSpLocks/>
          </p:cNvGrpSpPr>
          <p:nvPr/>
        </p:nvGrpSpPr>
        <p:grpSpPr bwMode="auto">
          <a:xfrm>
            <a:off x="6661150" y="681038"/>
            <a:ext cx="1943100" cy="2591991"/>
            <a:chOff x="6516688" y="908720"/>
            <a:chExt cx="1943100" cy="3455913"/>
          </a:xfrm>
        </p:grpSpPr>
        <p:grpSp>
          <p:nvGrpSpPr>
            <p:cNvPr id="7191" name="Grupa 28"/>
            <p:cNvGrpSpPr>
              <a:grpSpLocks/>
            </p:cNvGrpSpPr>
            <p:nvPr/>
          </p:nvGrpSpPr>
          <p:grpSpPr bwMode="auto">
            <a:xfrm rot="-5400000">
              <a:off x="5472906" y="2744590"/>
              <a:ext cx="2663825" cy="576262"/>
              <a:chOff x="2843808" y="2420888"/>
              <a:chExt cx="2664296" cy="576064"/>
            </a:xfrm>
          </p:grpSpPr>
          <p:pic>
            <p:nvPicPr>
              <p:cNvPr id="7196" name="Picture 2" descr="http://www.grybow.pl/f/s/166/7622/SPORT/Wiadomosci/2012/08/pilka_nozna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2317" y="2420888"/>
                <a:ext cx="576064" cy="576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1" name="Łącznik prostoliniowy 30"/>
              <p:cNvCxnSpPr/>
              <p:nvPr/>
            </p:nvCxnSpPr>
            <p:spPr>
              <a:xfrm>
                <a:off x="2843808" y="2709714"/>
                <a:ext cx="2664238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ze strzałką 31"/>
              <p:cNvCxnSpPr/>
              <p:nvPr/>
            </p:nvCxnSpPr>
            <p:spPr>
              <a:xfrm>
                <a:off x="3780579" y="2709714"/>
                <a:ext cx="1187634" cy="0"/>
              </a:xfrm>
              <a:prstGeom prst="straightConnector1">
                <a:avLst/>
              </a:prstGeom>
              <a:ln w="444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2" name="Grupa 32"/>
            <p:cNvGrpSpPr>
              <a:grpSpLocks/>
            </p:cNvGrpSpPr>
            <p:nvPr/>
          </p:nvGrpSpPr>
          <p:grpSpPr bwMode="auto">
            <a:xfrm rot="-5400000">
              <a:off x="6958013" y="1835820"/>
              <a:ext cx="2428875" cy="574675"/>
              <a:chOff x="1944936" y="2420888"/>
              <a:chExt cx="2429048" cy="576064"/>
            </a:xfrm>
          </p:grpSpPr>
          <p:pic>
            <p:nvPicPr>
              <p:cNvPr id="7193" name="Picture 2" descr="http://www.grybow.pl/f/s/166/7622/SPORT/Wiadomosci/2012/08/pilka_nozna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2317" y="2420888"/>
                <a:ext cx="576064" cy="576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5" name="Łącznik prostoliniowy 34"/>
              <p:cNvCxnSpPr/>
              <p:nvPr/>
            </p:nvCxnSpPr>
            <p:spPr>
              <a:xfrm>
                <a:off x="1944989" y="2708920"/>
                <a:ext cx="2428995" cy="1591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ze strzałką 35"/>
              <p:cNvCxnSpPr/>
              <p:nvPr/>
            </p:nvCxnSpPr>
            <p:spPr>
              <a:xfrm flipH="1" flipV="1">
                <a:off x="2611772" y="2708921"/>
                <a:ext cx="1122417" cy="1591"/>
              </a:xfrm>
              <a:prstGeom prst="straightConnector1">
                <a:avLst/>
              </a:prstGeom>
              <a:ln w="444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upa 1"/>
          <p:cNvGrpSpPr>
            <a:grpSpLocks/>
          </p:cNvGrpSpPr>
          <p:nvPr/>
        </p:nvGrpSpPr>
        <p:grpSpPr bwMode="auto">
          <a:xfrm>
            <a:off x="4904581" y="3627917"/>
            <a:ext cx="4090988" cy="1403747"/>
            <a:chOff x="2843213" y="5013325"/>
            <a:chExt cx="4090987" cy="1870670"/>
          </a:xfrm>
        </p:grpSpPr>
        <p:grpSp>
          <p:nvGrpSpPr>
            <p:cNvPr id="7179" name="Grupa 13"/>
            <p:cNvGrpSpPr>
              <a:grpSpLocks/>
            </p:cNvGrpSpPr>
            <p:nvPr/>
          </p:nvGrpSpPr>
          <p:grpSpPr bwMode="auto">
            <a:xfrm>
              <a:off x="2843213" y="5013325"/>
              <a:ext cx="4067175" cy="576263"/>
              <a:chOff x="2737024" y="2420888"/>
              <a:chExt cx="4067224" cy="576064"/>
            </a:xfrm>
          </p:grpSpPr>
          <p:pic>
            <p:nvPicPr>
              <p:cNvPr id="7188" name="Picture 2" descr="http://www.grybow.pl/f/s/166/7622/SPORT/Wiadomosci/2012/08/pilka_nozna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2317" y="2420888"/>
                <a:ext cx="576064" cy="576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6" name="Łącznik prostoliniowy 15"/>
              <p:cNvCxnSpPr/>
              <p:nvPr/>
            </p:nvCxnSpPr>
            <p:spPr>
              <a:xfrm>
                <a:off x="2737024" y="2709560"/>
                <a:ext cx="4067223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Łącznik prosty ze strzałką 16"/>
              <p:cNvCxnSpPr/>
              <p:nvPr/>
            </p:nvCxnSpPr>
            <p:spPr>
              <a:xfrm>
                <a:off x="3780024" y="2709560"/>
                <a:ext cx="1187464" cy="0"/>
              </a:xfrm>
              <a:prstGeom prst="straightConnector1">
                <a:avLst/>
              </a:prstGeom>
              <a:ln w="444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80" name="Grupa 37"/>
            <p:cNvGrpSpPr>
              <a:grpSpLocks/>
            </p:cNvGrpSpPr>
            <p:nvPr/>
          </p:nvGrpSpPr>
          <p:grpSpPr bwMode="auto">
            <a:xfrm>
              <a:off x="2844800" y="5661248"/>
              <a:ext cx="4067175" cy="576262"/>
              <a:chOff x="2737024" y="2420888"/>
              <a:chExt cx="4067224" cy="576064"/>
            </a:xfrm>
          </p:grpSpPr>
          <p:pic>
            <p:nvPicPr>
              <p:cNvPr id="7185" name="Picture 2" descr="http://www.grybow.pl/f/s/166/7622/SPORT/Wiadomosci/2012/08/pilka_nozna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2317" y="2420888"/>
                <a:ext cx="576064" cy="576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0" name="Łącznik prostoliniowy 39"/>
              <p:cNvCxnSpPr/>
              <p:nvPr/>
            </p:nvCxnSpPr>
            <p:spPr>
              <a:xfrm>
                <a:off x="2737025" y="2710580"/>
                <a:ext cx="4067223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Łącznik prosty ze strzałką 40"/>
              <p:cNvCxnSpPr/>
              <p:nvPr/>
            </p:nvCxnSpPr>
            <p:spPr>
              <a:xfrm>
                <a:off x="3780024" y="2710580"/>
                <a:ext cx="2411441" cy="0"/>
              </a:xfrm>
              <a:prstGeom prst="straightConnector1">
                <a:avLst/>
              </a:prstGeom>
              <a:ln w="444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81" name="Grupa 42"/>
            <p:cNvGrpSpPr>
              <a:grpSpLocks/>
            </p:cNvGrpSpPr>
            <p:nvPr/>
          </p:nvGrpSpPr>
          <p:grpSpPr bwMode="auto">
            <a:xfrm>
              <a:off x="2867025" y="6309320"/>
              <a:ext cx="4067175" cy="574675"/>
              <a:chOff x="2737024" y="2420888"/>
              <a:chExt cx="4067224" cy="576064"/>
            </a:xfrm>
          </p:grpSpPr>
          <p:pic>
            <p:nvPicPr>
              <p:cNvPr id="7182" name="Picture 2" descr="http://www.grybow.pl/f/s/166/7622/SPORT/Wiadomosci/2012/08/pilka_nozna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2317" y="2420888"/>
                <a:ext cx="576064" cy="576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5" name="Łącznik prostoliniowy 44"/>
              <p:cNvCxnSpPr/>
              <p:nvPr/>
            </p:nvCxnSpPr>
            <p:spPr>
              <a:xfrm>
                <a:off x="2737025" y="2709073"/>
                <a:ext cx="4067223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ze strzałką 45"/>
              <p:cNvCxnSpPr/>
              <p:nvPr/>
            </p:nvCxnSpPr>
            <p:spPr>
              <a:xfrm>
                <a:off x="3780024" y="2709073"/>
                <a:ext cx="673108" cy="0"/>
              </a:xfrm>
              <a:prstGeom prst="straightConnector1">
                <a:avLst/>
              </a:prstGeom>
              <a:ln w="444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Prostokąt 10"/>
          <p:cNvSpPr>
            <a:spLocks noChangeArrowheads="1"/>
          </p:cNvSpPr>
          <p:nvPr/>
        </p:nvSpPr>
        <p:spPr bwMode="auto">
          <a:xfrm>
            <a:off x="221029" y="834035"/>
            <a:ext cx="6242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zwrot </a:t>
            </a:r>
            <a:r>
              <a:rPr lang="pl-PL" altLang="pl-PL" sz="2800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może być do góry lub </a:t>
            </a:r>
            <a:r>
              <a:rPr lang="pl-PL" altLang="pl-PL" sz="2800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w dół</a:t>
            </a:r>
            <a:r>
              <a:rPr lang="pl-PL" altLang="pl-PL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altLang="pl-PL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Prostokąt 10"/>
          <p:cNvSpPr>
            <a:spLocks noChangeArrowheads="1"/>
          </p:cNvSpPr>
          <p:nvPr/>
        </p:nvSpPr>
        <p:spPr bwMode="auto">
          <a:xfrm>
            <a:off x="178638" y="4114117"/>
            <a:ext cx="5134283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lub liczby z odpowiednią jednostką (np. F=10N)</a:t>
            </a:r>
          </a:p>
          <a:p>
            <a:pPr eaLnBrk="1" hangingPunct="1"/>
            <a:r>
              <a:rPr lang="pl-PL" altLang="pl-PL" sz="1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altLang="pl-PL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auto">
          <a:xfrm>
            <a:off x="215902" y="465609"/>
            <a:ext cx="73104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zwrot </a:t>
            </a:r>
            <a:r>
              <a:rPr lang="pl-PL" altLang="pl-PL" sz="2800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może być w lewo lub w prawo,</a:t>
            </a:r>
            <a:r>
              <a:rPr lang="pl-PL" altLang="pl-PL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altLang="pl-PL" sz="2800" dirty="0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17106" y="3273030"/>
            <a:ext cx="57721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Możemy przedstawić ją za pomocą długości strzałki,</a:t>
            </a:r>
            <a:endParaRPr lang="pl-PL" altLang="pl-PL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EF52E-6A4E-475E-9655-0E6A330D39E5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862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33" grpId="0"/>
      <p:bldP spid="3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upa 5"/>
          <p:cNvGrpSpPr>
            <a:grpSpLocks/>
          </p:cNvGrpSpPr>
          <p:nvPr/>
        </p:nvGrpSpPr>
        <p:grpSpPr bwMode="auto">
          <a:xfrm>
            <a:off x="180182" y="700088"/>
            <a:ext cx="8640762" cy="2312781"/>
            <a:chOff x="179388" y="482612"/>
            <a:chExt cx="8640762" cy="2723345"/>
          </a:xfrm>
        </p:grpSpPr>
        <p:sp>
          <p:nvSpPr>
            <p:cNvPr id="9229" name="Prostokąt 10"/>
            <p:cNvSpPr>
              <a:spLocks noChangeArrowheads="1"/>
            </p:cNvSpPr>
            <p:nvPr/>
          </p:nvSpPr>
          <p:spPr bwMode="auto">
            <a:xfrm>
              <a:off x="539750" y="482612"/>
              <a:ext cx="8280400" cy="1846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pl-PL" altLang="pl-PL" sz="2800" u="sng" dirty="0">
                  <a:latin typeface="Times New Roman" pitchFamily="18" charset="0"/>
                  <a:cs typeface="Times New Roman" pitchFamily="18" charset="0"/>
                </a:rPr>
                <a:t>Zad.1</a:t>
              </a:r>
              <a:r>
                <a:rPr lang="pl-PL" altLang="pl-PL" sz="2800" dirty="0"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pl-PL" altLang="pl-PL" sz="2800" dirty="0">
                  <a:latin typeface="Times New Roman" pitchFamily="18" charset="0"/>
                  <a:cs typeface="Times New Roman" pitchFamily="18" charset="0"/>
                </a:rPr>
              </a:br>
              <a:r>
                <a:rPr lang="pl-PL" altLang="pl-PL" sz="2800" dirty="0">
                  <a:latin typeface="Times New Roman" pitchFamily="18" charset="0"/>
                  <a:cs typeface="Times New Roman" pitchFamily="18" charset="0"/>
                </a:rPr>
                <a:t>Określ kierunki i zwroty sił przedstawionych na rysunkach. </a:t>
              </a:r>
            </a:p>
          </p:txBody>
        </p:sp>
        <p:grpSp>
          <p:nvGrpSpPr>
            <p:cNvPr id="9230" name="Grupa 22"/>
            <p:cNvGrpSpPr>
              <a:grpSpLocks/>
            </p:cNvGrpSpPr>
            <p:nvPr/>
          </p:nvGrpSpPr>
          <p:grpSpPr bwMode="auto">
            <a:xfrm>
              <a:off x="5292725" y="2132807"/>
              <a:ext cx="1454150" cy="966787"/>
              <a:chOff x="5388712" y="2822051"/>
              <a:chExt cx="1454768" cy="966989"/>
            </a:xfrm>
          </p:grpSpPr>
          <p:pic>
            <p:nvPicPr>
              <p:cNvPr id="9242" name="Picture 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88712" y="2822051"/>
                <a:ext cx="1454768" cy="9669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8" name="Łącznik prosty ze strzałką 17"/>
              <p:cNvCxnSpPr/>
              <p:nvPr/>
            </p:nvCxnSpPr>
            <p:spPr>
              <a:xfrm>
                <a:off x="6155801" y="3239615"/>
                <a:ext cx="20646" cy="54148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31" name="Grupa 23"/>
            <p:cNvGrpSpPr>
              <a:grpSpLocks/>
            </p:cNvGrpSpPr>
            <p:nvPr/>
          </p:nvGrpSpPr>
          <p:grpSpPr bwMode="auto">
            <a:xfrm>
              <a:off x="7667625" y="1485107"/>
              <a:ext cx="1008063" cy="1611312"/>
              <a:chOff x="7863101" y="2459797"/>
              <a:chExt cx="1007665" cy="1611570"/>
            </a:xfrm>
          </p:grpSpPr>
          <p:pic>
            <p:nvPicPr>
              <p:cNvPr id="9240" name="Picture 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63101" y="2459797"/>
                <a:ext cx="1007665" cy="1611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9" name="Łącznik prosty ze strzałką 18"/>
              <p:cNvCxnSpPr/>
              <p:nvPr/>
            </p:nvCxnSpPr>
            <p:spPr>
              <a:xfrm flipV="1">
                <a:off x="8243951" y="2564501"/>
                <a:ext cx="0" cy="576385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32" name="Grupa 20"/>
            <p:cNvGrpSpPr>
              <a:grpSpLocks/>
            </p:cNvGrpSpPr>
            <p:nvPr/>
          </p:nvGrpSpPr>
          <p:grpSpPr bwMode="auto">
            <a:xfrm>
              <a:off x="179388" y="2061369"/>
              <a:ext cx="2376487" cy="1144588"/>
              <a:chOff x="683568" y="2725356"/>
              <a:chExt cx="2232248" cy="985292"/>
            </a:xfrm>
          </p:grpSpPr>
          <p:pic>
            <p:nvPicPr>
              <p:cNvPr id="9237" name="Picture 2" descr="Bajo 41230 - Drewniana Formu&amp;lstrok;a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02867" y="2725356"/>
                <a:ext cx="985292" cy="985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7" name="Łącznik prosty ze strzałką 16"/>
              <p:cNvCxnSpPr/>
              <p:nvPr/>
            </p:nvCxnSpPr>
            <p:spPr>
              <a:xfrm flipH="1">
                <a:off x="683568" y="3218659"/>
                <a:ext cx="1583599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Łącznik prostoliniowy 19"/>
              <p:cNvCxnSpPr/>
              <p:nvPr/>
            </p:nvCxnSpPr>
            <p:spPr>
              <a:xfrm>
                <a:off x="1187576" y="3384021"/>
                <a:ext cx="172824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33" name="Grupa 21"/>
            <p:cNvGrpSpPr>
              <a:grpSpLocks/>
            </p:cNvGrpSpPr>
            <p:nvPr/>
          </p:nvGrpSpPr>
          <p:grpSpPr bwMode="auto">
            <a:xfrm>
              <a:off x="2771775" y="2370932"/>
              <a:ext cx="1728788" cy="730250"/>
              <a:chOff x="2771800" y="2874747"/>
              <a:chExt cx="1728192" cy="730133"/>
            </a:xfrm>
          </p:grpSpPr>
          <p:pic>
            <p:nvPicPr>
              <p:cNvPr id="9234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6116" y="2874747"/>
                <a:ext cx="693763" cy="7301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8" name="Łącznik prosty ze strzałką 7"/>
              <p:cNvCxnSpPr/>
              <p:nvPr/>
            </p:nvCxnSpPr>
            <p:spPr>
              <a:xfrm>
                <a:off x="3452603" y="3141374"/>
                <a:ext cx="760150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oliniowy 27"/>
              <p:cNvCxnSpPr/>
              <p:nvPr/>
            </p:nvCxnSpPr>
            <p:spPr>
              <a:xfrm>
                <a:off x="2771800" y="3573127"/>
                <a:ext cx="172819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Prostokąt 10"/>
          <p:cNvSpPr>
            <a:spLocks noChangeArrowheads="1"/>
          </p:cNvSpPr>
          <p:nvPr/>
        </p:nvSpPr>
        <p:spPr bwMode="auto">
          <a:xfrm>
            <a:off x="95569" y="3561040"/>
            <a:ext cx="25923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kierunek  –  poziomy</a:t>
            </a:r>
          </a:p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zwrot  –  w lewo</a:t>
            </a:r>
          </a:p>
        </p:txBody>
      </p:sp>
      <p:sp>
        <p:nvSpPr>
          <p:cNvPr id="22" name="Prostokąt 10"/>
          <p:cNvSpPr>
            <a:spLocks noChangeArrowheads="1"/>
          </p:cNvSpPr>
          <p:nvPr/>
        </p:nvSpPr>
        <p:spPr bwMode="auto">
          <a:xfrm>
            <a:off x="2406747" y="4268926"/>
            <a:ext cx="24923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kierunek  –  poziomy</a:t>
            </a:r>
          </a:p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zwrot  –  w prawo</a:t>
            </a:r>
          </a:p>
        </p:txBody>
      </p:sp>
      <p:sp>
        <p:nvSpPr>
          <p:cNvPr id="23" name="Prostokąt 10"/>
          <p:cNvSpPr>
            <a:spLocks noChangeArrowheads="1"/>
          </p:cNvSpPr>
          <p:nvPr/>
        </p:nvSpPr>
        <p:spPr bwMode="auto">
          <a:xfrm>
            <a:off x="4523421" y="3207097"/>
            <a:ext cx="23762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kierunek  –  pionowy</a:t>
            </a:r>
          </a:p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zwrot  –  w dół</a:t>
            </a:r>
          </a:p>
        </p:txBody>
      </p:sp>
      <p:sp>
        <p:nvSpPr>
          <p:cNvPr id="24" name="Prostokąt 10"/>
          <p:cNvSpPr>
            <a:spLocks noChangeArrowheads="1"/>
          </p:cNvSpPr>
          <p:nvPr/>
        </p:nvSpPr>
        <p:spPr bwMode="auto">
          <a:xfrm>
            <a:off x="6660232" y="4099649"/>
            <a:ext cx="24837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kierunek  –  pionowy</a:t>
            </a:r>
          </a:p>
          <a:p>
            <a:pPr eaLnBrk="1" hangingPunct="1"/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zwrot  –  w górę</a:t>
            </a:r>
          </a:p>
        </p:txBody>
      </p:sp>
      <p:sp>
        <p:nvSpPr>
          <p:cNvPr id="7" name="pole tekstowe 6"/>
          <p:cNvSpPr txBox="1">
            <a:spLocks noChangeArrowheads="1"/>
          </p:cNvSpPr>
          <p:nvPr/>
        </p:nvSpPr>
        <p:spPr bwMode="auto">
          <a:xfrm>
            <a:off x="449264" y="3066737"/>
            <a:ext cx="2538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l-PL" altLang="pl-PL" sz="2800" dirty="0">
                <a:latin typeface="Times New Roman" pitchFamily="18" charset="0"/>
                <a:cs typeface="Times New Roman" pitchFamily="18" charset="0"/>
              </a:rPr>
              <a:t>Rozwiązanie:</a:t>
            </a:r>
          </a:p>
        </p:txBody>
      </p:sp>
      <p:grpSp>
        <p:nvGrpSpPr>
          <p:cNvPr id="9224" name="Grupa 9"/>
          <p:cNvGrpSpPr>
            <a:grpSpLocks/>
          </p:cNvGrpSpPr>
          <p:nvPr/>
        </p:nvGrpSpPr>
        <p:grpSpPr bwMode="auto">
          <a:xfrm>
            <a:off x="449264" y="250032"/>
            <a:ext cx="2136775" cy="450056"/>
            <a:chOff x="5209163" y="667434"/>
            <a:chExt cx="2135452" cy="601326"/>
          </a:xfrm>
        </p:grpSpPr>
        <p:sp>
          <p:nvSpPr>
            <p:cNvPr id="9" name="Schemat blokowy: taśma dziurkowana 8"/>
            <p:cNvSpPr/>
            <p:nvPr/>
          </p:nvSpPr>
          <p:spPr>
            <a:xfrm>
              <a:off x="5209163" y="667434"/>
              <a:ext cx="2027133" cy="601326"/>
            </a:xfrm>
            <a:prstGeom prst="flowChartPunchedTape">
              <a:avLst/>
            </a:prstGeom>
            <a:solidFill>
              <a:srgbClr val="FFD175"/>
            </a:solidFill>
            <a:ln>
              <a:solidFill>
                <a:srgbClr val="FFE2A7"/>
              </a:solidFill>
            </a:ln>
            <a:scene3d>
              <a:camera prst="orthographicFront"/>
              <a:lightRig rig="threePt" dir="t"/>
            </a:scene3d>
            <a:sp3d prstMaterial="matte">
              <a:bevelT w="146050" h="146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9228" name="Prostokąt 10"/>
            <p:cNvSpPr>
              <a:spLocks noChangeArrowheads="1"/>
            </p:cNvSpPr>
            <p:nvPr/>
          </p:nvSpPr>
          <p:spPr bwMode="auto">
            <a:xfrm>
              <a:off x="5436096" y="764704"/>
              <a:ext cx="1908519" cy="452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pl-PL" altLang="pl-PL" sz="1600" b="1">
                  <a:latin typeface="Times New Roman" pitchFamily="18" charset="0"/>
                  <a:cs typeface="Times New Roman" pitchFamily="18" charset="0"/>
                </a:rPr>
                <a:t>ĆWICZENIA</a:t>
              </a:r>
            </a:p>
          </p:txBody>
        </p:sp>
      </p:grp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EF52E-6A4E-475E-9655-0E6A330D39E5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654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/>
    </mc:Choice>
    <mc:Fallback xmlns="">
      <p:transition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 idx="4294967295"/>
          </p:nvPr>
        </p:nvSpPr>
        <p:spPr/>
        <p:txBody>
          <a:bodyPr lIns="45720" rIns="45720"/>
          <a:lstStyle/>
          <a:p>
            <a:pPr eaLnBrk="1" hangingPunct="1"/>
            <a:r>
              <a:rPr lang="pl-PL" alt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 pomiaru siły służy </a:t>
            </a:r>
            <a: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siłomierz</a:t>
            </a:r>
          </a:p>
        </p:txBody>
      </p:sp>
      <p:pic>
        <p:nvPicPr>
          <p:cNvPr id="1026" name="Picture 2" descr="https://www.eduvis.pl/images/stories/virtuemart/product/z0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04" b="11656"/>
          <a:stretch/>
        </p:blipFill>
        <p:spPr bwMode="auto">
          <a:xfrm>
            <a:off x="2051720" y="1275606"/>
            <a:ext cx="4680520" cy="353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EF52E-6A4E-475E-9655-0E6A330D39E5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ytuł 1"/>
          <p:cNvSpPr>
            <a:spLocks noGrp="1"/>
          </p:cNvSpPr>
          <p:nvPr>
            <p:ph type="title" idx="4294967295"/>
          </p:nvPr>
        </p:nvSpPr>
        <p:spPr>
          <a:xfrm>
            <a:off x="251520" y="1275606"/>
            <a:ext cx="8229600" cy="2304256"/>
          </a:xfrm>
        </p:spPr>
        <p:txBody>
          <a:bodyPr lIns="45720" rIns="45720"/>
          <a:lstStyle/>
          <a:p>
            <a:pPr algn="l" eaLnBrk="1" hangingPunct="1"/>
            <a:r>
              <a:rPr lang="pl-PL" alt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Wielkości </a:t>
            </a:r>
            <a:r>
              <a:rPr lang="pl-PL" altLang="pl-PL" sz="32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skalarne</a:t>
            </a:r>
            <a: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posiadają tylko </a:t>
            </a:r>
            <a: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wartość. </a:t>
            </a:r>
            <a:b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 wielkości skalarnych zaliczamy</a:t>
            </a:r>
            <a:r>
              <a:rPr lang="pl-PL" altLang="pl-PL" sz="3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pl-PL" altLang="pl-PL" sz="3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masę</a:t>
            </a:r>
            <a:r>
              <a:rPr lang="pl-PL" altLang="pl-P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czas, temperaturę.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9878F-F5E9-4BA3-BA96-C05F06F986AE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513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0"/>
    </mc:Choice>
    <mc:Fallback xmlns="">
      <p:transition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174</Words>
  <Application>Microsoft Office PowerPoint</Application>
  <PresentationFormat>Pokaz na ekranie (16:9)</PresentationFormat>
  <Paragraphs>42</Paragraphs>
  <Slides>9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Siła jako wielkość wektorowa</vt:lpstr>
      <vt:lpstr>Siła jest miarą oddziaływania ciał</vt:lpstr>
      <vt:lpstr>Jednostką siły jest Newton [N]</vt:lpstr>
      <vt:lpstr>Prezentacja programu PowerPoint</vt:lpstr>
      <vt:lpstr>Prezentacja programu PowerPoint</vt:lpstr>
      <vt:lpstr>Prezentacja programu PowerPoint</vt:lpstr>
      <vt:lpstr>Prezentacja programu PowerPoint</vt:lpstr>
      <vt:lpstr>Do pomiaru siły służy siłomierz</vt:lpstr>
      <vt:lpstr>Wielkości skalarne posiadają tylko wartość.   Do wielkości skalarnych zaliczamy:  masę, czas, temperaturę.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Rodzaje i skutki oddziaływań.</dc:title>
  <dc:creator>Glapa</dc:creator>
  <cp:lastModifiedBy>Użytkownik systemu Windows</cp:lastModifiedBy>
  <cp:revision>88</cp:revision>
  <dcterms:created xsi:type="dcterms:W3CDTF">2008-11-29T18:28:34Z</dcterms:created>
  <dcterms:modified xsi:type="dcterms:W3CDTF">2021-09-26T08:10:15Z</dcterms:modified>
</cp:coreProperties>
</file>