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66" r:id="rId2"/>
    <p:sldId id="278" r:id="rId3"/>
    <p:sldId id="260" r:id="rId4"/>
    <p:sldId id="274" r:id="rId5"/>
    <p:sldId id="276" r:id="rId6"/>
    <p:sldId id="277" r:id="rId7"/>
    <p:sldId id="275" r:id="rId8"/>
    <p:sldId id="267" r:id="rId9"/>
    <p:sldId id="279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47D82-A586-4F23-BC5A-0E5C5BC0770D}" type="datetimeFigureOut">
              <a:rPr lang="pl-PL" smtClean="0"/>
              <a:t>20.01.2022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2AC37-861F-4172-90F7-CD118686F7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80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55D3-8EBC-4444-A67B-C014D9296EF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4642100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B6BC-5C0C-4A3A-84C3-38FAB2503D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67771249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0B240-ABC1-4B7F-AB83-9FBF81A051D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7092770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5B37-DCEC-4F75-BF42-F9AA1C3405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195065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99F3-5F2C-4434-90AC-02577ABAF10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0563834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03BB8-63D4-4F58-A95D-A46B7F2ACB6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1832131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B4FAC-7666-4CBC-ABC3-C9E298EBAE2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8636376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2B005-4742-48BF-A410-642286B5E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0615857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5AFE-BB23-4E64-9F3E-673A221966B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7950526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68C1-FBEF-4FB7-B38F-6AC3455DB52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47177860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099E-0619-4D5A-8E9A-9C560F5EF5C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05008137"/>
      </p:ext>
    </p:extLst>
  </p:cSld>
  <p:clrMapOvr>
    <a:masterClrMapping/>
  </p:clrMapOvr>
  <p:transition spd="med">
    <p:zoom/>
    <p:sndAc>
      <p:stSnd>
        <p:snd r:embed="rId1" name="Muzyk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0CE62AA4-4CB8-4CE4-BAAA-8AB63B8E6C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spd="med">
    <p:zoom/>
    <p:sndAc>
      <p:stSnd>
        <p:snd r:embed="rId13" name="Muzyka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jednakowedrogi.mp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drogajestwprostproporcjonalna.mp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27088" y="1844675"/>
            <a:ext cx="80645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sz="3600" b="1">
                <a:solidFill>
                  <a:srgbClr val="FF3300"/>
                </a:solidFill>
                <a:latin typeface="Arial" charset="0"/>
              </a:rPr>
              <a:t>Ruch jednostajny prostoliniowy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200025" y="2060575"/>
            <a:ext cx="40005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215106" y="4995718"/>
            <a:ext cx="8713787" cy="1152525"/>
            <a:chOff x="158" y="2251"/>
            <a:chExt cx="5489" cy="726"/>
          </a:xfrm>
        </p:grpSpPr>
        <p:pic>
          <p:nvPicPr>
            <p:cNvPr id="13318" name="Picture 6" descr="DROGA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2251"/>
              <a:ext cx="5489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7" descr="Ruch&#10;jednostajnie prostolinowy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387"/>
              <a:ext cx="5443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-200025" y="2059518"/>
            <a:ext cx="400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2987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0841" name="Group 1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930844"/>
                  </p:ext>
                </p:extLst>
              </p:nvPr>
            </p:nvGraphicFramePr>
            <p:xfrm>
              <a:off x="683568" y="2636912"/>
              <a:ext cx="6768751" cy="3659514"/>
            </p:xfrm>
            <a:graphic>
              <a:graphicData uri="http://schemas.openxmlformats.org/drawingml/2006/table">
                <a:tbl>
                  <a:tblPr/>
                  <a:tblGrid>
                    <a:gridCol w="2276150"/>
                    <a:gridCol w="2246301"/>
                    <a:gridCol w="2246300"/>
                  </a:tblGrid>
                  <a:tr h="96158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s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[m]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[s]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kumimoji="0" lang="pl-PL" altLang="pl-PL" sz="28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v</m:t>
                              </m:r>
                              <m:r>
                                <a:rPr kumimoji="0" lang="pl-PL" altLang="pl-PL" sz="28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[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pl-PL" altLang="pl-PL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pl-PL" altLang="pl-PL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kumimoji="0" lang="pl-PL" altLang="pl-PL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pl-PL" altLang="pl-PL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]</a:t>
                          </a:r>
                        </a:p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</a:t>
                          </a:r>
                          <a:endParaRPr kumimoji="0" lang="pl-PL" altLang="pl-PL" sz="37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729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0,20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0,40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4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0,60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0841" name="Group 1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930844"/>
                  </p:ext>
                </p:extLst>
              </p:nvPr>
            </p:nvGraphicFramePr>
            <p:xfrm>
              <a:off x="683568" y="2636912"/>
              <a:ext cx="6768751" cy="3659514"/>
            </p:xfrm>
            <a:graphic>
              <a:graphicData uri="http://schemas.openxmlformats.org/drawingml/2006/table">
                <a:tbl>
                  <a:tblPr/>
                  <a:tblGrid>
                    <a:gridCol w="2276150"/>
                    <a:gridCol w="2246301"/>
                    <a:gridCol w="2246300"/>
                  </a:tblGrid>
                  <a:tr h="1174457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s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[m]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[s]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201630" t="-5699" r="-272" b="-210881"/>
                          </a:stretch>
                        </a:blipFill>
                      </a:tcPr>
                    </a:tc>
                  </a:tr>
                  <a:tr h="82729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0,20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0,40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4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0,60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730196"/>
            <a:ext cx="8604448" cy="65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>
                <a:latin typeface="Arial" charset="0"/>
              </a:rPr>
              <a:t>1. </a:t>
            </a:r>
            <a:r>
              <a:rPr lang="pl-PL" altLang="pl-PL" dirty="0">
                <a:solidFill>
                  <a:srgbClr val="002060"/>
                </a:solidFill>
                <a:latin typeface="Arial" charset="0"/>
              </a:rPr>
              <a:t>wartość prędkości jest </a:t>
            </a:r>
            <a:r>
              <a:rPr lang="pl-PL" altLang="pl-PL" dirty="0" smtClean="0">
                <a:solidFill>
                  <a:srgbClr val="002060"/>
                </a:solidFill>
                <a:latin typeface="Arial" charset="0"/>
              </a:rPr>
              <a:t>stała</a:t>
            </a:r>
            <a:endParaRPr lang="pl-PL" altLang="pl-PL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92113" y="254300"/>
            <a:ext cx="856932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Ruchem </a:t>
            </a:r>
            <a:r>
              <a:rPr lang="pl-PL" altLang="pl-PL" u="sng" dirty="0">
                <a:solidFill>
                  <a:srgbClr val="002060"/>
                </a:solidFill>
                <a:latin typeface="Arial" charset="0"/>
              </a:rPr>
              <a:t>jednostajnym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pl-PL" altLang="pl-PL" u="sng" dirty="0">
                <a:solidFill>
                  <a:srgbClr val="FF0000"/>
                </a:solidFill>
                <a:latin typeface="Arial" charset="0"/>
              </a:rPr>
              <a:t>prostoliniowym </a:t>
            </a:r>
            <a:r>
              <a:rPr lang="pl-PL" altLang="pl-PL" dirty="0">
                <a:latin typeface="Arial" charset="0"/>
              </a:rPr>
              <a:t>nazywamy ruch, w którym:</a:t>
            </a:r>
          </a:p>
        </p:txBody>
      </p:sp>
    </p:spTree>
    <p:extLst>
      <p:ext uri="{BB962C8B-B14F-4D97-AF65-F5344CB8AC3E}">
        <p14:creationId xmlns:p14="http://schemas.microsoft.com/office/powerpoint/2010/main" val="2517971117"/>
      </p:ext>
    </p:extLst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-200025" y="2060575"/>
            <a:ext cx="40005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86543" y="548680"/>
            <a:ext cx="8137525" cy="65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>
                <a:solidFill>
                  <a:srgbClr val="FF0000"/>
                </a:solidFill>
                <a:latin typeface="Arial" charset="0"/>
              </a:rPr>
              <a:t>2. 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torem jest linia prosta</a:t>
            </a:r>
          </a:p>
        </p:txBody>
      </p:sp>
      <p:pic>
        <p:nvPicPr>
          <p:cNvPr id="1434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66875"/>
            <a:ext cx="6624637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-200025" y="2060575"/>
            <a:ext cx="40005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pic>
        <p:nvPicPr>
          <p:cNvPr id="7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39273"/>
            <a:ext cx="201136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</p:spTree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3533" y="1643063"/>
            <a:ext cx="8569325" cy="152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>
                <a:solidFill>
                  <a:srgbClr val="FF0000"/>
                </a:solidFill>
                <a:latin typeface="Arial" charset="0"/>
              </a:rPr>
              <a:t>3. 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Ciało w jednakowych odstępach czasu pokonuje jednakowe drogi. 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Arial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-200025" y="2060575"/>
            <a:ext cx="40005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8295"/>
          <a:stretch/>
        </p:blipFill>
        <p:spPr bwMode="auto">
          <a:xfrm>
            <a:off x="1259632" y="3493724"/>
            <a:ext cx="5516037" cy="252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70008145"/>
      </p:ext>
    </p:extLst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200025" y="205898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29876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30480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pic>
        <p:nvPicPr>
          <p:cNvPr id="2050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19200"/>
            <a:ext cx="200501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52424890"/>
      </p:ext>
    </p:extLst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3545" y="744861"/>
            <a:ext cx="8569325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>
                <a:solidFill>
                  <a:srgbClr val="FF0000"/>
                </a:solidFill>
                <a:latin typeface="Arial" charset="0"/>
              </a:rPr>
              <a:t>4. 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Droga przebyta przez ciało jest </a:t>
            </a:r>
            <a:r>
              <a:rPr lang="pl-PL" altLang="pl-PL" u="sng" dirty="0">
                <a:solidFill>
                  <a:srgbClr val="FF0000"/>
                </a:solidFill>
                <a:latin typeface="Arial" charset="0"/>
              </a:rPr>
              <a:t>wprost proporcjonalna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 do czasu.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-200025" y="205898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29876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30480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45" y="2727676"/>
            <a:ext cx="865822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</p:spTree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jednostajny_wyk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20713"/>
            <a:ext cx="5329238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23850" y="4941888"/>
            <a:ext cx="8640763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 sz="2800" b="1">
                <a:solidFill>
                  <a:srgbClr val="FF0000"/>
                </a:solidFill>
                <a:latin typeface="Arial" charset="0"/>
              </a:rPr>
              <a:t>Pole figury pod wykresem zależności prędkości od czasu oblicza przebytą drogę. </a:t>
            </a:r>
            <a:br>
              <a:rPr lang="pl-PL" altLang="pl-PL" sz="2800" b="1">
                <a:solidFill>
                  <a:srgbClr val="FF0000"/>
                </a:solidFill>
                <a:latin typeface="Arial" charset="0"/>
              </a:rPr>
            </a:br>
            <a:r>
              <a:rPr lang="pl-PL" altLang="pl-PL" sz="2800" b="1">
                <a:solidFill>
                  <a:srgbClr val="FF0000"/>
                </a:solidFill>
                <a:latin typeface="Arial" charset="0"/>
              </a:rPr>
              <a:t>- w każdym ruchu !!!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851275" y="285273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2800">
                <a:solidFill>
                  <a:srgbClr val="FF3300"/>
                </a:solidFill>
                <a:latin typeface="Arial" charset="0"/>
              </a:rPr>
              <a:t>s=v*t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2B005-4742-48BF-A410-642286B5E1AC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-200025" y="2059518"/>
            <a:ext cx="400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2987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841" name="Group 1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7162419"/>
                  </p:ext>
                </p:extLst>
              </p:nvPr>
            </p:nvGraphicFramePr>
            <p:xfrm>
              <a:off x="467544" y="1629794"/>
              <a:ext cx="6768751" cy="3446641"/>
            </p:xfrm>
            <a:graphic>
              <a:graphicData uri="http://schemas.openxmlformats.org/drawingml/2006/table">
                <a:tbl>
                  <a:tblPr/>
                  <a:tblGrid>
                    <a:gridCol w="2276150"/>
                    <a:gridCol w="2246301"/>
                    <a:gridCol w="2246300"/>
                  </a:tblGrid>
                  <a:tr h="96158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s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[m]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[s]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kumimoji="0" lang="pl-PL" altLang="pl-PL" sz="28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v</m:t>
                              </m:r>
                              <m:r>
                                <a:rPr kumimoji="0" lang="pl-PL" altLang="pl-PL" sz="28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kumimoji="0" lang="pl-PL" altLang="pl-PL" sz="2800" b="0" i="1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[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pl-PL" altLang="pl-PL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pl-PL" altLang="pl-PL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kumimoji="0" lang="pl-PL" altLang="pl-PL" sz="28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𝑠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pl-PL" altLang="pl-PL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]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729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0,20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0,40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4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0,60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0841" name="Group 1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7162419"/>
                  </p:ext>
                </p:extLst>
              </p:nvPr>
            </p:nvGraphicFramePr>
            <p:xfrm>
              <a:off x="467544" y="1629794"/>
              <a:ext cx="6768751" cy="3446641"/>
            </p:xfrm>
            <a:graphic>
              <a:graphicData uri="http://schemas.openxmlformats.org/drawingml/2006/table">
                <a:tbl>
                  <a:tblPr/>
                  <a:tblGrid>
                    <a:gridCol w="2276150"/>
                    <a:gridCol w="2246301"/>
                    <a:gridCol w="2246300"/>
                  </a:tblGrid>
                  <a:tr h="96158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s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[m]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Times New Roman" pitchFamily="18" charset="0"/>
                            <a:cs typeface="Calibri" pitchFamily="34" charset="0"/>
                          </a:endParaRP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[s]</a:t>
                          </a:r>
                          <a:endParaRPr kumimoji="0" lang="pl-PL" altLang="pl-PL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pl-PL"/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201902" t="-6962" r="-272" b="-258228"/>
                          </a:stretch>
                        </a:blipFill>
                      </a:tcPr>
                    </a:tc>
                  </a:tr>
                  <a:tr h="82729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0,20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0,40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4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2888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0,60</a:t>
                          </a:r>
                          <a:endParaRPr kumimoji="0" lang="pl-PL" altLang="pl-PL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pl-PL" altLang="pl-PL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accent2"/>
                              </a:solidFill>
                              <a:effectLst/>
                              <a:latin typeface="Times New Roman" pitchFamily="18" charset="0"/>
                            </a:rPr>
                            <a:t>0,1</a:t>
                          </a:r>
                        </a:p>
                      </a:txBody>
                      <a:tcPr marT="45732" marB="45732" horzOverflow="overflow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0025" y="154761"/>
            <a:ext cx="8569325" cy="1372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5.Prędkość </a:t>
            </a:r>
            <a:r>
              <a:rPr lang="pl-PL" altLang="pl-PL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średnia 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jest w każdej chwili równa prędkości </a:t>
            </a:r>
            <a:r>
              <a:rPr lang="pl-PL" altLang="pl-PL" dirty="0">
                <a:solidFill>
                  <a:schemeClr val="accent2"/>
                </a:solidFill>
                <a:latin typeface="Arial" charset="0"/>
              </a:rPr>
              <a:t>chwilowej</a:t>
            </a:r>
            <a:r>
              <a:rPr lang="pl-PL" altLang="pl-PL" dirty="0">
                <a:solidFill>
                  <a:srgbClr val="FF0000"/>
                </a:solidFill>
                <a:latin typeface="Arial" charset="0"/>
              </a:rPr>
              <a:t>. </a:t>
            </a:r>
            <a:endParaRPr lang="pl-PL" altLang="pl-PL" sz="1800" dirty="0">
              <a:solidFill>
                <a:srgbClr val="FF00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3491880" y="5517232"/>
                <a:ext cx="1905265" cy="879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sz="36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pl-PL" sz="3600" b="0" i="1" smtClean="0">
                            <a:latin typeface="Cambria Math"/>
                          </a:rPr>
                          <m:t>𝑠𝑟</m:t>
                        </m:r>
                      </m:sub>
                    </m:sSub>
                  </m:oMath>
                </a14:m>
                <a:r>
                  <a:rPr lang="pl-PL" sz="36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3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l-PL" sz="3600" b="0" i="1" dirty="0" smtClean="0">
                            <a:latin typeface="Cambria Math"/>
                          </a:rPr>
                          <m:t>0,6 </m:t>
                        </m:r>
                        <m:r>
                          <a:rPr lang="pl-PL" sz="3600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pl-PL" sz="3600" b="0" i="1" dirty="0" smtClean="0">
                            <a:latin typeface="Cambria Math"/>
                          </a:rPr>
                          <m:t>6 </m:t>
                        </m:r>
                        <m:r>
                          <a:rPr lang="pl-PL" sz="3600" b="0" i="1" dirty="0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pl-PL" sz="3600" dirty="0"/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517232"/>
                <a:ext cx="1905265" cy="879215"/>
              </a:xfrm>
              <a:prstGeom prst="rect">
                <a:avLst/>
              </a:prstGeom>
              <a:blipFill rotWithShape="1"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ole tekstowe 9"/>
              <p:cNvSpPr txBox="1"/>
              <p:nvPr/>
            </p:nvSpPr>
            <p:spPr>
              <a:xfrm>
                <a:off x="6012160" y="5517232"/>
                <a:ext cx="2086405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sz="36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pl-PL" sz="3600" b="0" i="1" smtClean="0">
                            <a:latin typeface="Cambria Math"/>
                          </a:rPr>
                          <m:t>𝑠𝑟</m:t>
                        </m:r>
                      </m:sub>
                    </m:sSub>
                  </m:oMath>
                </a14:m>
                <a:r>
                  <a:rPr lang="pl-PL" sz="3600" dirty="0" smtClean="0"/>
                  <a:t>=</a:t>
                </a:r>
                <a:r>
                  <a:rPr lang="pl-PL" sz="36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0,1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3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l-PL" sz="3600" b="0" i="1" dirty="0" smtClean="0">
                            <a:latin typeface="Cambria Math"/>
                          </a:rPr>
                          <m:t> </m:t>
                        </m:r>
                        <m:r>
                          <a:rPr lang="pl-PL" sz="3600" b="0" i="1" dirty="0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pl-PL" sz="3600" b="0" i="1" dirty="0" smtClean="0">
                            <a:latin typeface="Cambria Math"/>
                          </a:rPr>
                          <m:t> </m:t>
                        </m:r>
                        <m:r>
                          <a:rPr lang="pl-PL" sz="3600" b="0" i="1" dirty="0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pl-PL" sz="3600" dirty="0"/>
              </a:p>
            </p:txBody>
          </p:sp>
        </mc:Choice>
        <mc:Fallback xmlns="">
          <p:sp>
            <p:nvSpPr>
              <p:cNvPr id="10" name="pole tekstow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517232"/>
                <a:ext cx="2086405" cy="833626"/>
              </a:xfrm>
              <a:prstGeom prst="rect">
                <a:avLst/>
              </a:prstGeom>
              <a:blipFill rotWithShape="1">
                <a:blip r:embed="rId10"/>
                <a:stretch>
                  <a:fillRect t="-4380" b="-10949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85AFE-BB23-4E64-9F3E-673A221966B7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ole tekstowe 10"/>
              <p:cNvSpPr txBox="1"/>
              <p:nvPr/>
            </p:nvSpPr>
            <p:spPr>
              <a:xfrm>
                <a:off x="1331640" y="5514884"/>
                <a:ext cx="1458926" cy="8122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pl-PL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pl-PL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𝑠𝑟</m:t>
                        </m:r>
                      </m:sub>
                    </m:sSub>
                  </m:oMath>
                </a14:m>
                <a:r>
                  <a:rPr lang="pl-PL" sz="32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sz="32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pl-PL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l-PL" sz="32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pl-PL" sz="32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den>
                    </m:f>
                  </m:oMath>
                </a14:m>
                <a:endParaRPr lang="pl-PL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pole tekstow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514884"/>
                <a:ext cx="1458926" cy="812274"/>
              </a:xfrm>
              <a:prstGeom prst="rect">
                <a:avLst/>
              </a:prstGeom>
              <a:blipFill rotWithShape="1">
                <a:blip r:embed="rId11"/>
                <a:stretch>
                  <a:fillRect t="-3759" b="-225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212498"/>
      </p:ext>
    </p:extLst>
  </p:cSld>
  <p:clrMapOvr>
    <a:masterClrMapping/>
  </p:clrMapOvr>
  <p:transition spd="med">
    <p:zoom/>
    <p:sndAc>
      <p:stSnd>
        <p:snd r:embed="rId2" name="Muzyk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theme/theme1.xml><?xml version="1.0" encoding="utf-8"?>
<a:theme xmlns:a="http://schemas.openxmlformats.org/drawingml/2006/main" name="1_Projekt domyślny">
  <a:themeElements>
    <a:clrScheme name="1_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175</Words>
  <Application>Microsoft Office PowerPoint</Application>
  <PresentationFormat>Pokaz na ekranie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1_Projekt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</dc:creator>
  <cp:lastModifiedBy>Użytkownik systemu Windows</cp:lastModifiedBy>
  <cp:revision>89</cp:revision>
  <dcterms:created xsi:type="dcterms:W3CDTF">2006-07-02T17:05:06Z</dcterms:created>
  <dcterms:modified xsi:type="dcterms:W3CDTF">2022-01-20T17:58:26Z</dcterms:modified>
</cp:coreProperties>
</file>