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282" r:id="rId2"/>
    <p:sldId id="289" r:id="rId3"/>
    <p:sldId id="290" r:id="rId4"/>
    <p:sldId id="278" r:id="rId5"/>
    <p:sldId id="264" r:id="rId6"/>
    <p:sldId id="281" r:id="rId7"/>
    <p:sldId id="292" r:id="rId8"/>
    <p:sldId id="280" r:id="rId9"/>
  </p:sldIdLst>
  <p:sldSz cx="9144000" cy="5143500" type="screen16x9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33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image" Target="../media/image2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776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r>
              <a:rPr lang="pl-PL"/>
              <a:t>s, m</a:t>
            </a:r>
          </a:p>
        </c:rich>
      </c:tx>
      <c:layout>
        <c:manualLayout>
          <c:xMode val="edge"/>
          <c:yMode val="edge"/>
          <c:x val="7.7079084725430402E-2"/>
          <c:y val="4.9861601127752203E-2"/>
        </c:manualLayout>
      </c:layout>
      <c:overlay val="0"/>
      <c:spPr>
        <a:noFill/>
        <a:ln w="23741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6227180527383367"/>
          <c:y val="0.22991689750692521"/>
          <c:w val="0.69168356997971603"/>
          <c:h val="0.55955678670360109"/>
        </c:manualLayout>
      </c:layout>
      <c:scatterChart>
        <c:scatterStyle val="smoothMarker"/>
        <c:varyColors val="0"/>
        <c:ser>
          <c:idx val="0"/>
          <c:order val="0"/>
          <c:spPr>
            <a:ln w="35612">
              <a:solidFill>
                <a:srgbClr val="3366FF"/>
              </a:solidFill>
              <a:prstDash val="solid"/>
            </a:ln>
          </c:spPr>
          <c:marker>
            <c:symbol val="square"/>
            <c:size val="8"/>
            <c:spPr>
              <a:noFill/>
              <a:ln w="8903">
                <a:noFill/>
              </a:ln>
            </c:spPr>
          </c:marker>
          <c:xVal>
            <c:numRef>
              <c:f>dane!$B$3:$B$23</c:f>
              <c:numCache>
                <c:formatCode>General</c:formatCode>
                <c:ptCount val="21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</c:numCache>
            </c:numRef>
          </c:xVal>
          <c:yVal>
            <c:numRef>
              <c:f>dane!$C$3:$C$23</c:f>
              <c:numCache>
                <c:formatCode>General</c:formatCode>
                <c:ptCount val="21"/>
                <c:pt idx="0">
                  <c:v>0</c:v>
                </c:pt>
                <c:pt idx="1">
                  <c:v>10</c:v>
                </c:pt>
                <c:pt idx="2">
                  <c:v>40</c:v>
                </c:pt>
                <c:pt idx="3">
                  <c:v>90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5448576"/>
        <c:axId val="130716800"/>
      </c:scatterChart>
      <c:valAx>
        <c:axId val="235448576"/>
        <c:scaling>
          <c:orientation val="minMax"/>
        </c:scaling>
        <c:delete val="0"/>
        <c:axPos val="b"/>
        <c:majorGridlines>
          <c:spPr>
            <a:ln w="2968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773" b="0" i="0" u="none" strike="noStrike" baseline="0">
                    <a:solidFill>
                      <a:srgbClr val="000000"/>
                    </a:solidFill>
                    <a:latin typeface="Arial CE"/>
                    <a:ea typeface="Arial CE"/>
                    <a:cs typeface="Arial CE"/>
                  </a:defRPr>
                </a:pPr>
                <a:r>
                  <a:rPr lang="pl-PL"/>
                  <a:t>t,s</a:t>
                </a:r>
              </a:p>
            </c:rich>
          </c:tx>
          <c:layout>
            <c:manualLayout>
              <c:xMode val="edge"/>
              <c:yMode val="edge"/>
              <c:x val="0.92089247352994985"/>
              <c:y val="0.75069261742875615"/>
            </c:manualLayout>
          </c:layout>
          <c:overlay val="0"/>
          <c:spPr>
            <a:noFill/>
            <a:ln w="23741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5612">
            <a:solidFill>
              <a:srgbClr val="FF0000"/>
            </a:solidFill>
            <a:prstDash val="solid"/>
          </a:ln>
        </c:spPr>
        <c:txPr>
          <a:bodyPr rot="0" vert="horz"/>
          <a:lstStyle/>
          <a:p>
            <a:pPr>
              <a:defRPr sz="889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endParaRPr lang="pl-PL"/>
          </a:p>
        </c:txPr>
        <c:crossAx val="130716800"/>
        <c:crosses val="autoZero"/>
        <c:crossBetween val="midCat"/>
      </c:valAx>
      <c:valAx>
        <c:axId val="130716800"/>
        <c:scaling>
          <c:orientation val="minMax"/>
        </c:scaling>
        <c:delete val="0"/>
        <c:axPos val="l"/>
        <c:majorGridlines>
          <c:spPr>
            <a:ln w="2968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5612">
            <a:solidFill>
              <a:srgbClr val="FF0000"/>
            </a:solidFill>
            <a:prstDash val="solid"/>
          </a:ln>
        </c:spPr>
        <c:txPr>
          <a:bodyPr rot="0" vert="horz"/>
          <a:lstStyle/>
          <a:p>
            <a:pPr>
              <a:defRPr sz="889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endParaRPr lang="pl-PL"/>
          </a:p>
        </c:txPr>
        <c:crossAx val="235448576"/>
        <c:crosses val="autoZero"/>
        <c:crossBetween val="midCat"/>
      </c:valAx>
      <c:spPr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11871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2968">
      <a:solidFill>
        <a:srgbClr val="000000"/>
      </a:solidFill>
      <a:prstDash val="solid"/>
    </a:ln>
  </c:spPr>
  <c:txPr>
    <a:bodyPr/>
    <a:lstStyle/>
    <a:p>
      <a:pPr>
        <a:defRPr sz="1563" b="0" i="0" u="none" strike="noStrike" baseline="0">
          <a:solidFill>
            <a:srgbClr val="000000"/>
          </a:solidFill>
          <a:latin typeface="Arial CE"/>
          <a:ea typeface="Arial CE"/>
          <a:cs typeface="Arial CE"/>
        </a:defRPr>
      </a:pPr>
      <a:endParaRPr lang="pl-PL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0.76275</cdr:x>
      <cdr:y>0.78675</cdr:y>
    </cdr:from>
    <cdr:to>
      <cdr:x>0.866</cdr:x>
      <cdr:y>0.78675</cdr:y>
    </cdr:to>
    <cdr:sp macro="" textlink="">
      <cdr:nvSpPr>
        <cdr:cNvPr id="16385" name="Line 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3581741" y="2705260"/>
          <a:ext cx="484843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xmlns:mc="http://schemas.openxmlformats.org/markup-compatibility/2006" xmlns:a14="http://schemas.microsoft.com/office/drawing/2010/main" val="FF0000" mc:Ignorable="a14" a14:legacySpreadsheetColorIndex="10"/>
          </a:solidFill>
          <a:round/>
          <a:headEnd/>
          <a:tailEnd type="triangle" w="lg" len="lg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pl-PL"/>
        </a:p>
      </cdr:txBody>
    </cdr:sp>
  </cdr:relSizeAnchor>
  <cdr:relSizeAnchor xmlns:cdr="http://schemas.openxmlformats.org/drawingml/2006/chartDrawing">
    <cdr:from>
      <cdr:x>0.16025</cdr:x>
      <cdr:y>0.204</cdr:y>
    </cdr:from>
    <cdr:to>
      <cdr:x>0.16025</cdr:x>
      <cdr:y>0.301</cdr:y>
    </cdr:to>
    <cdr:sp macro="" textlink="">
      <cdr:nvSpPr>
        <cdr:cNvPr id="16386" name="Line 2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52506" y="701459"/>
          <a:ext cx="0" cy="333537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xmlns:mc="http://schemas.openxmlformats.org/markup-compatibility/2006" xmlns:a14="http://schemas.microsoft.com/office/drawing/2010/main" val="FF0000" mc:Ignorable="a14" a14:legacySpreadsheetColorIndex="10"/>
          </a:solidFill>
          <a:round/>
          <a:headEnd/>
          <a:tailEnd type="triangle" w="lg" len="lg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pl-PL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740CE94-E0B3-4C53-9C38-783590930D5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330760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D345C3A-B5E0-42DA-BC14-A545928F6B52}" type="slidenum">
              <a:rPr lang="pl-PL" altLang="pl-PL" smtClean="0"/>
              <a:pPr eaLnBrk="1" hangingPunct="1">
                <a:spcBef>
                  <a:spcPct val="0"/>
                </a:spcBef>
              </a:pPr>
              <a:t>1</a:t>
            </a:fld>
            <a:endParaRPr lang="pl-PL" altLang="pl-PL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7388"/>
            <a:ext cx="6089650" cy="3425825"/>
          </a:xfrm>
          <a:ln w="12700"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2075" tIns="46038" rIns="92075" bIns="46038"/>
          <a:lstStyle/>
          <a:p>
            <a:pPr defTabSz="762000" eaLnBrk="1" hangingPunct="1"/>
            <a:endParaRPr lang="pl-PL" altLang="pl-P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D260E-EB20-4859-8466-DAB4B1906A9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1635728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E123A-950B-4492-9455-455FAAE87BE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2861759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1E421-C4D3-42EA-AA56-FDCB6F45D8D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9325511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1C844-60AA-4E56-8C27-701799B03EE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0348312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F982F-A850-4E1E-9B86-4E6F09CD24E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7087934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92C68-8A7B-462C-BDCC-BD1E9EBBA4D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96596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3F191-CC25-422A-9FE3-94D342864A5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4632314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1352D-C96E-4FA9-9B4B-FBD4E490172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9148954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90256-057C-4E57-8E46-694FFCD9596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5333690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1CDC1-A5A0-44BA-9C10-A5BCFB4F955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0517133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5ACF9-3CFC-433C-BD51-615CA0692E3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161368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D1C39F"/>
            </a:gs>
            <a:gs pos="35001">
              <a:srgbClr val="F0EBD5"/>
            </a:gs>
            <a:gs pos="100000">
              <a:srgbClr val="FFEFD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9E1787D7-206A-4B27-BBA0-D7F215E2669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ransition spd="med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152525"/>
            <a:ext cx="7772400" cy="1933575"/>
          </a:xfrm>
          <a:noFill/>
        </p:spPr>
        <p:txBody>
          <a:bodyPr lIns="92075" tIns="46038" rIns="92075" bIns="46038"/>
          <a:lstStyle/>
          <a:p>
            <a:pPr defTabSz="762000" eaLnBrk="1" hangingPunct="1"/>
            <a:r>
              <a:rPr lang="pl-PL" altLang="pl-PL" sz="4800" dirty="0" smtClean="0">
                <a:solidFill>
                  <a:srgbClr val="FF3300"/>
                </a:solidFill>
              </a:rPr>
              <a:t>Ruch jednostajnie przyspieszony</a:t>
            </a:r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0" y="2119313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C1C844-60AA-4E56-8C27-701799B03EE7}" type="slidenum">
              <a:rPr lang="pl-PL" altLang="pl-PL" smtClean="0"/>
              <a:pPr>
                <a:defRPr/>
              </a:pPr>
              <a:t>1</a:t>
            </a:fld>
            <a:endParaRPr lang="pl-PL" alt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-200025" y="1544638"/>
            <a:ext cx="4000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2193925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2239963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46089" y="232613"/>
            <a:ext cx="8640763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pl-PL" altLang="pl-PL" sz="3000" dirty="0">
                <a:solidFill>
                  <a:srgbClr val="FF0000"/>
                </a:solidFill>
                <a:latin typeface="Arial" pitchFamily="34" charset="0"/>
              </a:rPr>
              <a:t>Ruch </a:t>
            </a:r>
            <a:r>
              <a:rPr lang="pl-PL" altLang="pl-PL" sz="3000" u="sng" dirty="0">
                <a:solidFill>
                  <a:srgbClr val="FF0000"/>
                </a:solidFill>
                <a:latin typeface="Arial" pitchFamily="34" charset="0"/>
              </a:rPr>
              <a:t>jednostajnie przyspieszony</a:t>
            </a:r>
            <a:r>
              <a:rPr lang="pl-PL" altLang="pl-PL" sz="300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pl-PL" altLang="pl-PL" sz="3000" dirty="0">
                <a:latin typeface="Arial" pitchFamily="34" charset="0"/>
              </a:rPr>
              <a:t>to ruch </a:t>
            </a:r>
            <a:br>
              <a:rPr lang="pl-PL" altLang="pl-PL" sz="3000" dirty="0">
                <a:latin typeface="Arial" pitchFamily="34" charset="0"/>
              </a:rPr>
            </a:br>
            <a:r>
              <a:rPr lang="pl-PL" altLang="pl-PL" sz="3000" dirty="0">
                <a:latin typeface="Arial" pitchFamily="34" charset="0"/>
              </a:rPr>
              <a:t>w którym</a:t>
            </a:r>
            <a:r>
              <a:rPr lang="pl-PL" altLang="pl-PL" sz="3000" dirty="0" smtClean="0">
                <a:latin typeface="Arial" pitchFamily="34" charset="0"/>
              </a:rPr>
              <a:t>:</a:t>
            </a:r>
            <a:endParaRPr lang="pl-PL" altLang="pl-PL" sz="3000" dirty="0">
              <a:latin typeface="Arial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B90256-057C-4E57-8E46-694FFCD95965}" type="slidenum">
              <a:rPr lang="pl-PL" altLang="pl-PL" smtClean="0"/>
              <a:pPr>
                <a:defRPr/>
              </a:pPr>
              <a:t>2</a:t>
            </a:fld>
            <a:endParaRPr lang="pl-PL" altLang="pl-PL"/>
          </a:p>
        </p:txBody>
      </p:sp>
      <p:graphicFrame>
        <p:nvGraphicFramePr>
          <p:cNvPr id="8" name="Group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387240"/>
              </p:ext>
            </p:extLst>
          </p:nvPr>
        </p:nvGraphicFramePr>
        <p:xfrm>
          <a:off x="328368" y="2609850"/>
          <a:ext cx="8137525" cy="1423087"/>
        </p:xfrm>
        <a:graphic>
          <a:graphicData uri="http://schemas.openxmlformats.org/drawingml/2006/table">
            <a:tbl>
              <a:tblPr/>
              <a:tblGrid>
                <a:gridCol w="2947987"/>
                <a:gridCol w="1038225"/>
                <a:gridCol w="1038225"/>
                <a:gridCol w="1038225"/>
                <a:gridCol w="1036638"/>
                <a:gridCol w="1038225"/>
              </a:tblGrid>
              <a:tr h="4930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Czas </a:t>
                      </a:r>
                      <a:r>
                        <a:rPr kumimoji="0" lang="pl-PL" altLang="pl-PL" sz="17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pl-PL" altLang="pl-PL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(s)</a:t>
                      </a:r>
                      <a:endParaRPr kumimoji="0" lang="pl-PL" altLang="pl-PL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00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Przyspieszenie a (m/s</a:t>
                      </a:r>
                      <a:r>
                        <a:rPr kumimoji="0" lang="pl-PL" altLang="pl-PL" sz="17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pl-PL" altLang="pl-PL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pl-PL" altLang="pl-PL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Prostokąt 2"/>
          <p:cNvSpPr/>
          <p:nvPr/>
        </p:nvSpPr>
        <p:spPr>
          <a:xfrm>
            <a:off x="328368" y="4155926"/>
            <a:ext cx="5899372" cy="6740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5000"/>
              </a:lnSpc>
            </a:pPr>
            <a:r>
              <a:rPr lang="pl-PL" altLang="pl-PL" sz="2800" dirty="0">
                <a:solidFill>
                  <a:srgbClr val="FF0000"/>
                </a:solidFill>
              </a:rPr>
              <a:t>1. Przyspieszenie ma stałą wartość.</a:t>
            </a:r>
          </a:p>
        </p:txBody>
      </p:sp>
      <p:sp>
        <p:nvSpPr>
          <p:cNvPr id="10" name="Prostokąt 9"/>
          <p:cNvSpPr/>
          <p:nvPr/>
        </p:nvSpPr>
        <p:spPr>
          <a:xfrm>
            <a:off x="346088" y="1856909"/>
            <a:ext cx="7898319" cy="67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5000"/>
              </a:lnSpc>
            </a:pPr>
            <a:r>
              <a:rPr lang="pl-PL" altLang="pl-PL" sz="2800" dirty="0" smtClean="0"/>
              <a:t>Jak w czasie zmienia się przyspieszenie?</a:t>
            </a:r>
            <a:endParaRPr lang="pl-PL" altLang="pl-PL" sz="2800" dirty="0"/>
          </a:p>
        </p:txBody>
      </p:sp>
    </p:spTree>
    <p:extLst>
      <p:ext uri="{BB962C8B-B14F-4D97-AF65-F5344CB8AC3E}">
        <p14:creationId xmlns:p14="http://schemas.microsoft.com/office/powerpoint/2010/main" val="22760663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-200025" y="1544638"/>
            <a:ext cx="4000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2193925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2239963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95536" y="3041663"/>
            <a:ext cx="8640763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pl-PL" altLang="pl-PL" sz="3000" dirty="0" smtClean="0">
                <a:solidFill>
                  <a:srgbClr val="FF0000"/>
                </a:solidFill>
                <a:latin typeface="Arial" pitchFamily="34" charset="0"/>
              </a:rPr>
              <a:t>2</a:t>
            </a:r>
            <a:r>
              <a:rPr lang="pl-PL" altLang="pl-PL" sz="3000" dirty="0">
                <a:solidFill>
                  <a:srgbClr val="FF0000"/>
                </a:solidFill>
                <a:latin typeface="Arial" pitchFamily="34" charset="0"/>
              </a:rPr>
              <a:t>. Prędkość chwilowa jest </a:t>
            </a:r>
            <a:r>
              <a:rPr lang="pl-PL" altLang="pl-PL" sz="3000" u="sng" dirty="0">
                <a:solidFill>
                  <a:srgbClr val="FF0000"/>
                </a:solidFill>
                <a:latin typeface="Arial" pitchFamily="34" charset="0"/>
              </a:rPr>
              <a:t>wprost proporcjonalna </a:t>
            </a:r>
            <a:r>
              <a:rPr lang="pl-PL" altLang="pl-PL" sz="3000" dirty="0">
                <a:solidFill>
                  <a:srgbClr val="FF0000"/>
                </a:solidFill>
                <a:latin typeface="Arial" pitchFamily="34" charset="0"/>
              </a:rPr>
              <a:t>do czasu</a:t>
            </a:r>
            <a:r>
              <a:rPr lang="pl-PL" altLang="pl-PL" sz="3000" dirty="0" smtClean="0">
                <a:solidFill>
                  <a:srgbClr val="FF0000"/>
                </a:solidFill>
                <a:latin typeface="Arial" pitchFamily="34" charset="0"/>
              </a:rPr>
              <a:t>.</a:t>
            </a:r>
            <a:endParaRPr lang="pl-PL" altLang="pl-PL" sz="3000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B90256-057C-4E57-8E46-694FFCD95965}" type="slidenum">
              <a:rPr lang="pl-PL" altLang="pl-PL" smtClean="0"/>
              <a:pPr>
                <a:defRPr/>
              </a:pPr>
              <a:t>3</a:t>
            </a:fld>
            <a:endParaRPr lang="pl-PL" altLang="pl-PL"/>
          </a:p>
        </p:txBody>
      </p:sp>
      <p:graphicFrame>
        <p:nvGraphicFramePr>
          <p:cNvPr id="8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770113"/>
              </p:ext>
            </p:extLst>
          </p:nvPr>
        </p:nvGraphicFramePr>
        <p:xfrm>
          <a:off x="395536" y="1547019"/>
          <a:ext cx="8137525" cy="1016794"/>
        </p:xfrm>
        <a:graphic>
          <a:graphicData uri="http://schemas.openxmlformats.org/drawingml/2006/table">
            <a:tbl>
              <a:tblPr/>
              <a:tblGrid>
                <a:gridCol w="2947987"/>
                <a:gridCol w="1038225"/>
                <a:gridCol w="1038225"/>
                <a:gridCol w="1038225"/>
                <a:gridCol w="1036638"/>
                <a:gridCol w="1038225"/>
              </a:tblGrid>
              <a:tr h="4929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Czas t (s)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4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Prędkość </a:t>
                      </a:r>
                      <a:r>
                        <a:rPr kumimoji="0" lang="pl-PL" altLang="pl-PL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 </a:t>
                      </a: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(m/s)</a:t>
                      </a:r>
                      <a:endParaRPr kumimoji="0" lang="pl-PL" altLang="pl-P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Prostokąt 2"/>
          <p:cNvSpPr/>
          <p:nvPr/>
        </p:nvSpPr>
        <p:spPr>
          <a:xfrm>
            <a:off x="1043608" y="555526"/>
            <a:ext cx="7560840" cy="67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5000"/>
              </a:lnSpc>
            </a:pPr>
            <a:r>
              <a:rPr lang="pl-PL" altLang="pl-PL" sz="2800" dirty="0" smtClean="0"/>
              <a:t>Jak w czasie zmienia się prędkość w czasie?</a:t>
            </a:r>
            <a:endParaRPr lang="pl-PL" altLang="pl-PL" sz="2800" dirty="0"/>
          </a:p>
        </p:txBody>
      </p:sp>
    </p:spTree>
    <p:extLst>
      <p:ext uri="{BB962C8B-B14F-4D97-AF65-F5344CB8AC3E}">
        <p14:creationId xmlns:p14="http://schemas.microsoft.com/office/powerpoint/2010/main" val="41243657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-200025" y="1544638"/>
            <a:ext cx="4000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2193925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2239963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946739" y="694639"/>
            <a:ext cx="7632700" cy="1219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pl-PL" altLang="pl-PL" dirty="0">
                <a:latin typeface="Arial" pitchFamily="34" charset="0"/>
              </a:rPr>
              <a:t>Prędkość chwilową </a:t>
            </a:r>
            <a:r>
              <a:rPr lang="pl-PL" altLang="pl-PL" dirty="0" smtClean="0">
                <a:latin typeface="Arial" pitchFamily="34" charset="0"/>
              </a:rPr>
              <a:t>w ruchu jednostajnie przyspieszonym obliczamy </a:t>
            </a:r>
            <a:r>
              <a:rPr lang="pl-PL" altLang="pl-PL" dirty="0">
                <a:latin typeface="Arial" pitchFamily="34" charset="0"/>
              </a:rPr>
              <a:t>ze wzoru: </a:t>
            </a:r>
            <a:endParaRPr lang="pl-PL" altLang="pl-PL" sz="1800" dirty="0">
              <a:latin typeface="Arial" pitchFamily="34" charset="0"/>
            </a:endParaRPr>
          </a:p>
        </p:txBody>
      </p:sp>
      <p:sp>
        <p:nvSpPr>
          <p:cNvPr id="24582" name="Rectangle 8"/>
          <p:cNvSpPr>
            <a:spLocks noChangeArrowheads="1"/>
          </p:cNvSpPr>
          <p:nvPr/>
        </p:nvSpPr>
        <p:spPr bwMode="auto">
          <a:xfrm>
            <a:off x="0" y="2330450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B90256-057C-4E57-8E46-694FFCD95965}" type="slidenum">
              <a:rPr lang="pl-PL" altLang="pl-PL" smtClean="0"/>
              <a:pPr>
                <a:defRPr/>
              </a:pPr>
              <a:t>4</a:t>
            </a:fld>
            <a:endParaRPr lang="pl-PL" altLang="pl-P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pole tekstowe 8"/>
              <p:cNvSpPr txBox="1"/>
              <p:nvPr/>
            </p:nvSpPr>
            <p:spPr>
              <a:xfrm>
                <a:off x="3522323" y="2243787"/>
                <a:ext cx="166263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pl-PL" sz="3200" b="0" i="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v</m:t>
                      </m:r>
                      <m:r>
                        <a:rPr lang="pl-PL" sz="32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pl-PL" sz="32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a</m:t>
                      </m:r>
                      <m:r>
                        <a:rPr lang="pl-PL" sz="3200" b="0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pl-PL" sz="3200" b="0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t</m:t>
                      </m:r>
                    </m:oMath>
                  </m:oMathPara>
                </a14:m>
                <a:endParaRPr lang="pl-PL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9" name="pole tekstow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2323" y="2243787"/>
                <a:ext cx="1662635" cy="5847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-200025" y="1544638"/>
            <a:ext cx="4000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2193925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2239963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5605" name="Rectangle 11"/>
          <p:cNvSpPr>
            <a:spLocks noChangeArrowheads="1"/>
          </p:cNvSpPr>
          <p:nvPr/>
        </p:nvSpPr>
        <p:spPr bwMode="auto">
          <a:xfrm>
            <a:off x="0" y="2230438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5607" name="Rectangle 12"/>
          <p:cNvSpPr>
            <a:spLocks noChangeArrowheads="1"/>
          </p:cNvSpPr>
          <p:nvPr/>
        </p:nvSpPr>
        <p:spPr bwMode="auto">
          <a:xfrm>
            <a:off x="184150" y="328269"/>
            <a:ext cx="8852345" cy="1219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pl-PL" altLang="pl-PL" dirty="0" smtClean="0">
                <a:latin typeface="Arial" pitchFamily="34" charset="0"/>
              </a:rPr>
              <a:t>3. Drogę </a:t>
            </a:r>
            <a:r>
              <a:rPr lang="pl-PL" altLang="pl-PL" dirty="0">
                <a:latin typeface="Arial" pitchFamily="34" charset="0"/>
              </a:rPr>
              <a:t>w ruchu </a:t>
            </a:r>
            <a:r>
              <a:rPr lang="pl-PL" altLang="pl-PL" dirty="0" smtClean="0">
                <a:latin typeface="Arial" pitchFamily="34" charset="0"/>
              </a:rPr>
              <a:t>jednostajnie </a:t>
            </a:r>
            <a:r>
              <a:rPr lang="pl-PL" altLang="pl-PL" dirty="0">
                <a:latin typeface="Arial" pitchFamily="34" charset="0"/>
              </a:rPr>
              <a:t>przyspieszonym </a:t>
            </a:r>
            <a:br>
              <a:rPr lang="pl-PL" altLang="pl-PL" dirty="0">
                <a:latin typeface="Arial" pitchFamily="34" charset="0"/>
              </a:rPr>
            </a:br>
            <a:r>
              <a:rPr lang="pl-PL" altLang="pl-PL" dirty="0">
                <a:latin typeface="Arial" pitchFamily="34" charset="0"/>
              </a:rPr>
              <a:t>obliczamy ze wzoru: </a:t>
            </a:r>
            <a:endParaRPr lang="pl-PL" altLang="pl-PL" sz="1800" dirty="0">
              <a:latin typeface="Arial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B90256-057C-4E57-8E46-694FFCD95965}" type="slidenum">
              <a:rPr lang="pl-PL" altLang="pl-PL" smtClean="0"/>
              <a:pPr>
                <a:defRPr/>
              </a:pPr>
              <a:t>5</a:t>
            </a:fld>
            <a:endParaRPr lang="pl-PL" altLang="pl-P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pole tekstowe 8"/>
              <p:cNvSpPr txBox="1"/>
              <p:nvPr/>
            </p:nvSpPr>
            <p:spPr>
              <a:xfrm>
                <a:off x="3635896" y="2086759"/>
                <a:ext cx="1690463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pl-PL" sz="2800" b="0" i="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s</m:t>
                      </m:r>
                      <m:r>
                        <a:rPr lang="pl-PL" sz="28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l-PL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𝑎</m:t>
                          </m:r>
                          <m:r>
                            <a:rPr lang="pl-PL" sz="28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pl-PL" sz="28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l-PL" sz="28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pl-PL" sz="28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pl-PL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pl-PL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pole tekstow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2086759"/>
                <a:ext cx="1690463" cy="95410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89940" y="3257687"/>
            <a:ext cx="8640763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pl-PL" altLang="pl-PL" sz="3000" dirty="0" smtClean="0">
                <a:solidFill>
                  <a:srgbClr val="FF0000"/>
                </a:solidFill>
                <a:latin typeface="Arial" pitchFamily="34" charset="0"/>
              </a:rPr>
              <a:t>Droga </a:t>
            </a:r>
            <a:r>
              <a:rPr lang="pl-PL" altLang="pl-PL" sz="3000" dirty="0">
                <a:solidFill>
                  <a:srgbClr val="FF0000"/>
                </a:solidFill>
                <a:latin typeface="Arial" pitchFamily="34" charset="0"/>
              </a:rPr>
              <a:t>jest wprost proporcjonalna </a:t>
            </a:r>
            <a:br>
              <a:rPr lang="pl-PL" altLang="pl-PL" sz="3000" dirty="0">
                <a:solidFill>
                  <a:srgbClr val="FF0000"/>
                </a:solidFill>
                <a:latin typeface="Arial" pitchFamily="34" charset="0"/>
              </a:rPr>
            </a:br>
            <a:r>
              <a:rPr lang="pl-PL" altLang="pl-PL" sz="3000" dirty="0">
                <a:solidFill>
                  <a:srgbClr val="FF0000"/>
                </a:solidFill>
                <a:latin typeface="Arial" pitchFamily="34" charset="0"/>
              </a:rPr>
              <a:t>do kwadratu czasu.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-200025" y="1544638"/>
            <a:ext cx="4000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2193925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79388" y="564862"/>
            <a:ext cx="86407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dirty="0">
                <a:solidFill>
                  <a:srgbClr val="FF0000"/>
                </a:solidFill>
                <a:latin typeface="Arial" pitchFamily="34" charset="0"/>
              </a:rPr>
              <a:t>Uzupełnij </a:t>
            </a:r>
            <a:r>
              <a:rPr lang="pl-PL" altLang="pl-PL" dirty="0" smtClean="0">
                <a:solidFill>
                  <a:srgbClr val="FF0000"/>
                </a:solidFill>
                <a:latin typeface="Arial" pitchFamily="34" charset="0"/>
              </a:rPr>
              <a:t>tabelkę – oblicz drogę. </a:t>
            </a:r>
            <a:endParaRPr lang="pl-PL" altLang="pl-PL" sz="4000" dirty="0">
              <a:solidFill>
                <a:srgbClr val="FF0000"/>
              </a:solidFill>
              <a:latin typeface="Arial" pitchFamily="34" charset="0"/>
            </a:endParaRPr>
          </a:p>
        </p:txBody>
      </p:sp>
      <p:graphicFrame>
        <p:nvGraphicFramePr>
          <p:cNvPr id="39972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922902"/>
              </p:ext>
            </p:extLst>
          </p:nvPr>
        </p:nvGraphicFramePr>
        <p:xfrm>
          <a:off x="467545" y="1406525"/>
          <a:ext cx="8179419" cy="1944687"/>
        </p:xfrm>
        <a:graphic>
          <a:graphicData uri="http://schemas.openxmlformats.org/drawingml/2006/table">
            <a:tbl>
              <a:tblPr/>
              <a:tblGrid>
                <a:gridCol w="3396507"/>
                <a:gridCol w="1196185"/>
                <a:gridCol w="1196185"/>
                <a:gridCol w="1196185"/>
                <a:gridCol w="1194357"/>
              </a:tblGrid>
              <a:tr h="4930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Czas </a:t>
                      </a:r>
                      <a:r>
                        <a:rPr kumimoji="0" lang="pl-PL" altLang="pl-PL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</a:t>
                      </a:r>
                      <a:r>
                        <a:rPr kumimoji="0" lang="pl-PL" alt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(s)</a:t>
                      </a:r>
                      <a:endParaRPr kumimoji="0" lang="pl-PL" altLang="pl-P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pl-PL" altLang="pl-P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  <a:endParaRPr kumimoji="0" lang="pl-PL" altLang="pl-P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</a:t>
                      </a:r>
                      <a:endParaRPr kumimoji="0" lang="pl-PL" altLang="pl-P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6</a:t>
                      </a:r>
                      <a:endParaRPr kumimoji="0" lang="pl-PL" altLang="pl-P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droga </a:t>
                      </a:r>
                      <a:r>
                        <a:rPr kumimoji="0" lang="pl-PL" altLang="pl-PL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 </a:t>
                      </a:r>
                      <a:r>
                        <a:rPr kumimoji="0" lang="pl-PL" alt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(m)</a:t>
                      </a:r>
                      <a:endParaRPr kumimoji="0" lang="pl-PL" altLang="pl-P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pl-PL" altLang="pl-P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00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Przyspieszenie a (m/s</a:t>
                      </a:r>
                      <a:r>
                        <a:rPr kumimoji="0" lang="pl-PL" altLang="pl-PL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  <a:r>
                        <a:rPr kumimoji="0" lang="pl-PL" alt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)</a:t>
                      </a:r>
                      <a:endParaRPr kumimoji="0" lang="pl-PL" altLang="pl-P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kumimoji="0" lang="pl-PL" altLang="pl-P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B90256-057C-4E57-8E46-694FFCD95965}" type="slidenum">
              <a:rPr lang="pl-PL" altLang="pl-PL" smtClean="0"/>
              <a:pPr>
                <a:defRPr/>
              </a:pPr>
              <a:t>6</a:t>
            </a:fld>
            <a:endParaRPr lang="pl-PL" altLang="pl-P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pole tekstowe 6"/>
              <p:cNvSpPr txBox="1"/>
              <p:nvPr/>
            </p:nvSpPr>
            <p:spPr>
              <a:xfrm>
                <a:off x="1475656" y="3579862"/>
                <a:ext cx="1690463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pl-PL" sz="2800" b="0" i="0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s</m:t>
                      </m:r>
                      <m:r>
                        <a:rPr lang="pl-PL" sz="28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l-PL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  <m:r>
                            <a:rPr lang="pl-PL" sz="28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pl-PL" sz="2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l-PL" sz="2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pl-PL" sz="2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pl-PL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pl-PL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pole tekstow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3579862"/>
                <a:ext cx="1690463" cy="95410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pole tekstowe 7"/>
              <p:cNvSpPr txBox="1"/>
              <p:nvPr/>
            </p:nvSpPr>
            <p:spPr>
              <a:xfrm>
                <a:off x="3654537" y="3732261"/>
                <a:ext cx="2613216" cy="9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l-PL" sz="3200" b="0" i="0" dirty="0" smtClean="0">
                        <a:solidFill>
                          <a:schemeClr val="tx1"/>
                        </a:solidFill>
                        <a:latin typeface="Cambria Math"/>
                      </a:rPr>
                      <m:t>s</m:t>
                    </m:r>
                    <m:r>
                      <a:rPr lang="pl-PL" sz="3200" b="0" i="0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pl-PL" sz="3200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pl-PL" sz="3200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5</m:t>
                        </m:r>
                        <m:r>
                          <a:rPr lang="pl-PL" sz="3200" b="0" i="1" smtClean="0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pl-PL" sz="3200" b="0" i="1" smtClean="0">
                                <a:solidFill>
                                  <a:schemeClr val="accent2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pl-PL" sz="3200" b="0" i="1" smtClean="0">
                                <a:solidFill>
                                  <a:schemeClr val="accent2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pl-PL" sz="3200" b="0" i="1" smtClean="0">
                                <a:solidFill>
                                  <a:schemeClr val="accent2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pl-PL" sz="3200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pl-PL" sz="3200" dirty="0" smtClean="0">
                    <a:solidFill>
                      <a:srgbClr val="FF0000"/>
                    </a:solidFill>
                    <a:latin typeface="+mn-lt"/>
                  </a:rPr>
                  <a:t> </a:t>
                </a:r>
                <a:r>
                  <a:rPr lang="pl-PL" sz="3200" dirty="0" smtClean="0">
                    <a:latin typeface="+mn-lt"/>
                  </a:rPr>
                  <a:t>=10 m</a:t>
                </a:r>
                <a:endParaRPr lang="pl-PL" sz="3200" dirty="0">
                  <a:latin typeface="+mn-lt"/>
                </a:endParaRPr>
              </a:p>
            </p:txBody>
          </p:sp>
        </mc:Choice>
        <mc:Fallback xmlns="">
          <p:sp>
            <p:nvSpPr>
              <p:cNvPr id="8" name="pole tekstow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4537" y="3732261"/>
                <a:ext cx="2613216" cy="900055"/>
              </a:xfrm>
              <a:prstGeom prst="rect">
                <a:avLst/>
              </a:prstGeom>
              <a:blipFill rotWithShape="1">
                <a:blip r:embed="rId3"/>
                <a:stretch>
                  <a:fillRect r="-4895" b="-8784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-200025" y="1544638"/>
            <a:ext cx="4000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2193925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79388" y="257086"/>
            <a:ext cx="864076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dirty="0" smtClean="0">
                <a:solidFill>
                  <a:srgbClr val="FF0000"/>
                </a:solidFill>
                <a:latin typeface="Arial" pitchFamily="34" charset="0"/>
              </a:rPr>
              <a:t>Na podstawie tabelki sporządź </a:t>
            </a:r>
            <a:r>
              <a:rPr lang="pl-PL" altLang="pl-PL" dirty="0">
                <a:solidFill>
                  <a:srgbClr val="FF0000"/>
                </a:solidFill>
                <a:latin typeface="Arial" pitchFamily="34" charset="0"/>
              </a:rPr>
              <a:t>wykres zależności drogi od czasu.</a:t>
            </a:r>
            <a:r>
              <a:rPr lang="pl-PL" altLang="pl-PL" sz="4000" dirty="0">
                <a:solidFill>
                  <a:srgbClr val="FF0000"/>
                </a:solidFill>
                <a:latin typeface="Arial" pitchFamily="34" charset="0"/>
              </a:rPr>
              <a:t> </a:t>
            </a:r>
          </a:p>
        </p:txBody>
      </p:sp>
      <p:graphicFrame>
        <p:nvGraphicFramePr>
          <p:cNvPr id="39972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722100"/>
              </p:ext>
            </p:extLst>
          </p:nvPr>
        </p:nvGraphicFramePr>
        <p:xfrm>
          <a:off x="654496" y="1729581"/>
          <a:ext cx="7690545" cy="1944687"/>
        </p:xfrm>
        <a:graphic>
          <a:graphicData uri="http://schemas.openxmlformats.org/drawingml/2006/table">
            <a:tbl>
              <a:tblPr/>
              <a:tblGrid>
                <a:gridCol w="3193501"/>
                <a:gridCol w="1124691"/>
                <a:gridCol w="1124691"/>
                <a:gridCol w="1124691"/>
                <a:gridCol w="1122971"/>
              </a:tblGrid>
              <a:tr h="4930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Czas </a:t>
                      </a:r>
                      <a:r>
                        <a:rPr kumimoji="0" lang="pl-PL" altLang="pl-PL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</a:t>
                      </a:r>
                      <a:r>
                        <a:rPr kumimoji="0" lang="pl-PL" alt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(s)</a:t>
                      </a:r>
                      <a:endParaRPr kumimoji="0" lang="pl-PL" altLang="pl-P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pl-PL" altLang="pl-P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  <a:endParaRPr kumimoji="0" lang="pl-PL" altLang="pl-P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</a:t>
                      </a:r>
                      <a:endParaRPr kumimoji="0" lang="pl-PL" altLang="pl-P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6</a:t>
                      </a:r>
                      <a:endParaRPr kumimoji="0" lang="pl-PL" altLang="pl-P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droga </a:t>
                      </a:r>
                      <a:r>
                        <a:rPr kumimoji="0" lang="pl-PL" altLang="pl-PL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 </a:t>
                      </a:r>
                      <a:r>
                        <a:rPr kumimoji="0" lang="pl-PL" alt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(m)</a:t>
                      </a:r>
                      <a:endParaRPr kumimoji="0" lang="pl-PL" altLang="pl-P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kumimoji="0" lang="pl-PL" altLang="pl-P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00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Przyspieszenie a (m/s</a:t>
                      </a:r>
                      <a:r>
                        <a:rPr kumimoji="0" lang="pl-PL" altLang="pl-PL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  <a:r>
                        <a:rPr kumimoji="0" lang="pl-PL" alt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)</a:t>
                      </a:r>
                      <a:endParaRPr kumimoji="0" lang="pl-PL" altLang="pl-P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kumimoji="0" lang="pl-PL" altLang="pl-P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B90256-057C-4E57-8E46-694FFCD95965}" type="slidenum">
              <a:rPr lang="pl-PL" altLang="pl-PL" smtClean="0"/>
              <a:pPr>
                <a:defRPr/>
              </a:pPr>
              <a:t>7</a:t>
            </a:fld>
            <a:endParaRPr lang="pl-PL" altLang="pl-PL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78466" y="3918998"/>
            <a:ext cx="864076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800" dirty="0" smtClean="0">
                <a:latin typeface="Arial" pitchFamily="34" charset="0"/>
              </a:rPr>
              <a:t>Poszczególne punkty na wykresie połącz linią krzywą. </a:t>
            </a:r>
            <a:endParaRPr lang="pl-PL" altLang="pl-PL" sz="28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00225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-200025" y="1544638"/>
            <a:ext cx="4000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2193925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2239963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827088" y="66675"/>
            <a:ext cx="799306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>
                <a:solidFill>
                  <a:srgbClr val="FF0000"/>
                </a:solidFill>
                <a:latin typeface="Arial" pitchFamily="34" charset="0"/>
              </a:rPr>
              <a:t>Wykres zależności drogi od czasu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468313" y="3718209"/>
            <a:ext cx="7993062" cy="1274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pl-PL" altLang="pl-PL" dirty="0">
                <a:latin typeface="Arial" pitchFamily="34" charset="0"/>
              </a:rPr>
              <a:t>Wykresem zależności drogi od czasu jest </a:t>
            </a:r>
            <a:r>
              <a:rPr lang="pl-PL" altLang="pl-PL" u="sng" dirty="0">
                <a:solidFill>
                  <a:srgbClr val="FF0000"/>
                </a:solidFill>
                <a:latin typeface="Arial" pitchFamily="34" charset="0"/>
              </a:rPr>
              <a:t>parabola</a:t>
            </a:r>
            <a:r>
              <a:rPr lang="pl-PL" altLang="pl-PL" dirty="0">
                <a:latin typeface="Arial" pitchFamily="34" charset="0"/>
              </a:rPr>
              <a:t>.</a:t>
            </a:r>
          </a:p>
        </p:txBody>
      </p:sp>
      <p:sp>
        <p:nvSpPr>
          <p:cNvPr id="27655" name="Rectangle 8"/>
          <p:cNvSpPr>
            <a:spLocks noChangeArrowheads="1"/>
          </p:cNvSpPr>
          <p:nvPr/>
        </p:nvSpPr>
        <p:spPr bwMode="auto">
          <a:xfrm>
            <a:off x="0" y="2225675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graphicFrame>
        <p:nvGraphicFramePr>
          <p:cNvPr id="2" name="Object 10"/>
          <p:cNvGraphicFramePr>
            <a:graphicFrameLocks noChangeAspect="1"/>
          </p:cNvGraphicFramePr>
          <p:nvPr/>
        </p:nvGraphicFramePr>
        <p:xfrm>
          <a:off x="2246313" y="650875"/>
          <a:ext cx="5875337" cy="3205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B90256-057C-4E57-8E46-694FFCD95965}" type="slidenum">
              <a:rPr lang="pl-PL" altLang="pl-PL" smtClean="0"/>
              <a:pPr>
                <a:defRPr/>
              </a:pPr>
              <a:t>8</a:t>
            </a:fld>
            <a:endParaRPr lang="pl-PL" alt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rojekt domyślny">
  <a:themeElements>
    <a:clrScheme name="1_Projekt domyślny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Projekt domyśln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domyśln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242</Words>
  <Application>Microsoft Office PowerPoint</Application>
  <PresentationFormat>Pokaz na ekranie (16:9)</PresentationFormat>
  <Paragraphs>80</Paragraphs>
  <Slides>8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1_Projekt domyślny</vt:lpstr>
      <vt:lpstr>Ruch jednostajnie przyspieszony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andrzej</dc:creator>
  <cp:lastModifiedBy>Użytkownik systemu Windows</cp:lastModifiedBy>
  <cp:revision>109</cp:revision>
  <dcterms:created xsi:type="dcterms:W3CDTF">2006-07-02T17:11:06Z</dcterms:created>
  <dcterms:modified xsi:type="dcterms:W3CDTF">2020-11-10T10:14:42Z</dcterms:modified>
</cp:coreProperties>
</file>