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286" r:id="rId2"/>
    <p:sldId id="287" r:id="rId3"/>
    <p:sldId id="259" r:id="rId4"/>
    <p:sldId id="279" r:id="rId5"/>
    <p:sldId id="289" r:id="rId6"/>
    <p:sldId id="284" r:id="rId7"/>
    <p:sldId id="285" r:id="rId8"/>
    <p:sldId id="280" r:id="rId9"/>
    <p:sldId id="281" r:id="rId10"/>
    <p:sldId id="282" r:id="rId11"/>
    <p:sldId id="283" r:id="rId12"/>
    <p:sldId id="275" r:id="rId13"/>
    <p:sldId id="290" r:id="rId14"/>
  </p:sldIdLst>
  <p:sldSz cx="9144000" cy="5143500" type="screen16x9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-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image" Target="../media/image5.jpeg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2.xlsx"/><Relationship Id="rId1" Type="http://schemas.openxmlformats.org/officeDocument/2006/relationships/image" Target="../media/image5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732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r>
              <a:rPr lang="pl-PL" sz="1732" b="0" i="0" u="none" strike="noStrike" baseline="0">
                <a:solidFill>
                  <a:srgbClr val="000000"/>
                </a:solidFill>
                <a:latin typeface="Arial CE"/>
                <a:cs typeface="Arial CE"/>
              </a:rPr>
              <a:t>a, m/s</a:t>
            </a:r>
            <a:r>
              <a:rPr lang="pl-PL" sz="1732" b="0" i="0" u="none" strike="noStrike" baseline="30000">
                <a:solidFill>
                  <a:srgbClr val="000000"/>
                </a:solidFill>
                <a:latin typeface="Arial CE"/>
                <a:cs typeface="Arial CE"/>
              </a:rPr>
              <a:t>2</a:t>
            </a:r>
          </a:p>
        </c:rich>
      </c:tx>
      <c:layout>
        <c:manualLayout>
          <c:xMode val="edge"/>
          <c:yMode val="edge"/>
          <c:x val="0.1947261663286004"/>
          <c:y val="6.4425770308123242E-2"/>
        </c:manualLayout>
      </c:layout>
      <c:overlay val="0"/>
      <c:spPr>
        <a:noFill/>
        <a:ln w="2315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40162271805274"/>
          <c:y val="0.23249299719887956"/>
          <c:w val="0.70385395537525353"/>
          <c:h val="0.61904761904761907"/>
        </c:manualLayout>
      </c:layout>
      <c:scatterChart>
        <c:scatterStyle val="smoothMarker"/>
        <c:varyColors val="0"/>
        <c:ser>
          <c:idx val="0"/>
          <c:order val="0"/>
          <c:spPr>
            <a:ln w="34724">
              <a:solidFill>
                <a:srgbClr val="3366FF"/>
              </a:solidFill>
              <a:prstDash val="solid"/>
            </a:ln>
          </c:spPr>
          <c:marker>
            <c:symbol val="square"/>
            <c:size val="9"/>
            <c:spPr>
              <a:noFill/>
              <a:ln w="8681">
                <a:noFill/>
              </a:ln>
            </c:spPr>
          </c:marker>
          <c:xVal>
            <c:numRef>
              <c:f>dane!$B$3:$B$23</c:f>
              <c:numCache>
                <c:formatCode>General</c:formatCode>
                <c:ptCount val="21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</c:numCache>
            </c:numRef>
          </c:xVal>
          <c:yVal>
            <c:numRef>
              <c:f>dane!$C$3:$C$23</c:f>
              <c:numCache>
                <c:formatCode>General</c:formatCode>
                <c:ptCount val="21"/>
                <c:pt idx="0">
                  <c:v>-5</c:v>
                </c:pt>
                <c:pt idx="1">
                  <c:v>-5</c:v>
                </c:pt>
                <c:pt idx="2">
                  <c:v>-5</c:v>
                </c:pt>
                <c:pt idx="3">
                  <c:v>-5</c:v>
                </c:pt>
                <c:pt idx="4">
                  <c:v>-5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3098112"/>
        <c:axId val="174687360"/>
      </c:scatterChart>
      <c:valAx>
        <c:axId val="133098112"/>
        <c:scaling>
          <c:orientation val="minMax"/>
        </c:scaling>
        <c:delete val="0"/>
        <c:axPos val="b"/>
        <c:majorGridlines>
          <c:spPr>
            <a:ln w="2894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732" b="0" i="0" u="none" strike="noStrike" baseline="0">
                    <a:solidFill>
                      <a:srgbClr val="000000"/>
                    </a:solidFill>
                    <a:latin typeface="Arial CE"/>
                    <a:ea typeface="Arial CE"/>
                    <a:cs typeface="Arial CE"/>
                  </a:defRPr>
                </a:pPr>
                <a:r>
                  <a:rPr lang="pl-PL"/>
                  <a:t>t,s</a:t>
                </a:r>
              </a:p>
            </c:rich>
          </c:tx>
          <c:layout>
            <c:manualLayout>
              <c:xMode val="edge"/>
              <c:yMode val="edge"/>
              <c:x val="0.90872210953346855"/>
              <c:y val="0.36414565826330531"/>
            </c:manualLayout>
          </c:layout>
          <c:overlay val="0"/>
          <c:spPr>
            <a:noFill/>
            <a:ln w="23150">
              <a:noFill/>
            </a:ln>
          </c:spPr>
        </c:title>
        <c:numFmt formatCode="General" sourceLinked="1"/>
        <c:majorTickMark val="cross"/>
        <c:minorTickMark val="none"/>
        <c:tickLblPos val="nextTo"/>
        <c:spPr>
          <a:ln w="34724">
            <a:solidFill>
              <a:srgbClr val="FF0000"/>
            </a:solidFill>
            <a:prstDash val="solid"/>
          </a:ln>
        </c:spPr>
        <c:txPr>
          <a:bodyPr rot="0" vert="horz"/>
          <a:lstStyle/>
          <a:p>
            <a:pPr>
              <a:defRPr sz="866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endParaRPr lang="pl-PL"/>
          </a:p>
        </c:txPr>
        <c:crossAx val="174687360"/>
        <c:crosses val="autoZero"/>
        <c:crossBetween val="midCat"/>
      </c:valAx>
      <c:valAx>
        <c:axId val="174687360"/>
        <c:scaling>
          <c:orientation val="minMax"/>
          <c:max val="3"/>
        </c:scaling>
        <c:delete val="0"/>
        <c:axPos val="l"/>
        <c:majorGridlines>
          <c:spPr>
            <a:ln w="2894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cross"/>
        <c:minorTickMark val="none"/>
        <c:tickLblPos val="nextTo"/>
        <c:spPr>
          <a:ln w="34724">
            <a:solidFill>
              <a:srgbClr val="FF0000"/>
            </a:solidFill>
            <a:prstDash val="solid"/>
          </a:ln>
        </c:spPr>
        <c:txPr>
          <a:bodyPr rot="0" vert="horz"/>
          <a:lstStyle/>
          <a:p>
            <a:pPr>
              <a:defRPr sz="866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endParaRPr lang="pl-PL"/>
          </a:p>
        </c:txPr>
        <c:crossAx val="133098112"/>
        <c:crosses val="autoZero"/>
        <c:crossBetween val="midCat"/>
      </c:valAx>
      <c:spPr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11575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2894">
      <a:solidFill>
        <a:srgbClr val="000000"/>
      </a:solidFill>
      <a:prstDash val="solid"/>
    </a:ln>
  </c:spPr>
  <c:txPr>
    <a:bodyPr/>
    <a:lstStyle/>
    <a:p>
      <a:pPr>
        <a:defRPr sz="1527" b="0" i="0" u="none" strike="noStrike" baseline="0">
          <a:solidFill>
            <a:srgbClr val="000000"/>
          </a:solidFill>
          <a:latin typeface="Arial CE"/>
          <a:ea typeface="Arial CE"/>
          <a:cs typeface="Arial CE"/>
        </a:defRPr>
      </a:pPr>
      <a:endParaRPr lang="pl-PL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49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r>
              <a:rPr lang="pl-PL"/>
              <a:t>v, m/s</a:t>
            </a:r>
          </a:p>
        </c:rich>
      </c:tx>
      <c:layout>
        <c:manualLayout>
          <c:xMode val="edge"/>
          <c:yMode val="edge"/>
          <c:x val="5.9183673469387757E-2"/>
          <c:y val="5.2341597796143252E-2"/>
        </c:manualLayout>
      </c:layout>
      <c:overlay val="0"/>
      <c:spPr>
        <a:noFill/>
        <a:ln w="19113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5102040816326531"/>
          <c:y val="0.23966942148760331"/>
          <c:w val="0.70408163265306123"/>
          <c:h val="0.53994490358126723"/>
        </c:manualLayout>
      </c:layout>
      <c:scatterChart>
        <c:scatterStyle val="smoothMarker"/>
        <c:varyColors val="0"/>
        <c:ser>
          <c:idx val="0"/>
          <c:order val="0"/>
          <c:spPr>
            <a:ln w="28669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noFill/>
              <a:ln w="7167">
                <a:noFill/>
              </a:ln>
            </c:spPr>
          </c:marker>
          <c:xVal>
            <c:numRef>
              <c:f>dane!$B$3:$B$23</c:f>
              <c:numCache>
                <c:formatCode>General</c:formatCode>
                <c:ptCount val="21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</c:numCache>
            </c:numRef>
          </c:xVal>
          <c:yVal>
            <c:numRef>
              <c:f>dane!$C$3:$C$23</c:f>
              <c:numCache>
                <c:formatCode>General</c:formatCode>
                <c:ptCount val="21"/>
                <c:pt idx="0">
                  <c:v>40</c:v>
                </c:pt>
                <c:pt idx="1">
                  <c:v>30</c:v>
                </c:pt>
                <c:pt idx="2">
                  <c:v>20</c:v>
                </c:pt>
                <c:pt idx="3">
                  <c:v>10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66958720"/>
        <c:axId val="266981760"/>
      </c:scatterChart>
      <c:valAx>
        <c:axId val="266958720"/>
        <c:scaling>
          <c:orientation val="minMax"/>
        </c:scaling>
        <c:delete val="0"/>
        <c:axPos val="b"/>
        <c:majorGridlines>
          <c:spPr>
            <a:ln w="2389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49" b="0" i="0" u="none" strike="noStrike" baseline="0">
                    <a:solidFill>
                      <a:srgbClr val="000000"/>
                    </a:solidFill>
                    <a:latin typeface="Arial CE"/>
                    <a:ea typeface="Arial CE"/>
                    <a:cs typeface="Arial CE"/>
                  </a:defRPr>
                </a:pPr>
                <a:r>
                  <a:rPr lang="pl-PL"/>
                  <a:t>t,s</a:t>
                </a:r>
              </a:p>
            </c:rich>
          </c:tx>
          <c:layout>
            <c:manualLayout>
              <c:xMode val="edge"/>
              <c:yMode val="edge"/>
              <c:x val="0.92448979591836733"/>
              <c:y val="0.74380165289256195"/>
            </c:manualLayout>
          </c:layout>
          <c:overlay val="0"/>
          <c:spPr>
            <a:noFill/>
            <a:ln w="19113">
              <a:noFill/>
            </a:ln>
          </c:spPr>
        </c:title>
        <c:numFmt formatCode="General" sourceLinked="1"/>
        <c:majorTickMark val="cross"/>
        <c:minorTickMark val="none"/>
        <c:tickLblPos val="nextTo"/>
        <c:spPr>
          <a:ln w="28669">
            <a:solidFill>
              <a:srgbClr val="FF0000"/>
            </a:solidFill>
            <a:prstDash val="solid"/>
          </a:ln>
        </c:spPr>
        <c:txPr>
          <a:bodyPr rot="0" vert="horz"/>
          <a:lstStyle/>
          <a:p>
            <a:pPr>
              <a:defRPr sz="715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endParaRPr lang="pl-PL"/>
          </a:p>
        </c:txPr>
        <c:crossAx val="266981760"/>
        <c:crosses val="autoZero"/>
        <c:crossBetween val="midCat"/>
      </c:valAx>
      <c:valAx>
        <c:axId val="266981760"/>
        <c:scaling>
          <c:orientation val="minMax"/>
        </c:scaling>
        <c:delete val="0"/>
        <c:axPos val="l"/>
        <c:majorGridlines>
          <c:spPr>
            <a:ln w="2389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cross"/>
        <c:minorTickMark val="none"/>
        <c:tickLblPos val="nextTo"/>
        <c:spPr>
          <a:ln w="28669">
            <a:solidFill>
              <a:srgbClr val="FF0000"/>
            </a:solidFill>
            <a:prstDash val="solid"/>
          </a:ln>
        </c:spPr>
        <c:txPr>
          <a:bodyPr rot="0" vert="horz"/>
          <a:lstStyle/>
          <a:p>
            <a:pPr>
              <a:defRPr sz="715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endParaRPr lang="pl-PL"/>
          </a:p>
        </c:txPr>
        <c:crossAx val="266958720"/>
        <c:crosses val="autoZero"/>
        <c:crossBetween val="midCat"/>
      </c:valAx>
      <c:spPr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56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2389">
      <a:solidFill>
        <a:srgbClr val="000000"/>
      </a:solidFill>
      <a:prstDash val="solid"/>
    </a:ln>
  </c:spPr>
  <c:txPr>
    <a:bodyPr/>
    <a:lstStyle/>
    <a:p>
      <a:pPr>
        <a:defRPr sz="1260" b="0" i="0" u="none" strike="noStrike" baseline="0">
          <a:solidFill>
            <a:srgbClr val="000000"/>
          </a:solidFill>
          <a:latin typeface="Arial CE"/>
          <a:ea typeface="Arial CE"/>
          <a:cs typeface="Arial CE"/>
        </a:defRPr>
      </a:pPr>
      <a:endParaRPr lang="pl-PL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0.7985</cdr:x>
      <cdr:y>0.43475</cdr:y>
    </cdr:from>
    <cdr:to>
      <cdr:x>0.90225</cdr:x>
      <cdr:y>0.43475</cdr:y>
    </cdr:to>
    <cdr:sp macro="" textlink="">
      <cdr:nvSpPr>
        <cdr:cNvPr id="12289" name="Line 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3749616" y="1478335"/>
          <a:ext cx="487192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xmlns:mc="http://schemas.openxmlformats.org/markup-compatibility/2006" xmlns:a14="http://schemas.microsoft.com/office/drawing/2010/main" val="FF0000" mc:Ignorable="a14" a14:legacySpreadsheetColorIndex="10"/>
          </a:solidFill>
          <a:round/>
          <a:headEnd/>
          <a:tailEnd type="triangle" w="lg" len="lg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  <cdr:relSizeAnchor xmlns:cdr="http://schemas.openxmlformats.org/drawingml/2006/chartDrawing">
    <cdr:from>
      <cdr:x>0.142</cdr:x>
      <cdr:y>0.206</cdr:y>
    </cdr:from>
    <cdr:to>
      <cdr:x>0.142</cdr:x>
      <cdr:y>0.3115</cdr:y>
    </cdr:to>
    <cdr:sp macro="" textlink="">
      <cdr:nvSpPr>
        <cdr:cNvPr id="12290" name="Line 2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666807" y="700488"/>
          <a:ext cx="0" cy="358744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xmlns:mc="http://schemas.openxmlformats.org/markup-compatibility/2006" xmlns:a14="http://schemas.microsoft.com/office/drawing/2010/main" val="FF0000" mc:Ignorable="a14" a14:legacySpreadsheetColorIndex="10"/>
          </a:solidFill>
          <a:round/>
          <a:headEnd/>
          <a:tailEnd type="triangle" w="lg" len="lg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0.763</cdr:x>
      <cdr:y>0.788</cdr:y>
    </cdr:from>
    <cdr:to>
      <cdr:x>0.86675</cdr:x>
      <cdr:y>0.788</cdr:y>
    </cdr:to>
    <cdr:sp macro="" textlink="">
      <cdr:nvSpPr>
        <cdr:cNvPr id="13313" name="Line 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3561112" y="2724569"/>
          <a:ext cx="484227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xmlns:mc="http://schemas.openxmlformats.org/markup-compatibility/2006" xmlns:a14="http://schemas.microsoft.com/office/drawing/2010/main" val="FF0000" mc:Ignorable="a14" a14:legacySpreadsheetColorIndex="10"/>
          </a:solidFill>
          <a:round/>
          <a:headEnd/>
          <a:tailEnd type="triangle" w="lg" len="lg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  <cdr:relSizeAnchor xmlns:cdr="http://schemas.openxmlformats.org/drawingml/2006/chartDrawing">
    <cdr:from>
      <cdr:x>0.151</cdr:x>
      <cdr:y>0.2125</cdr:y>
    </cdr:from>
    <cdr:to>
      <cdr:x>0.151</cdr:x>
      <cdr:y>0.308</cdr:y>
    </cdr:to>
    <cdr:sp macro="" textlink="">
      <cdr:nvSpPr>
        <cdr:cNvPr id="13314" name="Line 2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04755" y="734735"/>
          <a:ext cx="0" cy="33019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xmlns:mc="http://schemas.openxmlformats.org/markup-compatibility/2006" xmlns:a14="http://schemas.microsoft.com/office/drawing/2010/main" val="FF0000" mc:Ignorable="a14" a14:legacySpreadsheetColorIndex="10"/>
          </a:solidFill>
          <a:round/>
          <a:headEnd/>
          <a:tailEnd type="triangle" w="lg" len="lg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9025790-F041-4F24-BE32-FEF977B58C5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844020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88506F2-93C8-40C8-8119-3D2BC5692529}" type="slidenum">
              <a:rPr lang="pl-PL" altLang="pl-PL"/>
              <a:pPr eaLnBrk="1" hangingPunct="1"/>
              <a:t>3</a:t>
            </a:fld>
            <a:endParaRPr lang="pl-PL" altLang="pl-PL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7388"/>
            <a:ext cx="6089650" cy="3425825"/>
          </a:xfrm>
          <a:ln w="12700"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2075" tIns="46038" rIns="92075" bIns="46038"/>
          <a:lstStyle/>
          <a:p>
            <a:pPr defTabSz="762000" eaLnBrk="1" hangingPunct="1"/>
            <a:endParaRPr lang="pl-PL" alt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67BAC-F5B8-4F06-AFE1-56A0BC8F7A2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5948123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155F8-8591-491E-9C9B-CD1946F95E6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8728739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FBB23-4399-4693-944F-EDE9458BDA7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3607067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886B3C-D9F4-44A3-86BF-C00DE6CC331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730891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AA523-8CAB-4F5E-9E5E-49D9C41CB58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7720858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A1F12-0721-47D8-91AA-0913C3BC0F6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0239500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FFB15-46AB-4BCA-9EAA-07B14C1604A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3233725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982B7-9FC4-4E1C-87DC-B495BF71A1E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57207956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788F6-36A3-4A35-8E9E-09840F6283B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0533196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A3DC1-D560-48B7-9DF2-B0102E595C6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050532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AA37D-B49B-4529-8EAC-FE3C80A8715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6213278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D1C39F"/>
            </a:gs>
            <a:gs pos="35001">
              <a:srgbClr val="F0EBD5"/>
            </a:gs>
            <a:gs pos="100000">
              <a:srgbClr val="FFEFD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43090C2B-A58D-41C4-8E11-C2D2D6F3B75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-200025" y="1544638"/>
            <a:ext cx="4000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2193925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2239963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9701" name="Rectangle 6"/>
          <p:cNvSpPr>
            <a:spLocks noChangeArrowheads="1"/>
          </p:cNvSpPr>
          <p:nvPr/>
        </p:nvSpPr>
        <p:spPr bwMode="auto">
          <a:xfrm>
            <a:off x="323850" y="738389"/>
            <a:ext cx="7993063" cy="1409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pl-PL" altLang="pl-PL" sz="3600" dirty="0" smtClean="0">
                <a:solidFill>
                  <a:srgbClr val="FF0000"/>
                </a:solidFill>
                <a:latin typeface="Arial" pitchFamily="34" charset="0"/>
              </a:rPr>
              <a:t>Ruch </a:t>
            </a:r>
            <a:r>
              <a:rPr lang="pl-PL" altLang="pl-PL" sz="3600" dirty="0">
                <a:solidFill>
                  <a:srgbClr val="FF0000"/>
                </a:solidFill>
                <a:latin typeface="Arial" pitchFamily="34" charset="0"/>
              </a:rPr>
              <a:t>jednostajnie przyspieszony </a:t>
            </a:r>
            <a:br>
              <a:rPr lang="pl-PL" altLang="pl-PL" sz="3600" dirty="0">
                <a:solidFill>
                  <a:srgbClr val="FF0000"/>
                </a:solidFill>
                <a:latin typeface="Arial" pitchFamily="34" charset="0"/>
              </a:rPr>
            </a:br>
            <a:r>
              <a:rPr lang="pl-PL" altLang="pl-PL" sz="3600" dirty="0">
                <a:solidFill>
                  <a:srgbClr val="FF0000"/>
                </a:solidFill>
                <a:latin typeface="Arial" pitchFamily="34" charset="0"/>
              </a:rPr>
              <a:t>z prędkością początkową </a:t>
            </a:r>
          </a:p>
        </p:txBody>
      </p:sp>
      <p:pic>
        <p:nvPicPr>
          <p:cNvPr id="29702" name="Picture 7" descr="DROGA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409825"/>
            <a:ext cx="87852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3" name="Picture 8" descr="Ruch&#10;przyśpieszon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625725"/>
            <a:ext cx="82105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B90256-057C-4E57-8E46-694FFCD95965}" type="slidenum">
              <a:rPr lang="pl-PL" altLang="pl-PL" smtClean="0"/>
              <a:pPr>
                <a:defRPr/>
              </a:pPr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828128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-200025" y="1544638"/>
            <a:ext cx="4000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2193925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2239963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900113" y="47625"/>
            <a:ext cx="7632700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pl-PL" altLang="pl-PL" sz="2800">
                <a:solidFill>
                  <a:srgbClr val="FF0000"/>
                </a:solidFill>
              </a:rPr>
              <a:t>Wykres zależności prędkości od czasu w ruchu jednostajnie opóźnionym</a:t>
            </a:r>
            <a:endParaRPr lang="pl-PL" altLang="pl-PL" sz="2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2330450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graphicFrame>
        <p:nvGraphicFramePr>
          <p:cNvPr id="2" name="Object 7"/>
          <p:cNvGraphicFramePr>
            <a:graphicFrameLocks noChangeAspect="1"/>
          </p:cNvGraphicFramePr>
          <p:nvPr/>
        </p:nvGraphicFramePr>
        <p:xfrm>
          <a:off x="2246313" y="1271588"/>
          <a:ext cx="4672012" cy="2571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-200025" y="1544638"/>
            <a:ext cx="4000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2193925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2239963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971550" y="652119"/>
            <a:ext cx="7632700" cy="1219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pl-PL" altLang="pl-PL" sz="3200" dirty="0">
                <a:solidFill>
                  <a:srgbClr val="FF0000"/>
                </a:solidFill>
              </a:rPr>
              <a:t>Prędkość chwilową </a:t>
            </a:r>
            <a:r>
              <a:rPr lang="pl-PL" altLang="pl-PL" sz="3200" dirty="0" smtClean="0">
                <a:solidFill>
                  <a:srgbClr val="FF0000"/>
                </a:solidFill>
              </a:rPr>
              <a:t>w ruchu jednostajnie opóźnionym obliczamy </a:t>
            </a:r>
            <a:r>
              <a:rPr lang="pl-PL" altLang="pl-PL" sz="3200" dirty="0">
                <a:solidFill>
                  <a:srgbClr val="FF0000"/>
                </a:solidFill>
              </a:rPr>
              <a:t>ze wzoru: </a:t>
            </a:r>
            <a:endParaRPr lang="pl-PL" altLang="pl-PL" dirty="0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2330450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pole tekstowe 1"/>
              <p:cNvSpPr txBox="1"/>
              <p:nvPr/>
            </p:nvSpPr>
            <p:spPr>
              <a:xfrm>
                <a:off x="3275856" y="2239963"/>
                <a:ext cx="217040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l-PL" sz="3200" b="0" i="0" smtClean="0">
                        <a:solidFill>
                          <a:srgbClr val="FF0000"/>
                        </a:solidFill>
                        <a:latin typeface="Cambria Math"/>
                      </a:rPr>
                      <m:t>v</m:t>
                    </m:r>
                    <m:r>
                      <a:rPr lang="pl-PL" sz="3200" i="0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pl-PL" sz="3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l-PL" sz="32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v</m:t>
                        </m:r>
                      </m:e>
                      <m:sub>
                        <m:r>
                          <a:rPr lang="pl-PL" sz="32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pl-PL" sz="3200" dirty="0" smtClean="0">
                    <a:solidFill>
                      <a:srgbClr val="FF0000"/>
                    </a:solidFill>
                    <a:latin typeface="+mn-lt"/>
                  </a:rPr>
                  <a:t> - a</a:t>
                </a:r>
                <a14:m>
                  <m:oMath xmlns:m="http://schemas.openxmlformats.org/officeDocument/2006/math">
                    <m:r>
                      <a:rPr lang="pl-PL" sz="3200" i="0" dirty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m:rPr>
                        <m:sty m:val="p"/>
                      </m:rPr>
                      <a:rPr lang="pl-PL" sz="3200" b="0" i="0" dirty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t</m:t>
                    </m:r>
                  </m:oMath>
                </a14:m>
                <a:endParaRPr lang="pl-PL" sz="3200" dirty="0">
                  <a:solidFill>
                    <a:srgbClr val="FF00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2" name="pole tekstow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2239963"/>
                <a:ext cx="2170402" cy="584775"/>
              </a:xfrm>
              <a:prstGeom prst="rect">
                <a:avLst/>
              </a:prstGeom>
              <a:blipFill rotWithShape="1">
                <a:blip r:embed="rId2"/>
                <a:stretch>
                  <a:fillRect t="-14583" b="-32292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-200025" y="1544638"/>
            <a:ext cx="4000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2193925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69266" y="467519"/>
            <a:ext cx="8496300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l-PL" altLang="pl-PL" sz="3200" dirty="0">
                <a:solidFill>
                  <a:srgbClr val="FF0000"/>
                </a:solidFill>
              </a:rPr>
              <a:t>Wykres zależności drogi od czasu</a:t>
            </a: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24" b="13562"/>
          <a:stretch>
            <a:fillRect/>
          </a:stretch>
        </p:blipFill>
        <p:spPr bwMode="auto">
          <a:xfrm>
            <a:off x="2195736" y="1536049"/>
            <a:ext cx="4322763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-200025" y="1544638"/>
            <a:ext cx="4000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2193925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28277" y="1544638"/>
            <a:ext cx="7632700" cy="1219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pl-PL" altLang="pl-PL" sz="3200" dirty="0" smtClean="0"/>
              <a:t>Drogę w ruchu jednostajnie opóźnionym obliczamy </a:t>
            </a:r>
            <a:r>
              <a:rPr lang="pl-PL" altLang="pl-PL" sz="3200" dirty="0"/>
              <a:t>ze wzoru: </a:t>
            </a:r>
            <a:endParaRPr lang="pl-PL" alt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pole tekstowe 6"/>
              <p:cNvSpPr txBox="1"/>
              <p:nvPr/>
            </p:nvSpPr>
            <p:spPr>
              <a:xfrm>
                <a:off x="3347864" y="3147814"/>
                <a:ext cx="2897075" cy="7877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l-PL" sz="3200" b="0" i="0" smtClean="0">
                        <a:solidFill>
                          <a:srgbClr val="FF0000"/>
                        </a:solidFill>
                        <a:latin typeface="Cambria Math"/>
                      </a:rPr>
                      <m:t>s</m:t>
                    </m:r>
                    <m:r>
                      <a:rPr lang="pl-PL" sz="3200" i="0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pl-PL" sz="3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pl-PL" sz="32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pl-PL" sz="32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pl-PL" sz="3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l-PL" sz="32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pl-PL" sz="32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v</m:t>
                        </m:r>
                      </m:e>
                      <m:sub>
                        <m:r>
                          <a:rPr lang="pl-PL" sz="32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pl-PL" sz="3200" dirty="0" smtClean="0">
                    <a:solidFill>
                      <a:srgbClr val="FF0000"/>
                    </a:solidFill>
                    <a:latin typeface="+mn-lt"/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320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l-PL" sz="3200" b="0" i="0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pl-PL" sz="3200" b="0" i="0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k</m:t>
                        </m:r>
                      </m:sub>
                    </m:sSub>
                  </m:oMath>
                </a14:m>
                <a:r>
                  <a:rPr lang="pl-PL" sz="3200" dirty="0" smtClean="0">
                    <a:solidFill>
                      <a:srgbClr val="FF0000"/>
                    </a:solidFill>
                    <a:latin typeface="+mn-lt"/>
                  </a:rPr>
                  <a:t>)</a:t>
                </a:r>
                <a14:m>
                  <m:oMath xmlns:m="http://schemas.openxmlformats.org/officeDocument/2006/math">
                    <m:r>
                      <a:rPr lang="pl-PL" sz="3200" i="0" dirty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m:rPr>
                        <m:sty m:val="p"/>
                      </m:rPr>
                      <a:rPr lang="pl-PL" sz="3200" b="0" i="0" dirty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t</m:t>
                    </m:r>
                  </m:oMath>
                </a14:m>
                <a:endParaRPr lang="pl-PL" sz="3200" dirty="0">
                  <a:solidFill>
                    <a:srgbClr val="FF00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7" name="pole tekstow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3147814"/>
                <a:ext cx="2897075" cy="787716"/>
              </a:xfrm>
              <a:prstGeom prst="rect">
                <a:avLst/>
              </a:prstGeom>
              <a:blipFill rotWithShape="1">
                <a:blip r:embed="rId2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80893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-200025" y="1544638"/>
            <a:ext cx="4000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2193925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30724" name="Rectangle 14"/>
          <p:cNvSpPr>
            <a:spLocks noChangeArrowheads="1"/>
          </p:cNvSpPr>
          <p:nvPr/>
        </p:nvSpPr>
        <p:spPr bwMode="auto">
          <a:xfrm>
            <a:off x="0" y="2230438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30727" name="Rectangle 17"/>
          <p:cNvSpPr>
            <a:spLocks noChangeArrowheads="1"/>
          </p:cNvSpPr>
          <p:nvPr/>
        </p:nvSpPr>
        <p:spPr bwMode="auto">
          <a:xfrm>
            <a:off x="684213" y="215900"/>
            <a:ext cx="763270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pl-PL" altLang="pl-PL">
                <a:solidFill>
                  <a:srgbClr val="FF0000"/>
                </a:solidFill>
                <a:latin typeface="Arial" pitchFamily="34" charset="0"/>
              </a:rPr>
              <a:t>Wykres zależności prędkości od czasu </a:t>
            </a:r>
            <a:endParaRPr lang="pl-PL" altLang="pl-PL" sz="1800">
              <a:latin typeface="Arial" pitchFamily="34" charset="0"/>
            </a:endParaRPr>
          </a:p>
        </p:txBody>
      </p:sp>
      <p:pic>
        <p:nvPicPr>
          <p:cNvPr id="30728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16" y="1544638"/>
            <a:ext cx="4204884" cy="2611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B90256-057C-4E57-8E46-694FFCD95965}" type="slidenum">
              <a:rPr lang="pl-PL" altLang="pl-PL" smtClean="0"/>
              <a:pPr>
                <a:defRPr/>
              </a:pPr>
              <a:t>2</a:t>
            </a:fld>
            <a:endParaRPr lang="pl-PL" altLang="pl-P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pole tekstowe 9"/>
              <p:cNvSpPr txBox="1"/>
              <p:nvPr/>
            </p:nvSpPr>
            <p:spPr>
              <a:xfrm>
                <a:off x="5796136" y="2609947"/>
                <a:ext cx="2897075" cy="7877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l-PL" sz="3200" b="0" i="0" smtClean="0">
                        <a:solidFill>
                          <a:srgbClr val="FF0000"/>
                        </a:solidFill>
                        <a:latin typeface="Cambria Math"/>
                      </a:rPr>
                      <m:t>s</m:t>
                    </m:r>
                    <m:r>
                      <a:rPr lang="pl-PL" sz="3200" i="0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pl-PL" sz="3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pl-PL" sz="32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pl-PL" sz="32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pl-PL" sz="3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l-PL" sz="32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pl-PL" sz="32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v</m:t>
                        </m:r>
                      </m:e>
                      <m:sub>
                        <m:r>
                          <a:rPr lang="pl-PL" sz="32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pl-PL" sz="3200" dirty="0" smtClean="0">
                    <a:solidFill>
                      <a:srgbClr val="FF0000"/>
                    </a:solidFill>
                    <a:latin typeface="+mn-lt"/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320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l-PL" sz="3200" b="0" i="0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pl-PL" sz="3200" b="0" i="0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k</m:t>
                        </m:r>
                      </m:sub>
                    </m:sSub>
                  </m:oMath>
                </a14:m>
                <a:r>
                  <a:rPr lang="pl-PL" sz="3200" dirty="0" smtClean="0">
                    <a:solidFill>
                      <a:srgbClr val="FF0000"/>
                    </a:solidFill>
                    <a:latin typeface="+mn-lt"/>
                  </a:rPr>
                  <a:t>)</a:t>
                </a:r>
                <a14:m>
                  <m:oMath xmlns:m="http://schemas.openxmlformats.org/officeDocument/2006/math">
                    <m:r>
                      <a:rPr lang="pl-PL" sz="3200" i="0" dirty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m:rPr>
                        <m:sty m:val="p"/>
                      </m:rPr>
                      <a:rPr lang="pl-PL" sz="3200" b="0" i="0" dirty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t</m:t>
                    </m:r>
                  </m:oMath>
                </a14:m>
                <a:endParaRPr lang="pl-PL" sz="3200" dirty="0">
                  <a:solidFill>
                    <a:srgbClr val="FF00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0" name="pole tekstow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2609947"/>
                <a:ext cx="2897075" cy="787716"/>
              </a:xfrm>
              <a:prstGeom prst="rect">
                <a:avLst/>
              </a:prstGeom>
              <a:blipFill rotWithShape="1">
                <a:blip r:embed="rId3"/>
                <a:stretch>
                  <a:fillRect b="-10078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pole tekstowe 10"/>
              <p:cNvSpPr txBox="1"/>
              <p:nvPr/>
            </p:nvSpPr>
            <p:spPr>
              <a:xfrm>
                <a:off x="6249103" y="2013963"/>
                <a:ext cx="232890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l-PL" sz="3200" b="0" i="0" smtClean="0">
                        <a:solidFill>
                          <a:srgbClr val="FF0000"/>
                        </a:solidFill>
                        <a:latin typeface="Cambria Math"/>
                      </a:rPr>
                      <m:t>v</m:t>
                    </m:r>
                    <m:r>
                      <a:rPr lang="pl-PL" sz="3200" i="0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pl-PL" sz="3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l-PL" sz="32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v</m:t>
                        </m:r>
                      </m:e>
                      <m:sub>
                        <m:r>
                          <a:rPr lang="pl-PL" sz="32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pl-PL" sz="3200" b="0" i="0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</m:oMath>
                </a14:m>
                <a:r>
                  <a:rPr lang="pl-PL" sz="3200" dirty="0" smtClean="0">
                    <a:solidFill>
                      <a:srgbClr val="FF0000"/>
                    </a:solidFill>
                    <a:latin typeface="+mn-lt"/>
                  </a:rPr>
                  <a:t> a</a:t>
                </a:r>
                <a14:m>
                  <m:oMath xmlns:m="http://schemas.openxmlformats.org/officeDocument/2006/math">
                    <m:r>
                      <a:rPr lang="pl-PL" sz="3200" i="0" dirty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m:rPr>
                        <m:sty m:val="p"/>
                      </m:rPr>
                      <a:rPr lang="pl-PL" sz="3200" b="0" i="0" dirty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t</m:t>
                    </m:r>
                  </m:oMath>
                </a14:m>
                <a:endParaRPr lang="pl-PL" sz="3200" dirty="0">
                  <a:solidFill>
                    <a:srgbClr val="FF00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1" name="pole tekstow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9103" y="2013963"/>
                <a:ext cx="2328907" cy="584775"/>
              </a:xfrm>
              <a:prstGeom prst="rect">
                <a:avLst/>
              </a:prstGeom>
              <a:blipFill rotWithShape="1">
                <a:blip r:embed="rId4"/>
                <a:stretch>
                  <a:fillRect t="-14583" b="-32292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287147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336551"/>
            <a:ext cx="7772400" cy="1782762"/>
          </a:xfrm>
          <a:noFill/>
        </p:spPr>
        <p:txBody>
          <a:bodyPr lIns="92075" tIns="46038" rIns="92075" bIns="46038"/>
          <a:lstStyle/>
          <a:p>
            <a:pPr defTabSz="762000" eaLnBrk="1" hangingPunct="1"/>
            <a:r>
              <a:rPr lang="pl-PL" altLang="pl-PL" dirty="0" smtClean="0">
                <a:solidFill>
                  <a:srgbClr val="FF3300"/>
                </a:solidFill>
              </a:rPr>
              <a:t>Ruch jednostajnie </a:t>
            </a:r>
            <a:br>
              <a:rPr lang="pl-PL" altLang="pl-PL" dirty="0" smtClean="0">
                <a:solidFill>
                  <a:srgbClr val="FF3300"/>
                </a:solidFill>
              </a:rPr>
            </a:br>
            <a:r>
              <a:rPr lang="pl-PL" altLang="pl-PL" dirty="0" smtClean="0">
                <a:solidFill>
                  <a:srgbClr val="FF3300"/>
                </a:solidFill>
              </a:rPr>
              <a:t>opóźniony</a:t>
            </a:r>
          </a:p>
        </p:txBody>
      </p:sp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0" y="2119313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" name="Prostokąt 1"/>
          <p:cNvSpPr/>
          <p:nvPr/>
        </p:nvSpPr>
        <p:spPr>
          <a:xfrm>
            <a:off x="395536" y="2200430"/>
            <a:ext cx="84969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200" u="sng" dirty="0" smtClean="0">
                <a:solidFill>
                  <a:srgbClr val="FF0000"/>
                </a:solidFill>
              </a:rPr>
              <a:t>Ruchem jednostajnie </a:t>
            </a:r>
            <a:r>
              <a:rPr lang="pl-PL" sz="3200" u="sng" dirty="0">
                <a:solidFill>
                  <a:srgbClr val="FF0000"/>
                </a:solidFill>
              </a:rPr>
              <a:t>opóźnionym</a:t>
            </a:r>
            <a:r>
              <a:rPr lang="pl-PL" sz="3200" dirty="0">
                <a:solidFill>
                  <a:srgbClr val="FF0000"/>
                </a:solidFill>
              </a:rPr>
              <a:t> </a:t>
            </a:r>
            <a:r>
              <a:rPr lang="pl-PL" sz="3200" dirty="0" smtClean="0"/>
              <a:t>nazywamy </a:t>
            </a:r>
            <a:r>
              <a:rPr lang="pl-PL" sz="3200" dirty="0"/>
              <a:t>ruch, w którym wartość prędkości maleje w </a:t>
            </a:r>
            <a:r>
              <a:rPr lang="pl-PL" sz="3200" dirty="0" smtClean="0"/>
              <a:t>jednostkowych przedziałach </a:t>
            </a:r>
            <a:r>
              <a:rPr lang="pl-PL" sz="3200" dirty="0"/>
              <a:t>czasu o tę samą </a:t>
            </a:r>
            <a:r>
              <a:rPr lang="pl-PL" sz="3200" dirty="0" smtClean="0"/>
              <a:t>wartość</a:t>
            </a:r>
            <a:endParaRPr lang="pl-PL" sz="3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-200025" y="1544638"/>
            <a:ext cx="4000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2193925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79388" y="565150"/>
            <a:ext cx="8640762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pl-PL" sz="3200" dirty="0" smtClean="0"/>
              <a:t>Oblicz przyspieszenie - Uzupełnij </a:t>
            </a:r>
            <a:r>
              <a:rPr lang="pl-PL" altLang="pl-PL" sz="3200" dirty="0"/>
              <a:t>tabelkę. </a:t>
            </a:r>
            <a:endParaRPr lang="pl-PL" altLang="pl-PL" sz="4000" dirty="0"/>
          </a:p>
        </p:txBody>
      </p:sp>
      <p:graphicFrame>
        <p:nvGraphicFramePr>
          <p:cNvPr id="40996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120977"/>
              </p:ext>
            </p:extLst>
          </p:nvPr>
        </p:nvGraphicFramePr>
        <p:xfrm>
          <a:off x="179387" y="1492250"/>
          <a:ext cx="8640764" cy="1946982"/>
        </p:xfrm>
        <a:graphic>
          <a:graphicData uri="http://schemas.openxmlformats.org/drawingml/2006/table">
            <a:tbl>
              <a:tblPr/>
              <a:tblGrid>
                <a:gridCol w="3588080"/>
                <a:gridCol w="1263654"/>
                <a:gridCol w="1263654"/>
                <a:gridCol w="1263654"/>
                <a:gridCol w="1261722"/>
              </a:tblGrid>
              <a:tr h="4930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Czas </a:t>
                      </a:r>
                      <a:r>
                        <a:rPr kumimoji="0" lang="pl-PL" altLang="pl-PL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(s)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Prędkość </a:t>
                      </a:r>
                      <a:r>
                        <a:rPr kumimoji="0" lang="pl-PL" altLang="pl-PL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 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(m/s)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00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Przyspieszenie a (m/s</a:t>
                      </a:r>
                      <a:r>
                        <a:rPr kumimoji="0" lang="pl-PL" altLang="pl-PL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pole tekstowe 6"/>
              <p:cNvSpPr txBox="1"/>
              <p:nvPr/>
            </p:nvSpPr>
            <p:spPr>
              <a:xfrm>
                <a:off x="1475656" y="3795886"/>
                <a:ext cx="2120196" cy="9037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pl-PL" sz="2800" b="0" i="0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a</m:t>
                      </m:r>
                      <m:r>
                        <a:rPr lang="pl-PL" sz="28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l-PL" sz="2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pl-PL" sz="28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v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pl-PL" sz="28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k</m:t>
                              </m:r>
                            </m:sub>
                          </m:sSub>
                          <m:r>
                            <a:rPr lang="pl-PL" sz="2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pl-PL" sz="2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pl-PL" sz="28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v</m:t>
                              </m:r>
                            </m:e>
                            <m:sub>
                              <m:r>
                                <a:rPr lang="pl-PL" sz="28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pl-PL" sz="2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pl-PL" sz="28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t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pl-PL" sz="28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k</m:t>
                              </m:r>
                            </m:sub>
                          </m:sSub>
                          <m:r>
                            <a:rPr lang="pl-PL" sz="2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pl-PL" sz="2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pl-PL" sz="28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t</m:t>
                              </m:r>
                            </m:e>
                            <m:sub>
                              <m:r>
                                <a:rPr lang="pl-PL" sz="28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pl-PL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pole tekstow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3795886"/>
                <a:ext cx="2120196" cy="90370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-200025" y="1544638"/>
            <a:ext cx="4000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2193925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graphicFrame>
        <p:nvGraphicFramePr>
          <p:cNvPr id="40996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865889"/>
              </p:ext>
            </p:extLst>
          </p:nvPr>
        </p:nvGraphicFramePr>
        <p:xfrm>
          <a:off x="219925" y="619748"/>
          <a:ext cx="8640764" cy="1946982"/>
        </p:xfrm>
        <a:graphic>
          <a:graphicData uri="http://schemas.openxmlformats.org/drawingml/2006/table">
            <a:tbl>
              <a:tblPr/>
              <a:tblGrid>
                <a:gridCol w="3588080"/>
                <a:gridCol w="1263654"/>
                <a:gridCol w="1263654"/>
                <a:gridCol w="1263654"/>
                <a:gridCol w="1261722"/>
              </a:tblGrid>
              <a:tr h="4930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Czas </a:t>
                      </a:r>
                      <a:r>
                        <a:rPr kumimoji="0" lang="pl-PL" altLang="pl-PL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(s)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Prędkość </a:t>
                      </a:r>
                      <a:r>
                        <a:rPr kumimoji="0" lang="pl-PL" altLang="pl-PL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 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(m/s)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00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Przyspieszenie a (m/s</a:t>
                      </a:r>
                      <a:r>
                        <a:rPr kumimoji="0" lang="pl-PL" altLang="pl-PL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- 5</a:t>
                      </a: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-5</a:t>
                      </a: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-5</a:t>
                      </a: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00025" y="3046065"/>
            <a:ext cx="8640762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pl-PL" sz="3200" dirty="0">
                <a:solidFill>
                  <a:srgbClr val="FF0000"/>
                </a:solidFill>
              </a:rPr>
              <a:t>Ujemne przyspieszenie nazywamy opóźnieniem.</a:t>
            </a:r>
            <a:r>
              <a:rPr lang="pl-PL" altLang="pl-PL" sz="40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2046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-200025" y="1544638"/>
            <a:ext cx="4000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2193925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4101" name="Picture 34" descr="Znalezione obrazy dla zapytania przyspieszenie w ruchu jednostajnie opó&amp;zacute;niony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606"/>
          <a:stretch>
            <a:fillRect/>
          </a:stretch>
        </p:blipFill>
        <p:spPr bwMode="auto">
          <a:xfrm>
            <a:off x="1619250" y="1422382"/>
            <a:ext cx="5689600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ctangle 35"/>
          <p:cNvSpPr>
            <a:spLocks noChangeArrowheads="1"/>
          </p:cNvSpPr>
          <p:nvPr/>
        </p:nvSpPr>
        <p:spPr bwMode="auto">
          <a:xfrm>
            <a:off x="250825" y="2894013"/>
            <a:ext cx="8640763" cy="169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pl-PL" sz="3200" dirty="0">
                <a:solidFill>
                  <a:srgbClr val="FF0000"/>
                </a:solidFill>
              </a:rPr>
              <a:t>Ujemne przyspieszenie </a:t>
            </a:r>
            <a:r>
              <a:rPr lang="pl-PL" altLang="pl-PL" sz="3200" dirty="0"/>
              <a:t>oznacza, że zwrot wektora przyspieszenia jest przeciwny </a:t>
            </a:r>
            <a:br>
              <a:rPr lang="pl-PL" altLang="pl-PL" sz="3200" dirty="0"/>
            </a:br>
            <a:r>
              <a:rPr lang="pl-PL" altLang="pl-PL" sz="3200" dirty="0"/>
              <a:t>do zwrotu wektora prędkości</a:t>
            </a:r>
            <a:r>
              <a:rPr lang="pl-PL" altLang="pl-PL" sz="3200" dirty="0">
                <a:solidFill>
                  <a:srgbClr val="FF0000"/>
                </a:solidFill>
              </a:rPr>
              <a:t>.</a:t>
            </a:r>
            <a:r>
              <a:rPr lang="pl-PL" altLang="pl-PL" sz="4000" dirty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-200025" y="1544638"/>
            <a:ext cx="4000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2193925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graphicFrame>
        <p:nvGraphicFramePr>
          <p:cNvPr id="4813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053105"/>
              </p:ext>
            </p:extLst>
          </p:nvPr>
        </p:nvGraphicFramePr>
        <p:xfrm>
          <a:off x="323849" y="1930135"/>
          <a:ext cx="8548689" cy="990628"/>
        </p:xfrm>
        <a:graphic>
          <a:graphicData uri="http://schemas.openxmlformats.org/drawingml/2006/table">
            <a:tbl>
              <a:tblPr/>
              <a:tblGrid>
                <a:gridCol w="3549848"/>
                <a:gridCol w="1250188"/>
                <a:gridCol w="1250188"/>
                <a:gridCol w="1250188"/>
                <a:gridCol w="1248277"/>
              </a:tblGrid>
              <a:tr h="2499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Czas </a:t>
                      </a:r>
                      <a:r>
                        <a:rPr kumimoji="0" lang="pl-PL" altLang="pl-PL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(s)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Przyspieszenie a (m/s</a:t>
                      </a:r>
                      <a:r>
                        <a:rPr kumimoji="0" lang="pl-PL" altLang="pl-PL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-5</a:t>
                      </a: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-5</a:t>
                      </a: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-5</a:t>
                      </a: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50" name="Rectangle 32"/>
          <p:cNvSpPr>
            <a:spLocks noChangeArrowheads="1"/>
          </p:cNvSpPr>
          <p:nvPr/>
        </p:nvSpPr>
        <p:spPr bwMode="auto">
          <a:xfrm>
            <a:off x="323850" y="258044"/>
            <a:ext cx="8548688" cy="1305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pl-PL" altLang="pl-PL" sz="2800" dirty="0"/>
              <a:t>Na podstawie tabelki sporządź wykres zależności przyspieszenia od czasu.</a:t>
            </a:r>
            <a:r>
              <a:rPr lang="pl-PL" altLang="pl-PL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-200025" y="1544638"/>
            <a:ext cx="4000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2193925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2239963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1885950" y="1219200"/>
          <a:ext cx="5721350" cy="3084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468313" y="174625"/>
            <a:ext cx="8496300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pl-PL" sz="3200">
                <a:solidFill>
                  <a:srgbClr val="FF0000"/>
                </a:solidFill>
              </a:rPr>
              <a:t>Wykres zależności przyspieszenia od czasu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-200025" y="1544638"/>
            <a:ext cx="4000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2193925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79388" y="204667"/>
            <a:ext cx="8640762" cy="1305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pl-PL" altLang="pl-PL" sz="2800" dirty="0" smtClean="0"/>
              <a:t>Na podstawie tabelki sporządź </a:t>
            </a:r>
            <a:r>
              <a:rPr lang="pl-PL" altLang="pl-PL" sz="2800" dirty="0"/>
              <a:t>wykres zależności prędkości od czasu. </a:t>
            </a:r>
          </a:p>
        </p:txBody>
      </p:sp>
      <p:graphicFrame>
        <p:nvGraphicFramePr>
          <p:cNvPr id="44064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28909"/>
              </p:ext>
            </p:extLst>
          </p:nvPr>
        </p:nvGraphicFramePr>
        <p:xfrm>
          <a:off x="395536" y="1914525"/>
          <a:ext cx="7099300" cy="1016794"/>
        </p:xfrm>
        <a:graphic>
          <a:graphicData uri="http://schemas.openxmlformats.org/drawingml/2006/table">
            <a:tbl>
              <a:tblPr/>
              <a:tblGrid>
                <a:gridCol w="2947987"/>
                <a:gridCol w="1038225"/>
                <a:gridCol w="1038225"/>
                <a:gridCol w="1038225"/>
                <a:gridCol w="1036638"/>
              </a:tblGrid>
              <a:tr h="4929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Czas </a:t>
                      </a:r>
                      <a:r>
                        <a:rPr kumimoji="0" lang="pl-PL" altLang="pl-PL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(s)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4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Prędkość </a:t>
                      </a:r>
                      <a:r>
                        <a:rPr kumimoji="0" lang="pl-PL" altLang="pl-PL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 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(m/s)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rojekt domyślny">
  <a:themeElements>
    <a:clrScheme name="1_Projekt domyślny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Projekt domyśln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domyśln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287</Words>
  <Application>Microsoft Office PowerPoint</Application>
  <PresentationFormat>Pokaz na ekranie (16:9)</PresentationFormat>
  <Paragraphs>73</Paragraphs>
  <Slides>13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1_Projekt domyślny</vt:lpstr>
      <vt:lpstr>Prezentacja programu PowerPoint</vt:lpstr>
      <vt:lpstr>Prezentacja programu PowerPoint</vt:lpstr>
      <vt:lpstr>Ruch jednostajnie  opóźniony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andrzej</dc:creator>
  <cp:lastModifiedBy>Użytkownik systemu Windows</cp:lastModifiedBy>
  <cp:revision>102</cp:revision>
  <dcterms:created xsi:type="dcterms:W3CDTF">2006-07-02T17:11:06Z</dcterms:created>
  <dcterms:modified xsi:type="dcterms:W3CDTF">2020-11-10T10:16:47Z</dcterms:modified>
</cp:coreProperties>
</file>