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7" r:id="rId2"/>
    <p:sldId id="259" r:id="rId3"/>
    <p:sldId id="261" r:id="rId4"/>
    <p:sldId id="269" r:id="rId5"/>
    <p:sldId id="276" r:id="rId6"/>
    <p:sldId id="270" r:id="rId7"/>
    <p:sldId id="262" r:id="rId8"/>
    <p:sldId id="275" r:id="rId9"/>
    <p:sldId id="274" r:id="rId10"/>
    <p:sldId id="258" r:id="rId11"/>
    <p:sldId id="263" r:id="rId12"/>
    <p:sldId id="267" r:id="rId13"/>
    <p:sldId id="268" r:id="rId14"/>
    <p:sldId id="264" r:id="rId15"/>
    <p:sldId id="260" r:id="rId16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E8BF7-BC58-48FF-88CF-8DD00C2FC775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9403-73B2-4A7C-8595-5FB0CED794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68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DFB0-5434-436A-BCFE-847FE14291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445392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47CB3-E652-4888-96A3-D3AC7B4AF07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217905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DA03C-2DFC-42D9-8338-D671D596F8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535406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B66A-35F8-41B6-8C85-91B10ED1805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68133378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1FD0A-496F-448F-A855-CEE9729843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34394504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916C9-B555-4FB4-9CDA-8775F9ED3C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8062923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F92C-49D5-420C-927F-6D9834899DB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1544038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A2C7-A819-4F47-8CF1-96AA75D50C0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1603652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F300-3E3B-438A-8C97-11EEC5BCB4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9479383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68E96-A23B-4BCE-88CC-5DCFDA96060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7240640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669AF-9CF2-4399-9DD8-09BC931BDC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2018303"/>
      </p:ext>
    </p:extLst>
  </p:cSld>
  <p:clrMapOvr>
    <a:masterClrMapping/>
  </p:clrMapOvr>
  <p:transition spd="med" advTm="15000">
    <p:zoom/>
    <p:sndAc>
      <p:stSnd>
        <p:snd r:embed="rId1" name="Muzyk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352FFD5-0191-4552-8DCA-50D1FDC5BF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Tm="15000">
    <p:zoom/>
    <p:sndAc>
      <p:stSnd>
        <p:snd r:embed="rId13" name="Muzyka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edkoscchwilowa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redkoscsrednia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0825" y="2041525"/>
            <a:ext cx="889317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l-PL" altLang="pl-PL" sz="4800" b="1">
                <a:solidFill>
                  <a:srgbClr val="FF0000"/>
                </a:solidFill>
                <a:latin typeface="Arial" charset="0"/>
              </a:rPr>
              <a:t>Rodzaje prędkości</a:t>
            </a:r>
            <a:endParaRPr lang="pl-PL" altLang="pl-PL" sz="4800">
              <a:latin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1908175" y="303213"/>
            <a:ext cx="4895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4000">
                <a:solidFill>
                  <a:srgbClr val="FF3300"/>
                </a:solidFill>
                <a:latin typeface="Arial" charset="0"/>
              </a:rPr>
              <a:t>Prędkość względna</a:t>
            </a:r>
          </a:p>
        </p:txBody>
      </p:sp>
      <p:pic>
        <p:nvPicPr>
          <p:cNvPr id="6154" name="predkosc wzgledna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2838"/>
            <a:ext cx="6888162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4" name="Muzyk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1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00025" y="1274763"/>
            <a:ext cx="8692455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pl-PL" altLang="pl-PL" sz="3600" dirty="0">
                <a:solidFill>
                  <a:srgbClr val="FF0000"/>
                </a:solidFill>
                <a:latin typeface="Arial" charset="0"/>
              </a:rPr>
              <a:t>Prędkość zależy od wybrania </a:t>
            </a:r>
            <a:r>
              <a:rPr lang="pl-PL" altLang="pl-PL" sz="36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pl-PL" altLang="pl-PL" sz="3600" dirty="0" smtClean="0">
                <a:solidFill>
                  <a:srgbClr val="FF0000"/>
                </a:solidFill>
                <a:latin typeface="Arial" charset="0"/>
              </a:rPr>
            </a:br>
            <a:r>
              <a:rPr lang="pl-PL" altLang="pl-PL" sz="3600" dirty="0" smtClean="0">
                <a:solidFill>
                  <a:srgbClr val="FF0000"/>
                </a:solidFill>
                <a:latin typeface="Arial" charset="0"/>
              </a:rPr>
              <a:t>układu </a:t>
            </a:r>
            <a:r>
              <a:rPr lang="pl-PL" altLang="pl-PL" sz="3600" dirty="0">
                <a:solidFill>
                  <a:srgbClr val="FF0000"/>
                </a:solidFill>
                <a:latin typeface="Arial" charset="0"/>
              </a:rPr>
              <a:t>odniesienia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30213" y="2679700"/>
            <a:ext cx="8713787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3000">
                <a:latin typeface="Arial" charset="0"/>
              </a:rPr>
              <a:t>Zadanie 1.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3000">
                <a:latin typeface="Arial" charset="0"/>
              </a:rPr>
              <a:t>Jaka jest prędkość łódki względem brzegu </a:t>
            </a:r>
            <a:br>
              <a:rPr lang="pl-PL" altLang="pl-PL" sz="3000">
                <a:latin typeface="Arial" charset="0"/>
              </a:rPr>
            </a:br>
            <a:r>
              <a:rPr lang="pl-PL" altLang="pl-PL" sz="3000">
                <a:latin typeface="Arial" charset="0"/>
              </a:rPr>
              <a:t>na rysunku, jeżeli względem wody w rzece wynosi ona u=6 m/s, a prędkość rzeki v=2 m/s </a:t>
            </a:r>
          </a:p>
        </p:txBody>
      </p:sp>
      <p:pic>
        <p:nvPicPr>
          <p:cNvPr id="12293" name="Picture 11" descr="R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9" t="28941" b="13138"/>
          <a:stretch>
            <a:fillRect/>
          </a:stretch>
        </p:blipFill>
        <p:spPr bwMode="auto">
          <a:xfrm>
            <a:off x="2555875" y="0"/>
            <a:ext cx="36718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30213" y="2841625"/>
            <a:ext cx="87137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>
                <a:latin typeface="Arial" charset="0"/>
              </a:rPr>
              <a:t>Prędkość łódki względem brzegu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obliczamy w następujący sposób: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>
                <a:latin typeface="Arial" charset="0"/>
              </a:rPr>
              <a:t>v</a:t>
            </a:r>
            <a:r>
              <a:rPr lang="pl-PL" altLang="pl-PL" baseline="-25000">
                <a:latin typeface="Arial" charset="0"/>
              </a:rPr>
              <a:t>w</a:t>
            </a:r>
            <a:r>
              <a:rPr lang="pl-PL" altLang="pl-PL">
                <a:latin typeface="Arial" charset="0"/>
              </a:rPr>
              <a:t>=v+u=8 m/s</a:t>
            </a:r>
          </a:p>
        </p:txBody>
      </p:sp>
      <p:pic>
        <p:nvPicPr>
          <p:cNvPr id="13317" name="Picture 5" descr="R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9" t="28941" b="13138"/>
          <a:stretch>
            <a:fillRect/>
          </a:stretch>
        </p:blipFill>
        <p:spPr bwMode="auto">
          <a:xfrm>
            <a:off x="2555875" y="0"/>
            <a:ext cx="36718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0" y="141288"/>
          <a:ext cx="914400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Obraz - mapa bitowa" r:id="rId4" imgW="6714286" imgH="1876190" progId="Paint.Picture">
                  <p:embed/>
                </p:oleObj>
              </mc:Choice>
              <mc:Fallback>
                <p:oleObj name="Obraz - mapa bitowa" r:id="rId4" imgW="6714286" imgH="18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609"/>
                      <a:stretch>
                        <a:fillRect/>
                      </a:stretch>
                    </p:blipFill>
                    <p:spPr bwMode="auto">
                      <a:xfrm>
                        <a:off x="0" y="141288"/>
                        <a:ext cx="9144000" cy="164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1978025"/>
            <a:ext cx="8713788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3000">
                <a:latin typeface="Arial" charset="0"/>
              </a:rPr>
              <a:t>Zadanie 2.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3000">
                <a:latin typeface="Arial" charset="0"/>
              </a:rPr>
              <a:t>Jaka jest prędkość jednego pociągu względem drugiego na rysunku, jeżeli względem ziemi poruszają się one z prędkościami: </a:t>
            </a:r>
            <a:br>
              <a:rPr lang="pl-PL" altLang="pl-PL" sz="3000">
                <a:latin typeface="Arial" charset="0"/>
              </a:rPr>
            </a:br>
            <a:r>
              <a:rPr lang="pl-PL" altLang="pl-PL" sz="3000">
                <a:latin typeface="Arial" charset="0"/>
              </a:rPr>
              <a:t>v</a:t>
            </a:r>
            <a:r>
              <a:rPr lang="pl-PL" altLang="pl-PL" sz="3000" baseline="-25000">
                <a:latin typeface="Arial" charset="0"/>
              </a:rPr>
              <a:t>1</a:t>
            </a:r>
            <a:r>
              <a:rPr lang="pl-PL" altLang="pl-PL" sz="3000">
                <a:latin typeface="Arial" charset="0"/>
              </a:rPr>
              <a:t>=100 km/h    v</a:t>
            </a:r>
            <a:r>
              <a:rPr lang="pl-PL" altLang="pl-PL" sz="3000" baseline="-25000">
                <a:latin typeface="Arial" charset="0"/>
              </a:rPr>
              <a:t>2</a:t>
            </a:r>
            <a:r>
              <a:rPr lang="pl-PL" altLang="pl-PL" sz="3000">
                <a:latin typeface="Arial" charset="0"/>
              </a:rPr>
              <a:t>=60 km/h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3" name="Muzyk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0" y="141288"/>
          <a:ext cx="914400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Obraz - mapa bitowa" r:id="rId4" imgW="6714286" imgH="1876190" progId="Paint.Picture">
                  <p:embed/>
                </p:oleObj>
              </mc:Choice>
              <mc:Fallback>
                <p:oleObj name="Obraz - mapa bitowa" r:id="rId4" imgW="6714286" imgH="18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609"/>
                      <a:stretch>
                        <a:fillRect/>
                      </a:stretch>
                    </p:blipFill>
                    <p:spPr bwMode="auto">
                      <a:xfrm>
                        <a:off x="0" y="141288"/>
                        <a:ext cx="9144000" cy="164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1978025"/>
            <a:ext cx="871378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>
                <a:latin typeface="Arial" charset="0"/>
              </a:rPr>
              <a:t>Prędkość jednego pociągu względem drugiego obliczamy w następujący sposób: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>
                <a:latin typeface="Arial" charset="0"/>
              </a:rPr>
              <a:t>v</a:t>
            </a:r>
            <a:r>
              <a:rPr lang="pl-PL" altLang="pl-PL" baseline="-25000">
                <a:latin typeface="Arial" charset="0"/>
              </a:rPr>
              <a:t>w</a:t>
            </a:r>
            <a:r>
              <a:rPr lang="pl-PL" altLang="pl-PL">
                <a:latin typeface="Arial" charset="0"/>
              </a:rPr>
              <a:t> =v</a:t>
            </a:r>
            <a:r>
              <a:rPr lang="pl-PL" altLang="pl-PL" baseline="-25000">
                <a:latin typeface="Arial" charset="0"/>
              </a:rPr>
              <a:t>1</a:t>
            </a:r>
            <a:r>
              <a:rPr lang="pl-PL" altLang="pl-PL">
                <a:latin typeface="Arial" charset="0"/>
              </a:rPr>
              <a:t>+v</a:t>
            </a:r>
            <a:r>
              <a:rPr lang="pl-PL" altLang="pl-PL" baseline="-25000">
                <a:latin typeface="Arial" charset="0"/>
              </a:rPr>
              <a:t>2</a:t>
            </a:r>
            <a:r>
              <a:rPr lang="pl-PL" altLang="pl-PL">
                <a:latin typeface="Arial" charset="0"/>
              </a:rPr>
              <a:t>=160 km/h   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3" name="Muzyk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908175" y="303213"/>
            <a:ext cx="4895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4000" dirty="0">
                <a:solidFill>
                  <a:srgbClr val="FF0000"/>
                </a:solidFill>
                <a:latin typeface="Arial" charset="0"/>
              </a:rPr>
              <a:t>Prędkość chwilowa</a:t>
            </a:r>
          </a:p>
        </p:txBody>
      </p:sp>
      <p:pic>
        <p:nvPicPr>
          <p:cNvPr id="3077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57350"/>
            <a:ext cx="200501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5650" y="1330325"/>
            <a:ext cx="77057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4000" u="sng" dirty="0">
                <a:solidFill>
                  <a:srgbClr val="FF0000"/>
                </a:solidFill>
                <a:latin typeface="Arial" charset="0"/>
              </a:rPr>
              <a:t>Prędkość chwilowa</a:t>
            </a:r>
            <a:r>
              <a:rPr lang="pl-PL" altLang="pl-PL" sz="40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pl-PL" altLang="pl-PL" sz="4000" dirty="0">
                <a:latin typeface="Arial" charset="0"/>
              </a:rPr>
              <a:t>jest to prędkość ciała w danej chwili czasu.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4150" y="3645222"/>
            <a:ext cx="87803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800" dirty="0">
                <a:latin typeface="Arial" charset="0"/>
              </a:rPr>
              <a:t>Prędkościomierz w samochodzie pokazuje </a:t>
            </a:r>
            <a:r>
              <a:rPr lang="pl-PL" altLang="pl-PL" sz="2800" dirty="0">
                <a:solidFill>
                  <a:srgbClr val="FF0000"/>
                </a:solidFill>
                <a:latin typeface="Arial" charset="0"/>
              </a:rPr>
              <a:t>prędkość </a:t>
            </a:r>
            <a:r>
              <a:rPr lang="pl-PL" altLang="pl-PL" sz="2800" dirty="0" smtClean="0">
                <a:solidFill>
                  <a:srgbClr val="FF0000"/>
                </a:solidFill>
                <a:latin typeface="Arial" charset="0"/>
              </a:rPr>
              <a:t>chwilową. </a:t>
            </a:r>
            <a:r>
              <a:rPr lang="pl-PL" altLang="pl-PL" sz="2800" dirty="0" smtClean="0">
                <a:latin typeface="Arial" charset="0"/>
              </a:rPr>
              <a:t>Znaki drogowe też dotyczą </a:t>
            </a:r>
            <a:r>
              <a:rPr lang="pl-PL" altLang="pl-PL" sz="2800" dirty="0" smtClean="0">
                <a:solidFill>
                  <a:srgbClr val="FF0000"/>
                </a:solidFill>
                <a:latin typeface="Arial" charset="0"/>
              </a:rPr>
              <a:t>prędkości chwilowej</a:t>
            </a:r>
            <a:r>
              <a:rPr lang="pl-PL" altLang="pl-PL" sz="2800" dirty="0" smtClean="0">
                <a:solidFill>
                  <a:srgbClr val="FF3300"/>
                </a:solidFill>
                <a:latin typeface="Arial" charset="0"/>
              </a:rPr>
              <a:t>.</a:t>
            </a:r>
            <a:endParaRPr lang="pl-PL" altLang="pl-PL" sz="2800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5126" name="Picture 7" descr="Znalezione obrazy dla zapytania ograniczenie predko&amp;sacute;ci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8"/>
          <a:stretch>
            <a:fillRect/>
          </a:stretch>
        </p:blipFill>
        <p:spPr bwMode="auto">
          <a:xfrm>
            <a:off x="4283968" y="243210"/>
            <a:ext cx="307975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Zegar Prędkościomierz - cichy mechaniz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" y="0"/>
            <a:ext cx="3537473" cy="35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908175" y="303213"/>
            <a:ext cx="48958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4000" dirty="0">
                <a:solidFill>
                  <a:srgbClr val="FF3300"/>
                </a:solidFill>
                <a:latin typeface="Arial" charset="0"/>
              </a:rPr>
              <a:t>Prędkość </a:t>
            </a:r>
            <a:r>
              <a:rPr lang="pl-PL" altLang="pl-PL" sz="4000" dirty="0" smtClean="0">
                <a:solidFill>
                  <a:srgbClr val="FF3300"/>
                </a:solidFill>
                <a:latin typeface="Arial" charset="0"/>
              </a:rPr>
              <a:t>średnia</a:t>
            </a:r>
            <a:endParaRPr lang="pl-PL" altLang="pl-PL" sz="4000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3077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57350"/>
            <a:ext cx="200501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48559246"/>
      </p:ext>
    </p:extLst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8911" y="2532063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2800" u="sng" dirty="0">
                <a:solidFill>
                  <a:srgbClr val="FF0000"/>
                </a:solidFill>
                <a:latin typeface="Arial" charset="0"/>
              </a:rPr>
              <a:t>Prędkość średnia</a:t>
            </a:r>
            <a:r>
              <a:rPr lang="pl-PL" altLang="pl-PL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altLang="pl-PL" sz="2800" dirty="0">
                <a:latin typeface="Arial" charset="0"/>
              </a:rPr>
              <a:t>jest równa stosunkowi całkowitej przebytej drogi do całkowitego czasu ruchu</a:t>
            </a:r>
            <a:r>
              <a:rPr lang="pl-PL" altLang="pl-PL" sz="2800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pl-PL" altLang="pl-PL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1621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1653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3851919" y="411510"/>
            <a:ext cx="50607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2800" dirty="0">
                <a:solidFill>
                  <a:srgbClr val="FF0000"/>
                </a:solidFill>
              </a:rPr>
              <a:t>s</a:t>
            </a:r>
            <a:r>
              <a:rPr lang="pl-PL" altLang="pl-PL" sz="2800" baseline="-25000" dirty="0">
                <a:solidFill>
                  <a:srgbClr val="FF0000"/>
                </a:solidFill>
              </a:rPr>
              <a:t>c </a:t>
            </a:r>
            <a:r>
              <a:rPr lang="pl-PL" altLang="pl-PL" sz="2800" dirty="0">
                <a:solidFill>
                  <a:srgbClr val="FF0000"/>
                </a:solidFill>
              </a:rPr>
              <a:t>– całkowita przebyta droga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2800" dirty="0" err="1">
                <a:solidFill>
                  <a:srgbClr val="FF0000"/>
                </a:solidFill>
              </a:rPr>
              <a:t>t</a:t>
            </a:r>
            <a:r>
              <a:rPr lang="pl-PL" altLang="pl-PL" sz="2800" baseline="-25000" dirty="0" err="1">
                <a:solidFill>
                  <a:srgbClr val="FF0000"/>
                </a:solidFill>
              </a:rPr>
              <a:t>c</a:t>
            </a:r>
            <a:r>
              <a:rPr lang="pl-PL" altLang="pl-PL" sz="2800" dirty="0">
                <a:solidFill>
                  <a:srgbClr val="FF0000"/>
                </a:solidFill>
              </a:rPr>
              <a:t>- całkowity czas ruchu ciała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e tekstowe 3"/>
              <p:cNvSpPr txBox="1"/>
              <p:nvPr/>
            </p:nvSpPr>
            <p:spPr>
              <a:xfrm>
                <a:off x="1547664" y="709551"/>
                <a:ext cx="1458926" cy="812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sz="32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sr</m:t>
                        </m:r>
                      </m:sub>
                    </m:sSub>
                  </m:oMath>
                </a14:m>
                <a:r>
                  <a:rPr lang="pl-PL" sz="32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3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3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l-PL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</m:t>
                            </m:r>
                          </m:sub>
                        </m:sSub>
                      </m:den>
                    </m:f>
                  </m:oMath>
                </a14:m>
                <a:endParaRPr lang="pl-PL" sz="3200" dirty="0"/>
              </a:p>
            </p:txBody>
          </p:sp>
        </mc:Choice>
        <mc:Fallback xmlns="">
          <p:sp>
            <p:nvSpPr>
              <p:cNvPr id="4" name="pole tekstow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709551"/>
                <a:ext cx="1458926" cy="812274"/>
              </a:xfrm>
              <a:prstGeom prst="rect">
                <a:avLst/>
              </a:prstGeom>
              <a:blipFill rotWithShape="1">
                <a:blip r:embed="rId3"/>
                <a:stretch>
                  <a:fillRect t="-3731" b="-149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21621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21653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50825" y="2139950"/>
            <a:ext cx="8713788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pl-PL" altLang="pl-PL" baseline="-25000" dirty="0">
                <a:solidFill>
                  <a:srgbClr val="FF0000"/>
                </a:solidFill>
                <a:latin typeface="Arial" charset="0"/>
              </a:rPr>
              <a:t>1,</a:t>
            </a: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pl-PL" altLang="pl-PL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pl-PL" altLang="pl-PL" baseline="-25000" dirty="0">
                <a:latin typeface="Arial" charset="0"/>
              </a:rPr>
              <a:t>  </a:t>
            </a:r>
            <a:r>
              <a:rPr lang="pl-PL" altLang="pl-PL" dirty="0">
                <a:latin typeface="Arial" charset="0"/>
              </a:rPr>
              <a:t>– przebyte drogi na poszczególnych odcinkach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pl-PL" altLang="pl-PL" baseline="-25000" dirty="0">
                <a:solidFill>
                  <a:srgbClr val="FF0000"/>
                </a:solidFill>
                <a:latin typeface="Arial" charset="0"/>
              </a:rPr>
              <a:t>1, </a:t>
            </a:r>
            <a:r>
              <a:rPr lang="pl-PL" altLang="pl-PL" dirty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pl-PL" altLang="pl-PL" baseline="-25000" dirty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pl-PL" altLang="pl-PL" dirty="0">
                <a:latin typeface="Arial" charset="0"/>
              </a:rPr>
              <a:t>- czasy ruchu ciała na poszczególnych odcinkach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3203848" y="835576"/>
                <a:ext cx="2169825" cy="899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l-PL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l-PL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sr</m:t>
                        </m:r>
                      </m:sub>
                    </m:sSub>
                  </m:oMath>
                </a14:m>
                <a:r>
                  <a:rPr lang="pl-PL" sz="36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3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pl-PL" sz="3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</m:t>
                            </m:r>
                          </m:sub>
                        </m:sSub>
                        <m:sSub>
                          <m:sSubPr>
                            <m:ctrlPr>
                              <a:rPr lang="pl-PL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pl-PL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3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l-PL" sz="3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pl-PL" sz="3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l-PL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l-PL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835576"/>
                <a:ext cx="2169825" cy="899413"/>
              </a:xfrm>
              <a:prstGeom prst="rect">
                <a:avLst/>
              </a:prstGeom>
              <a:blipFill rotWithShape="1">
                <a:blip r:embed="rId3"/>
                <a:stretch>
                  <a:fillRect t="-4054" b="-27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1621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1653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pic>
        <p:nvPicPr>
          <p:cNvPr id="8198" name="Picture 9" descr="Znalezione obrazy dla zapytania odcinkowy pomiar pr&amp;eogon;dko&amp;sacute;ci &amp;lstrok;osió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7988" b="15288"/>
          <a:stretch>
            <a:fillRect/>
          </a:stretch>
        </p:blipFill>
        <p:spPr bwMode="auto">
          <a:xfrm>
            <a:off x="4643438" y="735013"/>
            <a:ext cx="4500562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Znalezione obrazy dla zapytania pomiarpredko&amp;sacute;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r="28542"/>
          <a:stretch>
            <a:fillRect/>
          </a:stretch>
        </p:blipFill>
        <p:spPr bwMode="auto">
          <a:xfrm>
            <a:off x="0" y="519113"/>
            <a:ext cx="4643438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1721" y="3959225"/>
            <a:ext cx="87803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800" dirty="0" smtClean="0">
                <a:latin typeface="Arial" charset="0"/>
              </a:rPr>
              <a:t>Odcinkowy pomiar prędkości dotyczy prędkości średniej</a:t>
            </a:r>
            <a:endParaRPr lang="pl-PL" altLang="pl-PL" sz="2800" dirty="0">
              <a:latin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200025" y="1544638"/>
            <a:ext cx="4000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19392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162175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1653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250825" y="788988"/>
            <a:ext cx="8713788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2800" dirty="0">
                <a:latin typeface="Arial" charset="0"/>
              </a:rPr>
              <a:t>Zadanie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pl-PL" altLang="pl-PL" sz="2800" dirty="0">
                <a:latin typeface="Arial" charset="0"/>
              </a:rPr>
              <a:t>Motocyklista przejechał </a:t>
            </a:r>
            <a:r>
              <a:rPr lang="pl-PL" altLang="pl-PL" sz="2800" dirty="0" smtClean="0">
                <a:latin typeface="Arial" charset="0"/>
              </a:rPr>
              <a:t>12 </a:t>
            </a:r>
            <a:r>
              <a:rPr lang="pl-PL" altLang="pl-PL" sz="2800" dirty="0">
                <a:latin typeface="Arial" charset="0"/>
              </a:rPr>
              <a:t>km polną drogą w ciągu 30 minut, a 60 km szosą w ciągu 1 godziny. Oblicz prędkość średnią motocyklisty na całej trasie.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F300-3E3B-438A-8C97-11EEC5BCB40D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</p:cSld>
  <p:clrMapOvr>
    <a:masterClrMapping/>
  </p:clrMapOvr>
  <p:transition spd="med">
    <p:sndAc>
      <p:stSnd>
        <p:snd r:embed="rId2" name="Muzyk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domyślny">
  <a:themeElements>
    <a:clrScheme name="1_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193</Words>
  <Application>Microsoft Office PowerPoint</Application>
  <PresentationFormat>Pokaz na ekranie (16:9)</PresentationFormat>
  <Paragraphs>40</Paragraphs>
  <Slides>15</Slides>
  <Notes>0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1_Projekt domyślny</vt:lpstr>
      <vt:lpstr>Obraz - mapa bitowa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</dc:creator>
  <cp:lastModifiedBy>Użytkownik systemu Windows</cp:lastModifiedBy>
  <cp:revision>50</cp:revision>
  <dcterms:created xsi:type="dcterms:W3CDTF">2008-04-13T16:40:30Z</dcterms:created>
  <dcterms:modified xsi:type="dcterms:W3CDTF">2021-01-18T10:31:20Z</dcterms:modified>
</cp:coreProperties>
</file>