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9" r:id="rId4"/>
    <p:sldId id="263" r:id="rId5"/>
    <p:sldId id="273" r:id="rId6"/>
    <p:sldId id="270" r:id="rId7"/>
    <p:sldId id="277" r:id="rId8"/>
    <p:sldId id="260" r:id="rId9"/>
    <p:sldId id="276" r:id="rId10"/>
    <p:sldId id="274" r:id="rId11"/>
    <p:sldId id="272" r:id="rId12"/>
    <p:sldId id="282" r:id="rId13"/>
    <p:sldId id="281" r:id="rId14"/>
    <p:sldId id="278" r:id="rId15"/>
    <p:sldId id="264" r:id="rId16"/>
    <p:sldId id="280" r:id="rId17"/>
  </p:sldIdLst>
  <p:sldSz cx="9144000" cy="5143500" type="screen16x9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 autoAdjust="0"/>
    <p:restoredTop sz="94654" autoAdjust="0"/>
  </p:normalViewPr>
  <p:slideViewPr>
    <p:cSldViewPr>
      <p:cViewPr>
        <p:scale>
          <a:sx n="90" d="100"/>
          <a:sy n="90" d="100"/>
        </p:scale>
        <p:origin x="-816" y="-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5.xml"/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FBDBC9-0F29-40AF-A636-C96B2018A83A}" type="datetimeFigureOut">
              <a:rPr lang="pl-PL"/>
              <a:pPr>
                <a:defRPr/>
              </a:pPr>
              <a:t>26.09.2021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2B8CC9-A421-4657-848C-08EC355873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0150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15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02BC154-122F-4BA4-969D-8410E489EC15}" type="slidenum">
              <a:rPr lang="pl-PL" altLang="pl-PL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1748" name="Symbol zastępczy numeru slajd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F3A30E-0D82-4CD5-B385-97A2DDB7681C}" type="slidenum">
              <a:rPr lang="pl-PL" altLang="pl-PL"/>
              <a:pPr algn="r" eaLnBrk="1" hangingPunct="1">
                <a:spcBef>
                  <a:spcPct val="0"/>
                </a:spcBef>
              </a:pPr>
              <a:t>13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25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478A3BC-CC65-4CD8-A184-7CFFEFFF9A77}" type="slidenum">
              <a:rPr lang="pl-PL" altLang="pl-PL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3556" name="Symbol zastępczy numeru slajd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801680-D722-4A65-8797-A9C0FD920855}" type="slidenum">
              <a:rPr lang="pl-PL" altLang="pl-PL"/>
              <a:pPr algn="r" eaLnBrk="1" hangingPunct="1">
                <a:spcBef>
                  <a:spcPct val="0"/>
                </a:spcBef>
              </a:pPr>
              <a:t>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4580" name="Symbol zastępczy numeru slajd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31D1A43-4ED5-4726-BC5A-2DBD6FE0D354}" type="slidenum">
              <a:rPr lang="pl-PL" altLang="pl-PL"/>
              <a:pPr algn="r" eaLnBrk="1" hangingPunct="1">
                <a:spcBef>
                  <a:spcPct val="0"/>
                </a:spcBef>
              </a:pPr>
              <a:t>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6628" name="Symbol zastępczy numeru slajd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B0663A5-D495-4A82-9701-E622AAE213B0}" type="slidenum">
              <a:rPr lang="pl-PL" altLang="pl-PL"/>
              <a:pPr algn="r" eaLnBrk="1" hangingPunct="1">
                <a:spcBef>
                  <a:spcPct val="0"/>
                </a:spcBef>
              </a:pPr>
              <a:t>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76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00DE6D1-D522-4352-94D6-8D1C1DB610AB}" type="slidenum">
              <a:rPr lang="pl-PL" altLang="pl-PL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8676" name="Symbol zastępczy numeru slajd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E6495B6-CD56-44CE-9089-BDAB77B0D269}" type="slidenum">
              <a:rPr lang="pl-PL" altLang="pl-PL"/>
              <a:pPr algn="r" eaLnBrk="1" hangingPunct="1">
                <a:spcBef>
                  <a:spcPct val="0"/>
                </a:spcBef>
              </a:pPr>
              <a:t>10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0724" name="Symbol zastępczy numeru slajd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ED4E26-E81C-4B60-8E2D-9E97AF8581C9}" type="slidenum">
              <a:rPr lang="pl-PL" altLang="pl-PL"/>
              <a:pPr algn="r" eaLnBrk="1" hangingPunct="1">
                <a:spcBef>
                  <a:spcPct val="0"/>
                </a:spcBef>
              </a:pPr>
              <a:t>11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0724" name="Symbol zastępczy numeru slajd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ED4E26-E81C-4B60-8E2D-9E97AF8581C9}" type="slidenum">
              <a:rPr lang="pl-PL" altLang="pl-PL"/>
              <a:pPr algn="r" eaLnBrk="1" hangingPunct="1">
                <a:spcBef>
                  <a:spcPct val="0"/>
                </a:spcBef>
              </a:pPr>
              <a:t>12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B7847-AA0C-4A0F-A998-12D1A0AD4F1A}" type="datetime1">
              <a:rPr lang="pl-PL" smtClean="0"/>
              <a:t>26.09.2021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1B6A2-8787-48E2-B22D-301F67C4C1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569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EE9B7-71D7-478B-B09A-A2C44A96DEB0}" type="datetime1">
              <a:rPr lang="pl-PL" smtClean="0"/>
              <a:t>26.09.2021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452A0-1796-4BB9-8E24-6F97892AF94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757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D0A96-D0D9-49E9-A48F-52C630ACDC77}" type="datetime1">
              <a:rPr lang="pl-PL" smtClean="0"/>
              <a:t>26.09.2021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72384-F214-409E-B228-4CC92F08DF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4994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5366-5656-403C-A5EF-1FE08156E4E4}" type="datetime1">
              <a:rPr lang="pl-PL" smtClean="0"/>
              <a:t>26.09.2021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98B73-FAA0-4F75-A844-144567557B7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29646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760D-B2A5-4A07-9F2E-F5E3C1F7C602}" type="datetime1">
              <a:rPr lang="pl-PL" smtClean="0"/>
              <a:t>26.09.2021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556-06CA-4950-B0F8-FB1BB26E56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639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C88F7-25B5-4B42-8445-AE5D5BD3E6EE}" type="datetime1">
              <a:rPr lang="pl-PL" smtClean="0"/>
              <a:t>26.09.2021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40F4C-AFC2-48D2-A3FE-AE2A590267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601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741E9-7F16-4BC8-BAF6-28B016D974EA}" type="datetime1">
              <a:rPr lang="pl-PL" smtClean="0"/>
              <a:t>26.09.2021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10497-FC36-489F-827B-DC2783EFB94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682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34C0A-0B6D-4801-944A-066AF077E456}" type="datetime1">
              <a:rPr lang="pl-PL" smtClean="0"/>
              <a:t>26.09.2021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8000F-7BA6-481C-A2F7-2A3F76CA45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038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EB55B-DE66-4659-9FB0-76C5AB9A6544}" type="datetime1">
              <a:rPr lang="pl-PL" smtClean="0"/>
              <a:t>26.09.2021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44EF8-F49F-4551-8D6B-9C7ED03E20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013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BA0BC-2D15-4584-9C86-6BC02BF8F19C}" type="datetime1">
              <a:rPr lang="pl-PL" smtClean="0"/>
              <a:t>26.09.2021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E7F17-53B7-4CD5-9506-967D9F81EF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978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1B7A3-27AF-4787-AC02-2E4DE7C98F9C}" type="datetime1">
              <a:rPr lang="pl-PL" smtClean="0"/>
              <a:t>26.09.2021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33BD9-CA36-44A7-B58E-B606F258554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81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58379-88C0-40BC-82EE-70AE03E1D8BF}" type="datetime1">
              <a:rPr lang="pl-PL" smtClean="0"/>
              <a:t>26.09.2021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06560-8D03-418A-892C-5E6ECA587D9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355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B1DF42-BAB0-40AD-9073-C51BA1081229}" type="datetime1">
              <a:rPr lang="pl-PL" smtClean="0"/>
              <a:t>26.09.2021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20E2C3-4A00-4C16-B6D0-7992C56B0B7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Rodzaje i skutki oddziaływań.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1B6A2-8787-48E2-B22D-301F67C4C1F6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395288" y="2895600"/>
            <a:ext cx="8097837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Arial" charset="0"/>
              </a:rPr>
              <a:t>Bieguny magnetyczne </a:t>
            </a:r>
            <a:r>
              <a:rPr lang="pl-PL" altLang="pl-PL" dirty="0">
                <a:solidFill>
                  <a:srgbClr val="FF0000"/>
                </a:solidFill>
                <a:latin typeface="Arial" charset="0"/>
              </a:rPr>
              <a:t>jednoimienne</a:t>
            </a:r>
            <a:r>
              <a:rPr lang="pl-PL" altLang="pl-PL" dirty="0">
                <a:latin typeface="Arial" charset="0"/>
              </a:rPr>
              <a:t> </a:t>
            </a:r>
            <a:br>
              <a:rPr lang="pl-PL" altLang="pl-PL" dirty="0">
                <a:latin typeface="Arial" charset="0"/>
              </a:rPr>
            </a:br>
            <a:r>
              <a:rPr lang="pl-PL" altLang="pl-PL" dirty="0">
                <a:latin typeface="Arial" charset="0"/>
              </a:rPr>
              <a:t>(N z N lub S z S) </a:t>
            </a:r>
            <a:r>
              <a:rPr lang="pl-PL" altLang="pl-PL" dirty="0">
                <a:solidFill>
                  <a:srgbClr val="FF0000"/>
                </a:solidFill>
                <a:latin typeface="Arial" charset="0"/>
              </a:rPr>
              <a:t>odpychają się, </a:t>
            </a:r>
            <a:br>
              <a:rPr lang="pl-PL" altLang="pl-PL" dirty="0">
                <a:solidFill>
                  <a:srgbClr val="FF0000"/>
                </a:solidFill>
                <a:latin typeface="Arial" charset="0"/>
              </a:rPr>
            </a:br>
            <a:r>
              <a:rPr lang="pl-PL" altLang="pl-PL" dirty="0">
                <a:latin typeface="Arial" charset="0"/>
              </a:rPr>
              <a:t>a </a:t>
            </a:r>
            <a:r>
              <a:rPr lang="pl-PL" altLang="pl-PL" dirty="0">
                <a:solidFill>
                  <a:srgbClr val="FF0000"/>
                </a:solidFill>
                <a:latin typeface="Arial" charset="0"/>
              </a:rPr>
              <a:t>różnoimienne</a:t>
            </a:r>
            <a:r>
              <a:rPr lang="pl-PL" altLang="pl-PL" dirty="0">
                <a:latin typeface="Arial" charset="0"/>
              </a:rPr>
              <a:t> </a:t>
            </a:r>
            <a:r>
              <a:rPr lang="pl-PL" altLang="pl-PL" dirty="0">
                <a:solidFill>
                  <a:srgbClr val="FF0000"/>
                </a:solidFill>
                <a:latin typeface="Arial" charset="0"/>
              </a:rPr>
              <a:t>przyciągają się</a:t>
            </a: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6" b="27975"/>
          <a:stretch>
            <a:fillRect/>
          </a:stretch>
        </p:blipFill>
        <p:spPr bwMode="auto">
          <a:xfrm>
            <a:off x="755650" y="357188"/>
            <a:ext cx="7993063" cy="19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3635375" y="1168400"/>
            <a:ext cx="6492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>
                <a:latin typeface="Arial" charset="0"/>
              </a:rPr>
              <a:t>N</a:t>
            </a: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1835150" y="1168400"/>
            <a:ext cx="6492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>
                <a:latin typeface="Arial" charset="0"/>
              </a:rPr>
              <a:t>S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E7F17-53B7-4CD5-9506-967D9F81EFB9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Documents and Settings\Owlle\Ustawienia lokalne\Temporary Internet Files\Content.IE5\8PQ3OTMB\MPj0302882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26"/>
          <a:stretch>
            <a:fillRect/>
          </a:stretch>
        </p:blipFill>
        <p:spPr bwMode="auto">
          <a:xfrm>
            <a:off x="6596063" y="2672656"/>
            <a:ext cx="2428527" cy="207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ymbol zastępczy zawartości 2"/>
          <p:cNvSpPr>
            <a:spLocks/>
          </p:cNvSpPr>
          <p:nvPr/>
        </p:nvSpPr>
        <p:spPr bwMode="auto">
          <a:xfrm>
            <a:off x="179512" y="123478"/>
            <a:ext cx="8856984" cy="254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3825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pl-PL" altLang="pl-PL" dirty="0"/>
              <a:t>	</a:t>
            </a:r>
            <a:r>
              <a:rPr lang="pl-PL" alt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Sprężystość polega na tym, że ciało pod wpływem oddziaływania zmienia swój kształt. Natomiast, gdy oddziaływanie zaniknie ciało wraca do pierwotnego kształtu.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E7F17-53B7-4CD5-9506-967D9F81EFB9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1465"/>
            <a:ext cx="5472608" cy="34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89342" y="3867894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Oddziaływania </a:t>
            </a:r>
            <a:r>
              <a:rPr lang="pl-PL" sz="2800" u="sng" dirty="0">
                <a:solidFill>
                  <a:srgbClr val="FF0000"/>
                </a:solidFill>
              </a:rPr>
              <a:t>bezpośrednie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800" dirty="0"/>
              <a:t>wymagają bezpośredniego kontaktu ciał oddziałujących ze sobą</a:t>
            </a:r>
            <a:r>
              <a:rPr lang="pl-PL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E7F17-53B7-4CD5-9506-967D9F81EFB9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7800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rostokąt 2"/>
          <p:cNvSpPr>
            <a:spLocks noChangeArrowheads="1"/>
          </p:cNvSpPr>
          <p:nvPr/>
        </p:nvSpPr>
        <p:spPr bwMode="auto">
          <a:xfrm>
            <a:off x="179388" y="3125788"/>
            <a:ext cx="89646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pl-PL" altLang="pl-PL" sz="2800" u="sng" dirty="0">
                <a:solidFill>
                  <a:srgbClr val="FF0000"/>
                </a:solidFill>
              </a:rPr>
              <a:t>Oddziaływania na odległość</a:t>
            </a:r>
            <a:r>
              <a:rPr lang="pl-PL" altLang="pl-PL" sz="2800" dirty="0">
                <a:solidFill>
                  <a:srgbClr val="FF0000"/>
                </a:solidFill>
              </a:rPr>
              <a:t> </a:t>
            </a:r>
            <a:r>
              <a:rPr lang="pl-PL" altLang="pl-PL" sz="2800" dirty="0"/>
              <a:t>zachodzą wtedy, gdy ciała się nie stykają, a jednak wzajemnie na siebie oddziaływują</a:t>
            </a:r>
            <a:r>
              <a:rPr lang="pl-PL" altLang="pl-PL" sz="2800" dirty="0">
                <a:solidFill>
                  <a:srgbClr val="FF0000"/>
                </a:solidFill>
              </a:rPr>
              <a:t>. </a:t>
            </a:r>
            <a:r>
              <a:rPr lang="pl-PL" altLang="pl-PL" sz="2800" dirty="0" smtClean="0">
                <a:solidFill>
                  <a:srgbClr val="FF0000"/>
                </a:solidFill>
              </a:rPr>
              <a:t>Są </a:t>
            </a:r>
            <a:r>
              <a:rPr lang="pl-PL" altLang="pl-PL" sz="2800" dirty="0">
                <a:solidFill>
                  <a:srgbClr val="FF0000"/>
                </a:solidFill>
              </a:rPr>
              <a:t>to oddziaływania grawitacyjne, elektrostatyczne i magnetyczne.</a:t>
            </a:r>
          </a:p>
        </p:txBody>
      </p:sp>
      <p:pic>
        <p:nvPicPr>
          <p:cNvPr id="16387" name="Picture 7" descr="oddzialywanie graw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3" b="24945"/>
          <a:stretch>
            <a:fillRect/>
          </a:stretch>
        </p:blipFill>
        <p:spPr bwMode="auto">
          <a:xfrm>
            <a:off x="0" y="411163"/>
            <a:ext cx="9144000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E7F17-53B7-4CD5-9506-967D9F81EFB9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 idx="4294967295"/>
          </p:nvPr>
        </p:nvSpPr>
        <p:spPr>
          <a:xfrm>
            <a:off x="385763" y="0"/>
            <a:ext cx="8229600" cy="857250"/>
          </a:xfrm>
        </p:spPr>
        <p:txBody>
          <a:bodyPr lIns="45720" rIns="45720"/>
          <a:lstStyle/>
          <a:p>
            <a:pPr eaLnBrk="1" hangingPunct="1"/>
            <a:r>
              <a:rPr lang="pl-PL" altLang="pl-PL" sz="3200" dirty="0" smtClean="0">
                <a:solidFill>
                  <a:srgbClr val="FF0000"/>
                </a:solidFill>
                <a:latin typeface="EraserDust CE" pitchFamily="34" charset="-18"/>
              </a:rPr>
              <a:t>Skutki oddziaływań:</a:t>
            </a:r>
          </a:p>
        </p:txBody>
      </p:sp>
      <p:sp>
        <p:nvSpPr>
          <p:cNvPr id="17411" name="Symbol zastępczy zawartości 2"/>
          <p:cNvSpPr>
            <a:spLocks noGrp="1"/>
          </p:cNvSpPr>
          <p:nvPr>
            <p:ph idx="4294967295"/>
          </p:nvPr>
        </p:nvSpPr>
        <p:spPr>
          <a:xfrm>
            <a:off x="161926" y="742950"/>
            <a:ext cx="8802688" cy="3394075"/>
          </a:xfrm>
        </p:spPr>
        <p:txBody>
          <a:bodyPr/>
          <a:lstStyle/>
          <a:p>
            <a:pPr marL="419100" indent="-382588" eaLnBrk="1" hangingPunct="1">
              <a:lnSpc>
                <a:spcPct val="125000"/>
              </a:lnSpc>
              <a:buFont typeface="Arial" charset="0"/>
              <a:buNone/>
            </a:pPr>
            <a:r>
              <a:rPr lang="pl-PL" altLang="pl-PL" dirty="0" smtClean="0"/>
              <a:t> 	</a:t>
            </a:r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l-PL" alt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Statyczne - </a:t>
            </a:r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to takie, w których ciała pod ich wpływem oddziaływania zmieniają swój kształt</a:t>
            </a:r>
            <a:r>
              <a:rPr lang="pl-PL" alt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412" name="Picture 4" descr="DSC00127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7" t="17717" r="17717" b="17717"/>
          <a:stretch>
            <a:fillRect/>
          </a:stretch>
        </p:blipFill>
        <p:spPr bwMode="auto">
          <a:xfrm>
            <a:off x="2195736" y="2151197"/>
            <a:ext cx="15128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DSC00128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7" t="17717" r="17717" b="17717"/>
          <a:stretch>
            <a:fillRect/>
          </a:stretch>
        </p:blipFill>
        <p:spPr bwMode="auto">
          <a:xfrm>
            <a:off x="4788024" y="2184938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DSC00129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7" t="17717" r="17717" b="17717"/>
          <a:stretch>
            <a:fillRect/>
          </a:stretch>
        </p:blipFill>
        <p:spPr bwMode="auto">
          <a:xfrm>
            <a:off x="7236296" y="2139702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923928" y="2879498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6516216" y="2884129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51520" y="3696238"/>
            <a:ext cx="871309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l-PL" altLang="pl-PL" sz="2800" dirty="0">
                <a:latin typeface="Arial" charset="0"/>
              </a:rPr>
              <a:t>Gdy naciśniemy na plastelinę </a:t>
            </a:r>
            <a:r>
              <a:rPr lang="pl-PL" altLang="pl-PL" sz="2800" dirty="0" smtClean="0">
                <a:latin typeface="Arial" charset="0"/>
              </a:rPr>
              <a:t>z </a:t>
            </a:r>
            <a:r>
              <a:rPr lang="pl-PL" altLang="pl-PL" sz="2800" dirty="0">
                <a:latin typeface="Arial" charset="0"/>
              </a:rPr>
              <a:t>odpowiednią siłą, zmieni ona swój kształt.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E7F17-53B7-4CD5-9506-967D9F81EFB9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MPj040010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7"/>
          <a:stretch>
            <a:fillRect/>
          </a:stretch>
        </p:blipFill>
        <p:spPr bwMode="auto">
          <a:xfrm>
            <a:off x="5364163" y="3327400"/>
            <a:ext cx="26638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MPj042216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75013"/>
            <a:ext cx="208756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MPj0403667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2"/>
          <a:stretch>
            <a:fillRect/>
          </a:stretch>
        </p:blipFill>
        <p:spPr bwMode="auto">
          <a:xfrm>
            <a:off x="3132138" y="3327400"/>
            <a:ext cx="16573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Symbol zastępczy zawartości 2"/>
          <p:cNvSpPr>
            <a:spLocks/>
          </p:cNvSpPr>
          <p:nvPr/>
        </p:nvSpPr>
        <p:spPr bwMode="auto">
          <a:xfrm>
            <a:off x="179512" y="411163"/>
            <a:ext cx="8856984" cy="266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3825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buFont typeface="Arial" charset="0"/>
              <a:buNone/>
            </a:pP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pl-PL" alt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Dynamiczne </a:t>
            </a:r>
            <a:r>
              <a:rPr lang="pl-PL" alt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polegają na tym, że pod wpływem oddziaływania zostaje zmieniona prędkość ciała lub zostaje zmieniony kierunek ruchu ciała</a:t>
            </a:r>
            <a:r>
              <a:rPr lang="pl-PL" alt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E7556-06CA-4950-B0F8-FB1BB26E566F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468313" y="1687513"/>
            <a:ext cx="22320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dirty="0">
                <a:solidFill>
                  <a:srgbClr val="FF0000"/>
                </a:solidFill>
                <a:latin typeface="Times New Roman" pitchFamily="18" charset="0"/>
              </a:rPr>
              <a:t>a) sprężyste</a:t>
            </a:r>
          </a:p>
        </p:txBody>
      </p:sp>
      <p:pic>
        <p:nvPicPr>
          <p:cNvPr id="19459" name="Picture 3" descr="sprez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9825"/>
            <a:ext cx="3059113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492500" y="1687513"/>
            <a:ext cx="18002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dirty="0">
                <a:solidFill>
                  <a:srgbClr val="FF0000"/>
                </a:solidFill>
                <a:latin typeface="Times New Roman" pitchFamily="18" charset="0"/>
              </a:rPr>
              <a:t>b) kruche</a:t>
            </a:r>
          </a:p>
        </p:txBody>
      </p:sp>
      <p:pic>
        <p:nvPicPr>
          <p:cNvPr id="19461" name="Picture 5" descr="kruch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09825"/>
            <a:ext cx="30257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6443663" y="1762125"/>
            <a:ext cx="23399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dirty="0">
                <a:solidFill>
                  <a:srgbClr val="FF0000"/>
                </a:solidFill>
                <a:latin typeface="Times New Roman" pitchFamily="18" charset="0"/>
              </a:rPr>
              <a:t>c) plastyczne</a:t>
            </a:r>
          </a:p>
        </p:txBody>
      </p:sp>
      <p:pic>
        <p:nvPicPr>
          <p:cNvPr id="19463" name="Picture 7" descr="plast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409825"/>
            <a:ext cx="3059112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84213" y="357188"/>
            <a:ext cx="8208962" cy="126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Times New Roman" pitchFamily="18" charset="0"/>
              </a:rPr>
              <a:t>Ze względu na własności mechaniczne ciała stałe dzielimy na: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E7F17-53B7-4CD5-9506-967D9F81EFB9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4" grpId="0"/>
      <p:bldP spid="563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zawartości 2"/>
          <p:cNvSpPr>
            <a:spLocks noGrp="1"/>
          </p:cNvSpPr>
          <p:nvPr>
            <p:ph idx="1"/>
          </p:nvPr>
        </p:nvSpPr>
        <p:spPr>
          <a:xfrm>
            <a:off x="323850" y="195263"/>
            <a:ext cx="8229600" cy="464502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Arial" charset="0"/>
              <a:buNone/>
            </a:pPr>
            <a:r>
              <a:rPr lang="pl-PL" altLang="pl-PL" dirty="0" smtClean="0">
                <a:solidFill>
                  <a:srgbClr val="FF0000"/>
                </a:solidFill>
                <a:latin typeface="Arial" charset="0"/>
              </a:rPr>
              <a:t>Wszystkie przedmioty jakie nas otaczają nazywamy ciałami fizycznymi. </a:t>
            </a:r>
          </a:p>
          <a:p>
            <a:pPr eaLnBrk="1" hangingPunct="1">
              <a:lnSpc>
                <a:spcPct val="130000"/>
              </a:lnSpc>
              <a:buFont typeface="Arial" charset="0"/>
              <a:buNone/>
            </a:pPr>
            <a:endParaRPr lang="pl-PL" altLang="pl-PL" dirty="0" smtClean="0">
              <a:latin typeface="Arial" charset="0"/>
            </a:endParaRPr>
          </a:p>
          <a:p>
            <a:pPr eaLnBrk="1" hangingPunct="1">
              <a:lnSpc>
                <a:spcPct val="130000"/>
              </a:lnSpc>
              <a:buFont typeface="Arial" charset="0"/>
              <a:buNone/>
            </a:pPr>
            <a:r>
              <a:rPr lang="pl-PL" altLang="pl-PL" dirty="0" smtClean="0">
                <a:latin typeface="Arial" charset="0"/>
              </a:rPr>
              <a:t>ODDZIAŁYWANIE - to rodzaj działania, które występuje gdy </a:t>
            </a:r>
            <a:r>
              <a:rPr lang="pl-PL" altLang="pl-PL" u="sng" dirty="0" smtClean="0">
                <a:latin typeface="Arial" charset="0"/>
              </a:rPr>
              <a:t>dwa lub więcej ciał </a:t>
            </a:r>
            <a:r>
              <a:rPr lang="pl-PL" altLang="pl-PL" dirty="0" smtClean="0">
                <a:latin typeface="Arial" charset="0"/>
              </a:rPr>
              <a:t>ma na siebie jakiś wpływ. 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E7556-06CA-4950-B0F8-FB1BB26E566F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E7F17-53B7-4CD5-9506-967D9F81EFB9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154510" y="1203598"/>
            <a:ext cx="8568952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buNone/>
            </a:pPr>
            <a:r>
              <a:rPr lang="pl-PL" sz="3200" dirty="0"/>
              <a:t>Wszystkie oddziaływania występujące w przyrodzie są </a:t>
            </a:r>
            <a:r>
              <a:rPr lang="pl-PL" sz="3200" u="sng" dirty="0" smtClean="0">
                <a:solidFill>
                  <a:srgbClr val="FF0000"/>
                </a:solidFill>
              </a:rPr>
              <a:t>wzajemne</a:t>
            </a:r>
            <a:r>
              <a:rPr lang="pl-PL" sz="3200" dirty="0"/>
              <a:t>, tzn. gdy jedno ciało oddziałuje na drugie, to drugie oddziałuje na pierwsze.</a:t>
            </a:r>
            <a:endParaRPr lang="pl-PL" altLang="pl-PL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body" idx="1"/>
          </p:nvPr>
        </p:nvSpPr>
        <p:spPr>
          <a:xfrm>
            <a:off x="609600" y="285750"/>
            <a:ext cx="7772400" cy="3771900"/>
          </a:xfrm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 eaLnBrk="1" hangingPunct="1">
              <a:buFont typeface="Arial" charset="0"/>
              <a:buNone/>
            </a:pPr>
            <a:r>
              <a:rPr lang="pl-PL" altLang="pl-PL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Rodzaje oddziaływań:</a:t>
            </a:r>
          </a:p>
          <a:p>
            <a:pPr marL="609600" indent="-609600" eaLnBrk="1" hangingPunct="1">
              <a:buFont typeface="Arial" charset="0"/>
              <a:buNone/>
            </a:pPr>
            <a:endParaRPr lang="pl-PL" altLang="pl-PL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buClr>
                <a:schemeClr val="tx1"/>
              </a:buClr>
              <a:buFontTx/>
              <a:buChar char="•"/>
            </a:pPr>
            <a:r>
              <a:rPr lang="pl-PL" altLang="pl-PL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grawitacyjne</a:t>
            </a:r>
          </a:p>
          <a:p>
            <a:pPr marL="609600" indent="-609600" eaLnBrk="1" hangingPunct="1">
              <a:buClr>
                <a:schemeClr val="tx1"/>
              </a:buClr>
            </a:pPr>
            <a:r>
              <a:rPr lang="pl-PL" altLang="pl-PL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elektrostatyczne</a:t>
            </a:r>
          </a:p>
          <a:p>
            <a:pPr marL="609600" indent="-609600" eaLnBrk="1" hangingPunct="1">
              <a:buClr>
                <a:schemeClr val="tx1"/>
              </a:buClr>
            </a:pPr>
            <a:r>
              <a:rPr lang="pl-PL" altLang="pl-PL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magnetyczne</a:t>
            </a:r>
          </a:p>
          <a:p>
            <a:pPr marL="609600" indent="-609600" eaLnBrk="1" hangingPunct="1">
              <a:buClr>
                <a:schemeClr val="tx1"/>
              </a:buClr>
            </a:pPr>
            <a:r>
              <a:rPr lang="pl-PL" altLang="pl-PL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sprężyste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E7556-06CA-4950-B0F8-FB1BB26E566F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7504" y="30754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u="sng" dirty="0">
                <a:solidFill>
                  <a:srgbClr val="FF0000"/>
                </a:solidFill>
              </a:rPr>
              <a:t>Oddziaływania grawitacyjne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800" dirty="0" smtClean="0"/>
              <a:t>– każde ciała posiadające masę przyciągają się.</a:t>
            </a:r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E7F17-53B7-4CD5-9506-967D9F81EFB9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  <p:pic>
        <p:nvPicPr>
          <p:cNvPr id="5" name="Picture 7" descr="oddzialywanie graw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3" b="24945"/>
          <a:stretch>
            <a:fillRect/>
          </a:stretch>
        </p:blipFill>
        <p:spPr>
          <a:xfrm>
            <a:off x="53752" y="984861"/>
            <a:ext cx="9144000" cy="2487612"/>
          </a:xfrm>
          <a:prstGeom prst="rect">
            <a:avLst/>
          </a:prstGeom>
        </p:spPr>
      </p:pic>
      <p:sp>
        <p:nvSpPr>
          <p:cNvPr id="6" name="Rectangle 2"/>
          <p:cNvSpPr txBox="1">
            <a:spLocks/>
          </p:cNvSpPr>
          <p:nvPr/>
        </p:nvSpPr>
        <p:spPr>
          <a:xfrm>
            <a:off x="81913" y="3493364"/>
            <a:ext cx="8569325" cy="16501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25000"/>
              </a:lnSpc>
              <a:buFont typeface="Arial" charset="0"/>
              <a:buNone/>
            </a:pPr>
            <a:r>
              <a:rPr lang="pl-PL" altLang="pl-PL" sz="2800" dirty="0" smtClean="0"/>
              <a:t>	</a:t>
            </a:r>
            <a:r>
              <a:rPr lang="pl-PL" altLang="pl-PL" sz="2800" dirty="0" smtClean="0">
                <a:latin typeface="Arial" charset="0"/>
              </a:rPr>
              <a:t>Skutki oddziaływania grawitacyjnego widzimy dopiero wtedy gdy przynajmniej jedno z ciał ma dużą masę.</a:t>
            </a:r>
            <a:r>
              <a:rPr lang="pl-PL" altLang="pl-PL" sz="28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107504" y="22087"/>
            <a:ext cx="8928992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Oddziaływanie </a:t>
            </a: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elektrostatyczne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zachodzi pomiędzy ciałami posiadającymi </a:t>
            </a: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ładunek elektryczny. </a:t>
            </a:r>
            <a:r>
              <a:rPr lang="pl-PL" alt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Istnieją dwa rodzaje ładunków elektrycznych (dodatnie i ujemne). </a:t>
            </a:r>
          </a:p>
        </p:txBody>
      </p:sp>
      <p:pic>
        <p:nvPicPr>
          <p:cNvPr id="1026" name="Picture 2" descr="Zdjęcie przedstawia dziecko zjeżdżające po plastikowej zjeżdżalni rynnowej w kolorze kremowym. Chłopiec ma około pięć lat, jasne włosy i letnie ubranie. Krótkie włosy, bardzo mocno naelektryzowane sterczą mu na wszystkie strony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6" r="24524"/>
          <a:stretch/>
        </p:blipFill>
        <p:spPr bwMode="auto">
          <a:xfrm>
            <a:off x="4716016" y="2611588"/>
            <a:ext cx="3168352" cy="246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E7F17-53B7-4CD5-9506-967D9F81EFB9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042988" y="4083050"/>
            <a:ext cx="7200900" cy="58578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dirty="0">
                <a:solidFill>
                  <a:srgbClr val="FF0000"/>
                </a:solidFill>
                <a:latin typeface="Arial" charset="0"/>
              </a:rPr>
              <a:t>Ładunki różnoimienne przyciągają się.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4"/>
          <a:stretch>
            <a:fillRect/>
          </a:stretch>
        </p:blipFill>
        <p:spPr bwMode="auto">
          <a:xfrm>
            <a:off x="1476375" y="249238"/>
            <a:ext cx="5903913" cy="120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1"/>
          <a:stretch>
            <a:fillRect/>
          </a:stretch>
        </p:blipFill>
        <p:spPr bwMode="auto">
          <a:xfrm>
            <a:off x="1403350" y="2787650"/>
            <a:ext cx="5976938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E7F17-53B7-4CD5-9506-967D9F81EFB9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899592" y="1779662"/>
            <a:ext cx="6789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3200" dirty="0">
                <a:solidFill>
                  <a:srgbClr val="FF0000"/>
                </a:solidFill>
              </a:rPr>
              <a:t>Ładunki jednoimienne odpychają się</a:t>
            </a:r>
            <a:endParaRPr lang="pl-PL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2564184"/>
            <a:ext cx="4536807" cy="255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57827" y="498563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Oddziaływania </a:t>
            </a:r>
            <a:r>
              <a:rPr lang="pl-PL" sz="3200" u="sng" dirty="0">
                <a:solidFill>
                  <a:srgbClr val="FF0000"/>
                </a:solidFill>
              </a:rPr>
              <a:t>magnetyczne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pl-PL" sz="3200" dirty="0"/>
              <a:t>to przyciąganie lub odpychanie się ciał mających właściwości magnetyczne.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E7556-06CA-4950-B0F8-FB1BB26E566F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84213" y="412750"/>
            <a:ext cx="7705725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pl-PL" altLang="pl-PL">
                <a:latin typeface="Arial" charset="0"/>
              </a:rPr>
              <a:t>Magnesy mają zawsze dwa bieguny: </a:t>
            </a:r>
            <a:br>
              <a:rPr lang="pl-PL" altLang="pl-PL">
                <a:latin typeface="Arial" charset="0"/>
              </a:rPr>
            </a:br>
            <a:r>
              <a:rPr lang="pl-PL" altLang="pl-PL">
                <a:latin typeface="Arial" charset="0"/>
              </a:rPr>
              <a:t>północny (N) i południowy (S). </a:t>
            </a:r>
            <a:endParaRPr lang="pl-PL" altLang="pl-PL" sz="2400">
              <a:latin typeface="Arial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01"/>
          <a:stretch>
            <a:fillRect/>
          </a:stretch>
        </p:blipFill>
        <p:spPr bwMode="auto">
          <a:xfrm>
            <a:off x="1116013" y="2409825"/>
            <a:ext cx="6480175" cy="135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E7F17-53B7-4CD5-9506-967D9F81EFB9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197</Words>
  <Application>Microsoft Office PowerPoint</Application>
  <PresentationFormat>Pokaz na ekranie (16:9)</PresentationFormat>
  <Paragraphs>58</Paragraphs>
  <Slides>16</Slides>
  <Notes>10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Rodzaje i skutki oddziaływań.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Skutki oddziaływań: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Rodzaje i skutki oddziaływań.</dc:title>
  <dc:creator>Glapa</dc:creator>
  <cp:lastModifiedBy>Użytkownik systemu Windows</cp:lastModifiedBy>
  <cp:revision>83</cp:revision>
  <dcterms:created xsi:type="dcterms:W3CDTF">2008-11-29T18:28:34Z</dcterms:created>
  <dcterms:modified xsi:type="dcterms:W3CDTF">2021-09-26T08:18:32Z</dcterms:modified>
</cp:coreProperties>
</file>