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82" r:id="rId2"/>
    <p:sldId id="287" r:id="rId3"/>
    <p:sldId id="283" r:id="rId4"/>
    <p:sldId id="288" r:id="rId5"/>
    <p:sldId id="290" r:id="rId6"/>
    <p:sldId id="284" r:id="rId7"/>
    <p:sldId id="285" r:id="rId8"/>
    <p:sldId id="286" r:id="rId9"/>
    <p:sldId id="291" r:id="rId10"/>
    <p:sldId id="293" r:id="rId11"/>
    <p:sldId id="294" r:id="rId12"/>
    <p:sldId id="276" r:id="rId13"/>
    <p:sldId id="292" r:id="rId14"/>
    <p:sldId id="269" r:id="rId15"/>
  </p:sldIdLst>
  <p:sldSz cx="9144000" cy="5143500" type="screen16x9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33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image" Target="../media/image7.jpeg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2.xlsx"/><Relationship Id="rId1" Type="http://schemas.openxmlformats.org/officeDocument/2006/relationships/image" Target="../media/image7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25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r>
              <a:rPr lang="pl-PL"/>
              <a:t>v, m/s</a:t>
            </a:r>
          </a:p>
        </c:rich>
      </c:tx>
      <c:layout>
        <c:manualLayout>
          <c:xMode val="edge"/>
          <c:yMode val="edge"/>
          <c:x val="5.8823529411764705E-2"/>
          <c:y val="4.9861323304736159E-2"/>
        </c:manualLayout>
      </c:layout>
      <c:overlay val="0"/>
      <c:spPr>
        <a:noFill/>
        <a:ln w="19049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5010141987829614"/>
          <c:y val="0.22991689750692521"/>
          <c:w val="0.6957403651115619"/>
          <c:h val="0.55955678670360109"/>
        </c:manualLayout>
      </c:layout>
      <c:scatterChart>
        <c:scatterStyle val="smoothMarker"/>
        <c:varyColors val="0"/>
        <c:ser>
          <c:idx val="0"/>
          <c:order val="0"/>
          <c:spPr>
            <a:ln w="28573">
              <a:solidFill>
                <a:srgbClr val="3366FF"/>
              </a:solidFill>
              <a:prstDash val="solid"/>
            </a:ln>
          </c:spPr>
          <c:marker>
            <c:symbol val="square"/>
            <c:size val="6"/>
            <c:spPr>
              <a:noFill/>
              <a:ln w="7144">
                <a:noFill/>
              </a:ln>
            </c:spPr>
          </c:marker>
          <c:xVal>
            <c:numRef>
              <c:f>dane!$B$3:$B$23</c:f>
              <c:numCache>
                <c:formatCode>General</c:formatCode>
                <c:ptCount val="2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</c:numCache>
            </c:numRef>
          </c:xVal>
          <c:yVal>
            <c:numRef>
              <c:f>dane!$C$3:$C$23</c:f>
              <c:numCache>
                <c:formatCode>General</c:formatCode>
                <c:ptCount val="2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4064000"/>
        <c:axId val="134078848"/>
      </c:scatterChart>
      <c:valAx>
        <c:axId val="134064000"/>
        <c:scaling>
          <c:orientation val="minMax"/>
        </c:scaling>
        <c:delete val="0"/>
        <c:axPos val="b"/>
        <c:majorGridlines>
          <c:spPr>
            <a:ln w="2381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25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r>
                  <a:rPr lang="pl-PL"/>
                  <a:t>t,s</a:t>
                </a:r>
              </a:p>
            </c:rich>
          </c:tx>
          <c:layout>
            <c:manualLayout>
              <c:xMode val="edge"/>
              <c:yMode val="edge"/>
              <c:x val="0.9148073022312373"/>
              <c:y val="0.75069259999216509"/>
            </c:manualLayout>
          </c:layout>
          <c:overlay val="0"/>
          <c:spPr>
            <a:noFill/>
            <a:ln w="19049">
              <a:noFill/>
            </a:ln>
          </c:spPr>
        </c:title>
        <c:numFmt formatCode="General" sourceLinked="1"/>
        <c:majorTickMark val="cross"/>
        <c:minorTickMark val="none"/>
        <c:tickLblPos val="nextTo"/>
        <c:spPr>
          <a:ln w="28573">
            <a:solidFill>
              <a:srgbClr val="FF0000"/>
            </a:solidFill>
            <a:prstDash val="solid"/>
          </a:ln>
        </c:spPr>
        <c:txPr>
          <a:bodyPr rot="0" vert="horz"/>
          <a:lstStyle/>
          <a:p>
            <a:pPr>
              <a:defRPr sz="715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pl-PL"/>
          </a:p>
        </c:txPr>
        <c:crossAx val="134078848"/>
        <c:crosses val="autoZero"/>
        <c:crossBetween val="midCat"/>
      </c:valAx>
      <c:valAx>
        <c:axId val="134078848"/>
        <c:scaling>
          <c:orientation val="minMax"/>
        </c:scaling>
        <c:delete val="0"/>
        <c:axPos val="l"/>
        <c:majorGridlines>
          <c:spPr>
            <a:ln w="2381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cross"/>
        <c:minorTickMark val="none"/>
        <c:tickLblPos val="nextTo"/>
        <c:spPr>
          <a:ln w="28573">
            <a:solidFill>
              <a:srgbClr val="FF0000"/>
            </a:solidFill>
            <a:prstDash val="solid"/>
          </a:ln>
        </c:spPr>
        <c:txPr>
          <a:bodyPr rot="0" vert="horz"/>
          <a:lstStyle/>
          <a:p>
            <a:pPr>
              <a:defRPr sz="715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pl-PL"/>
          </a:p>
        </c:txPr>
        <c:crossAx val="134064000"/>
        <c:crosses val="autoZero"/>
        <c:crossBetween val="midCat"/>
      </c:valAx>
      <c:spPr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4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2381">
      <a:solidFill>
        <a:srgbClr val="000000"/>
      </a:solidFill>
      <a:prstDash val="solid"/>
    </a:ln>
  </c:spPr>
  <c:txPr>
    <a:bodyPr/>
    <a:lstStyle/>
    <a:p>
      <a:pPr>
        <a:defRPr sz="1255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pl-PL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527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r>
              <a:rPr lang="pl-PL" sz="1727" b="0" i="0" u="none" strike="noStrike" baseline="0">
                <a:solidFill>
                  <a:srgbClr val="000000"/>
                </a:solidFill>
                <a:latin typeface="Arial CE"/>
                <a:cs typeface="Arial CE"/>
              </a:rPr>
              <a:t>a, m/s</a:t>
            </a:r>
            <a:r>
              <a:rPr lang="pl-PL" sz="1727" b="0" i="0" u="none" strike="noStrike" baseline="30000">
                <a:solidFill>
                  <a:srgbClr val="000000"/>
                </a:solidFill>
                <a:latin typeface="Arial CE"/>
                <a:cs typeface="Arial CE"/>
              </a:rPr>
              <a:t>2</a:t>
            </a:r>
          </a:p>
        </c:rich>
      </c:tx>
      <c:layout>
        <c:manualLayout>
          <c:xMode val="edge"/>
          <c:yMode val="edge"/>
          <c:x val="4.6653063715872731E-2"/>
          <c:y val="4.9861426896106072E-2"/>
        </c:manualLayout>
      </c:layout>
      <c:overlay val="0"/>
      <c:spPr>
        <a:noFill/>
        <a:ln w="23147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590263691683571"/>
          <c:y val="0.22991689750692521"/>
          <c:w val="0.70993914807302227"/>
          <c:h val="0.55955678670360109"/>
        </c:manualLayout>
      </c:layout>
      <c:scatterChart>
        <c:scatterStyle val="smoothMarker"/>
        <c:varyColors val="0"/>
        <c:ser>
          <c:idx val="0"/>
          <c:order val="0"/>
          <c:spPr>
            <a:ln w="34720">
              <a:solidFill>
                <a:srgbClr val="3366FF"/>
              </a:solidFill>
              <a:prstDash val="solid"/>
            </a:ln>
          </c:spPr>
          <c:marker>
            <c:symbol val="square"/>
            <c:size val="8"/>
            <c:spPr>
              <a:noFill/>
              <a:ln w="8681">
                <a:noFill/>
              </a:ln>
            </c:spPr>
          </c:marker>
          <c:xVal>
            <c:numRef>
              <c:f>dane!$B$3:$B$23</c:f>
              <c:numCache>
                <c:formatCode>General</c:formatCode>
                <c:ptCount val="2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</c:numCache>
            </c:numRef>
          </c:xVal>
          <c:yVal>
            <c:numRef>
              <c:f>dane!$C$3:$C$23</c:f>
              <c:numCache>
                <c:formatCode>General</c:formatCode>
                <c:ptCount val="21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9344256"/>
        <c:axId val="260440448"/>
      </c:scatterChart>
      <c:valAx>
        <c:axId val="259344256"/>
        <c:scaling>
          <c:orientation val="minMax"/>
        </c:scaling>
        <c:delete val="0"/>
        <c:axPos val="b"/>
        <c:majorGridlines>
          <c:spPr>
            <a:ln w="2893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727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r>
                  <a:rPr lang="pl-PL"/>
                  <a:t>t,s</a:t>
                </a:r>
              </a:p>
            </c:rich>
          </c:tx>
          <c:layout>
            <c:manualLayout>
              <c:xMode val="edge"/>
              <c:yMode val="edge"/>
              <c:x val="0.91683574436916315"/>
              <c:y val="0.75069254641042216"/>
            </c:manualLayout>
          </c:layout>
          <c:overlay val="0"/>
          <c:spPr>
            <a:noFill/>
            <a:ln w="23147">
              <a:noFill/>
            </a:ln>
          </c:spPr>
        </c:title>
        <c:numFmt formatCode="General" sourceLinked="1"/>
        <c:majorTickMark val="cross"/>
        <c:minorTickMark val="none"/>
        <c:tickLblPos val="nextTo"/>
        <c:spPr>
          <a:ln w="34720">
            <a:solidFill>
              <a:srgbClr val="FF0000"/>
            </a:solidFill>
            <a:prstDash val="solid"/>
          </a:ln>
        </c:spPr>
        <c:txPr>
          <a:bodyPr rot="0" vert="horz"/>
          <a:lstStyle/>
          <a:p>
            <a:pPr>
              <a:defRPr sz="864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pl-PL"/>
          </a:p>
        </c:txPr>
        <c:crossAx val="260440448"/>
        <c:crosses val="autoZero"/>
        <c:crossBetween val="midCat"/>
      </c:valAx>
      <c:valAx>
        <c:axId val="260440448"/>
        <c:scaling>
          <c:orientation val="minMax"/>
        </c:scaling>
        <c:delete val="0"/>
        <c:axPos val="l"/>
        <c:majorGridlines>
          <c:spPr>
            <a:ln w="2893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cross"/>
        <c:minorTickMark val="none"/>
        <c:tickLblPos val="nextTo"/>
        <c:spPr>
          <a:ln w="34720">
            <a:solidFill>
              <a:srgbClr val="FF0000"/>
            </a:solidFill>
            <a:prstDash val="solid"/>
          </a:ln>
        </c:spPr>
        <c:txPr>
          <a:bodyPr rot="0" vert="horz"/>
          <a:lstStyle/>
          <a:p>
            <a:pPr>
              <a:defRPr sz="864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pl-PL"/>
          </a:p>
        </c:txPr>
        <c:crossAx val="259344256"/>
        <c:crosses val="autoZero"/>
        <c:crossBetween val="midCat"/>
      </c:valAx>
      <c:spPr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11574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2893">
      <a:solidFill>
        <a:srgbClr val="000000"/>
      </a:solidFill>
      <a:prstDash val="solid"/>
    </a:ln>
  </c:spPr>
  <c:txPr>
    <a:bodyPr/>
    <a:lstStyle/>
    <a:p>
      <a:pPr>
        <a:defRPr sz="1527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pl-PL"/>
    </a:p>
  </c:txPr>
  <c:externalData r:id="rId2">
    <c:autoUpdate val="0"/>
  </c:externalData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0.763</cdr:x>
      <cdr:y>0.8015</cdr:y>
    </cdr:from>
    <cdr:to>
      <cdr:x>0.8665</cdr:x>
      <cdr:y>0.8015</cdr:y>
    </cdr:to>
    <cdr:sp macro="" textlink="">
      <cdr:nvSpPr>
        <cdr:cNvPr id="13313" name="Line 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3582914" y="2755978"/>
          <a:ext cx="486018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xmlns:mc="http://schemas.openxmlformats.org/markup-compatibility/2006" xmlns:a14="http://schemas.microsoft.com/office/drawing/2010/main" val="FF0000" mc:Ignorable="a14" a14:legacySpreadsheetColorIndex="10"/>
          </a:solidFill>
          <a:round/>
          <a:headEnd/>
          <a:tailEnd type="triangle" w="lg" len="lg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0.15</cdr:x>
      <cdr:y>0.204</cdr:y>
    </cdr:from>
    <cdr:to>
      <cdr:x>0.15</cdr:x>
      <cdr:y>0.301</cdr:y>
    </cdr:to>
    <cdr:sp macro="" textlink="">
      <cdr:nvSpPr>
        <cdr:cNvPr id="13314" name="Line 2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04374" y="701459"/>
          <a:ext cx="0" cy="33353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xmlns:mc="http://schemas.openxmlformats.org/markup-compatibility/2006" xmlns:a14="http://schemas.microsoft.com/office/drawing/2010/main" val="FF0000" mc:Ignorable="a14" a14:legacySpreadsheetColorIndex="10"/>
          </a:solidFill>
          <a:round/>
          <a:headEnd/>
          <a:tailEnd type="triangle" w="lg" len="lg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pl-PL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0.76275</cdr:x>
      <cdr:y>0.8015</cdr:y>
    </cdr:from>
    <cdr:to>
      <cdr:x>0.867</cdr:x>
      <cdr:y>0.8015</cdr:y>
    </cdr:to>
    <cdr:sp macro="" textlink="">
      <cdr:nvSpPr>
        <cdr:cNvPr id="12289" name="Line 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3581741" y="2755978"/>
          <a:ext cx="489539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xmlns:mc="http://schemas.openxmlformats.org/markup-compatibility/2006" xmlns:a14="http://schemas.microsoft.com/office/drawing/2010/main" val="FF0000" mc:Ignorable="a14" a14:legacySpreadsheetColorIndex="10"/>
          </a:solidFill>
          <a:round/>
          <a:headEnd/>
          <a:tailEnd type="triangle" w="lg" len="lg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0.13375</cdr:x>
      <cdr:y>0.204</cdr:y>
    </cdr:from>
    <cdr:to>
      <cdr:x>0.13375</cdr:x>
      <cdr:y>0.301</cdr:y>
    </cdr:to>
    <cdr:sp macro="" textlink="">
      <cdr:nvSpPr>
        <cdr:cNvPr id="12290" name="Line 2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28067" y="701459"/>
          <a:ext cx="0" cy="33353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xmlns:mc="http://schemas.openxmlformats.org/markup-compatibility/2006" xmlns:a14="http://schemas.microsoft.com/office/drawing/2010/main" val="FF0000" mc:Ignorable="a14" a14:legacySpreadsheetColorIndex="10"/>
          </a:solidFill>
          <a:round/>
          <a:headEnd/>
          <a:tailEnd type="triangle" w="lg" len="lg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pl-PL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740CE94-E0B3-4C53-9C38-783590930D5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330760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D345C3A-B5E0-42DA-BC14-A545928F6B52}" type="slidenum">
              <a:rPr lang="pl-PL" altLang="pl-PL" smtClean="0"/>
              <a:pPr eaLnBrk="1" hangingPunct="1">
                <a:spcBef>
                  <a:spcPct val="0"/>
                </a:spcBef>
              </a:pPr>
              <a:t>1</a:t>
            </a:fld>
            <a:endParaRPr lang="pl-PL" altLang="pl-PL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89650" cy="3425825"/>
          </a:xfrm>
          <a:ln w="12700"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2075" tIns="46038" rIns="92075" bIns="46038"/>
          <a:lstStyle/>
          <a:p>
            <a:pPr defTabSz="762000" eaLnBrk="1" hangingPunct="1"/>
            <a:endParaRPr lang="pl-PL" altLang="pl-P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E87EBAA-36B7-4EC2-B0CC-677BCFD373C3}" type="slidenum">
              <a:rPr lang="pl-PL" altLang="pl-PL" smtClean="0"/>
              <a:pPr eaLnBrk="1" hangingPunct="1">
                <a:spcBef>
                  <a:spcPct val="0"/>
                </a:spcBef>
              </a:pPr>
              <a:t>2</a:t>
            </a:fld>
            <a:endParaRPr lang="pl-PL" altLang="pl-PL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89650" cy="3425825"/>
          </a:xfrm>
          <a:ln w="12700"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2075" tIns="46038" rIns="92075" bIns="46038"/>
          <a:lstStyle/>
          <a:p>
            <a:pPr defTabSz="762000" eaLnBrk="1" hangingPunct="1"/>
            <a:endParaRPr lang="pl-PL" altLang="pl-P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14B0207-9EB9-4B23-B8D4-0F0BAD76779E}" type="slidenum">
              <a:rPr lang="pl-PL" altLang="pl-PL" smtClean="0"/>
              <a:pPr eaLnBrk="1" hangingPunct="1">
                <a:spcBef>
                  <a:spcPct val="0"/>
                </a:spcBef>
              </a:pPr>
              <a:t>3</a:t>
            </a:fld>
            <a:endParaRPr lang="pl-PL" altLang="pl-PL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89650" cy="3425825"/>
          </a:xfrm>
          <a:ln w="12700"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2075" tIns="46038" rIns="92075" bIns="46038"/>
          <a:lstStyle/>
          <a:p>
            <a:pPr defTabSz="762000" eaLnBrk="1" hangingPunct="1"/>
            <a:endParaRPr lang="pl-PL" altLang="pl-P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14B0207-9EB9-4B23-B8D4-0F0BAD76779E}" type="slidenum">
              <a:rPr lang="pl-PL" altLang="pl-PL" smtClean="0"/>
              <a:pPr eaLnBrk="1" hangingPunct="1">
                <a:spcBef>
                  <a:spcPct val="0"/>
                </a:spcBef>
              </a:pPr>
              <a:t>4</a:t>
            </a:fld>
            <a:endParaRPr lang="pl-PL" altLang="pl-PL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89650" cy="3425825"/>
          </a:xfrm>
          <a:ln w="12700"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2075" tIns="46038" rIns="92075" bIns="46038"/>
          <a:lstStyle/>
          <a:p>
            <a:pPr defTabSz="762000" eaLnBrk="1" hangingPunct="1"/>
            <a:endParaRPr lang="pl-PL" altLang="pl-P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14B0207-9EB9-4B23-B8D4-0F0BAD76779E}" type="slidenum">
              <a:rPr lang="pl-PL" altLang="pl-PL" smtClean="0"/>
              <a:pPr eaLnBrk="1" hangingPunct="1">
                <a:spcBef>
                  <a:spcPct val="0"/>
                </a:spcBef>
              </a:pPr>
              <a:t>5</a:t>
            </a:fld>
            <a:endParaRPr lang="pl-PL" altLang="pl-PL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89650" cy="3425825"/>
          </a:xfrm>
          <a:ln w="12700"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2075" tIns="46038" rIns="92075" bIns="46038"/>
          <a:lstStyle/>
          <a:p>
            <a:pPr defTabSz="762000" eaLnBrk="1" hangingPunct="1"/>
            <a:endParaRPr lang="pl-PL" altLang="pl-P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BFD16D1-B741-4973-9E44-26B41A83BB13}" type="slidenum">
              <a:rPr lang="pl-PL" altLang="pl-PL" smtClean="0"/>
              <a:pPr eaLnBrk="1" hangingPunct="1">
                <a:spcBef>
                  <a:spcPct val="0"/>
                </a:spcBef>
              </a:pPr>
              <a:t>6</a:t>
            </a:fld>
            <a:endParaRPr lang="pl-PL" altLang="pl-PL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89650" cy="3425825"/>
          </a:xfrm>
          <a:ln w="12700"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2075" tIns="46038" rIns="92075" bIns="46038"/>
          <a:lstStyle/>
          <a:p>
            <a:pPr defTabSz="762000" eaLnBrk="1" hangingPunct="1"/>
            <a:endParaRPr lang="pl-PL" altLang="pl-P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5411592-3ACC-4AA2-9CCA-A4B6A119B916}" type="slidenum">
              <a:rPr lang="pl-PL" altLang="pl-PL" smtClean="0"/>
              <a:pPr eaLnBrk="1" hangingPunct="1">
                <a:spcBef>
                  <a:spcPct val="0"/>
                </a:spcBef>
              </a:pPr>
              <a:t>7</a:t>
            </a:fld>
            <a:endParaRPr lang="pl-PL" altLang="pl-PL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89650" cy="3425825"/>
          </a:xfrm>
          <a:ln w="12700"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2075" tIns="46038" rIns="92075" bIns="46038"/>
          <a:lstStyle/>
          <a:p>
            <a:pPr defTabSz="762000" eaLnBrk="1" hangingPunct="1"/>
            <a:endParaRPr lang="pl-PL" altLang="pl-P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5A92022-888F-477E-9824-EC59D3E55F53}" type="slidenum">
              <a:rPr lang="pl-PL" altLang="pl-PL" smtClean="0"/>
              <a:pPr eaLnBrk="1" hangingPunct="1">
                <a:spcBef>
                  <a:spcPct val="0"/>
                </a:spcBef>
              </a:pPr>
              <a:t>8</a:t>
            </a:fld>
            <a:endParaRPr lang="pl-PL" altLang="pl-PL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89650" cy="3425825"/>
          </a:xfrm>
          <a:ln w="12700"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2075" tIns="46038" rIns="92075" bIns="46038"/>
          <a:lstStyle/>
          <a:p>
            <a:pPr defTabSz="762000" eaLnBrk="1" hangingPunct="1"/>
            <a:endParaRPr lang="pl-PL" altLang="pl-P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5A92022-888F-477E-9824-EC59D3E55F53}" type="slidenum">
              <a:rPr lang="pl-PL" altLang="pl-PL" smtClean="0"/>
              <a:pPr eaLnBrk="1" hangingPunct="1">
                <a:spcBef>
                  <a:spcPct val="0"/>
                </a:spcBef>
              </a:pPr>
              <a:t>9</a:t>
            </a:fld>
            <a:endParaRPr lang="pl-PL" altLang="pl-PL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89650" cy="3425825"/>
          </a:xfrm>
          <a:ln w="12700"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2075" tIns="46038" rIns="92075" bIns="46038"/>
          <a:lstStyle/>
          <a:p>
            <a:pPr defTabSz="762000" eaLnBrk="1" hangingPunct="1"/>
            <a:endParaRPr lang="pl-PL" altLang="pl-P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D260E-EB20-4859-8466-DAB4B1906A9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635728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E123A-950B-4492-9455-455FAAE87BE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2861759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1E421-C4D3-42EA-AA56-FDCB6F45D8D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9325511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1C844-60AA-4E56-8C27-701799B03EE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0348312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F982F-A850-4E1E-9B86-4E6F09CD24E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7087934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92C68-8A7B-462C-BDCC-BD1E9EBBA4D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96596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3F191-CC25-422A-9FE3-94D342864A5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4632314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1352D-C96E-4FA9-9B4B-FBD4E490172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9148954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90256-057C-4E57-8E46-694FFCD9596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5333690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1CDC1-A5A0-44BA-9C10-A5BCFB4F955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0517133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5ACF9-3CFC-433C-BD51-615CA0692E3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161368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D1C39F"/>
            </a:gs>
            <a:gs pos="35001">
              <a:srgbClr val="F0EBD5"/>
            </a:gs>
            <a:gs pos="100000">
              <a:srgbClr val="FFEFD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9E1787D7-206A-4B27-BBA0-D7F215E2669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ransition spd="med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przyspieszony.mp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152525"/>
            <a:ext cx="7772400" cy="1275209"/>
          </a:xfrm>
          <a:noFill/>
        </p:spPr>
        <p:txBody>
          <a:bodyPr lIns="92075" tIns="46038" rIns="92075" bIns="46038"/>
          <a:lstStyle/>
          <a:p>
            <a:pPr defTabSz="762000" eaLnBrk="1" hangingPunct="1"/>
            <a:r>
              <a:rPr lang="pl-PL" altLang="pl-PL" sz="4800" dirty="0" smtClean="0">
                <a:solidFill>
                  <a:srgbClr val="FF3300"/>
                </a:solidFill>
              </a:rPr>
              <a:t>Pojęcie przyspieszenia</a:t>
            </a: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0" y="211931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1C844-60AA-4E56-8C27-701799B03EE7}" type="slidenum">
              <a:rPr lang="pl-PL" altLang="pl-PL" smtClean="0"/>
              <a:pPr>
                <a:defRPr/>
              </a:pPr>
              <a:t>1</a:t>
            </a:fld>
            <a:endParaRPr lang="pl-PL" alt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79388" y="257175"/>
            <a:ext cx="864076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dirty="0" smtClean="0">
                <a:latin typeface="Arial" pitchFamily="34" charset="0"/>
              </a:rPr>
              <a:t>Na podstawie tabelki sporządź </a:t>
            </a:r>
            <a:r>
              <a:rPr lang="pl-PL" altLang="pl-PL" dirty="0">
                <a:latin typeface="Arial" pitchFamily="34" charset="0"/>
              </a:rPr>
              <a:t>wykres zależności prędkości od czasu.</a:t>
            </a:r>
            <a:r>
              <a:rPr lang="pl-PL" altLang="pl-PL" sz="4000" dirty="0">
                <a:latin typeface="Arial" pitchFamily="34" charset="0"/>
              </a:rPr>
              <a:t> </a:t>
            </a:r>
          </a:p>
        </p:txBody>
      </p:sp>
      <p:graphicFrame>
        <p:nvGraphicFramePr>
          <p:cNvPr id="35876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728593"/>
              </p:ext>
            </p:extLst>
          </p:nvPr>
        </p:nvGraphicFramePr>
        <p:xfrm>
          <a:off x="431006" y="2056606"/>
          <a:ext cx="8137525" cy="1016794"/>
        </p:xfrm>
        <a:graphic>
          <a:graphicData uri="http://schemas.openxmlformats.org/drawingml/2006/table">
            <a:tbl>
              <a:tblPr/>
              <a:tblGrid>
                <a:gridCol w="2947987"/>
                <a:gridCol w="1038225"/>
                <a:gridCol w="1038225"/>
                <a:gridCol w="1038225"/>
                <a:gridCol w="1036638"/>
                <a:gridCol w="1038225"/>
              </a:tblGrid>
              <a:tr h="4929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Czas t (s)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4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Prędkość </a:t>
                      </a: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 </a:t>
                      </a:r>
                      <a:r>
                        <a:rPr kumimoji="0" lang="pl-PL" altLang="pl-P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(m/s)</a:t>
                      </a:r>
                      <a:endParaRPr kumimoji="0" lang="pl-PL" altLang="pl-P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pl-PL" altLang="pl-P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pl-PL" altLang="pl-P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B90256-057C-4E57-8E46-694FFCD95965}" type="slidenum">
              <a:rPr lang="pl-PL" altLang="pl-PL" smtClean="0"/>
              <a:pPr>
                <a:defRPr/>
              </a:pPr>
              <a:t>10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012740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223996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971550" y="377825"/>
            <a:ext cx="763270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pl-PL" altLang="pl-PL">
                <a:solidFill>
                  <a:srgbClr val="FF0000"/>
                </a:solidFill>
                <a:latin typeface="Arial" pitchFamily="34" charset="0"/>
              </a:rPr>
              <a:t>Wykres zależności prędkości od czasu </a:t>
            </a:r>
            <a:endParaRPr lang="pl-PL" altLang="pl-PL" sz="1800">
              <a:latin typeface="Arial" pitchFamily="34" charset="0"/>
            </a:endParaRPr>
          </a:p>
        </p:txBody>
      </p:sp>
      <p:sp>
        <p:nvSpPr>
          <p:cNvPr id="22534" name="Rectangle 10"/>
          <p:cNvSpPr>
            <a:spLocks noChangeArrowheads="1"/>
          </p:cNvSpPr>
          <p:nvPr/>
        </p:nvSpPr>
        <p:spPr bwMode="auto">
          <a:xfrm>
            <a:off x="323850" y="3777788"/>
            <a:ext cx="8496300" cy="112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pl-PL" altLang="pl-PL" sz="2800" dirty="0">
                <a:latin typeface="Arial" pitchFamily="34" charset="0"/>
              </a:rPr>
              <a:t>Wykresem jest </a:t>
            </a:r>
            <a:r>
              <a:rPr lang="pl-PL" altLang="pl-PL" sz="2800" dirty="0">
                <a:solidFill>
                  <a:srgbClr val="FF0000"/>
                </a:solidFill>
                <a:latin typeface="Arial" pitchFamily="34" charset="0"/>
              </a:rPr>
              <a:t>linia prosta </a:t>
            </a:r>
            <a:r>
              <a:rPr lang="pl-PL" altLang="pl-PL" sz="2800" dirty="0">
                <a:latin typeface="Arial" pitchFamily="34" charset="0"/>
              </a:rPr>
              <a:t>nachylona pod pewnym kątem do osi czasu</a:t>
            </a:r>
            <a:r>
              <a:rPr lang="pl-PL" altLang="pl-PL" sz="2800" dirty="0">
                <a:solidFill>
                  <a:srgbClr val="FF0000"/>
                </a:solidFill>
                <a:latin typeface="Arial" pitchFamily="34" charset="0"/>
              </a:rPr>
              <a:t>.</a:t>
            </a:r>
          </a:p>
        </p:txBody>
      </p:sp>
      <p:sp>
        <p:nvSpPr>
          <p:cNvPr id="22535" name="Rectangle 13"/>
          <p:cNvSpPr>
            <a:spLocks noChangeArrowheads="1"/>
          </p:cNvSpPr>
          <p:nvPr/>
        </p:nvSpPr>
        <p:spPr bwMode="auto">
          <a:xfrm>
            <a:off x="0" y="233045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graphicFrame>
        <p:nvGraphicFramePr>
          <p:cNvPr id="2" name="Object 14"/>
          <p:cNvGraphicFramePr>
            <a:graphicFrameLocks noChangeAspect="1"/>
          </p:cNvGraphicFramePr>
          <p:nvPr/>
        </p:nvGraphicFramePr>
        <p:xfrm>
          <a:off x="2227263" y="1139825"/>
          <a:ext cx="4689475" cy="2549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B90256-057C-4E57-8E46-694FFCD95965}" type="slidenum">
              <a:rPr lang="pl-PL" altLang="pl-PL" smtClean="0"/>
              <a:pPr>
                <a:defRPr/>
              </a:pPr>
              <a:t>11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591034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167347" y="307776"/>
            <a:ext cx="885710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dirty="0">
                <a:latin typeface="Arial" pitchFamily="34" charset="0"/>
              </a:rPr>
              <a:t>Uzupełnij </a:t>
            </a:r>
            <a:r>
              <a:rPr lang="pl-PL" altLang="pl-PL" dirty="0" smtClean="0">
                <a:latin typeface="Arial" pitchFamily="34" charset="0"/>
              </a:rPr>
              <a:t>tabelkę – korzystając ze wzoru oblicz przyspieszenie.</a:t>
            </a:r>
            <a:endParaRPr lang="pl-PL" altLang="pl-PL" sz="4000" dirty="0">
              <a:latin typeface="Arial" pitchFamily="34" charset="0"/>
            </a:endParaRPr>
          </a:p>
        </p:txBody>
      </p:sp>
      <p:graphicFrame>
        <p:nvGraphicFramePr>
          <p:cNvPr id="34938" name="Group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874296"/>
              </p:ext>
            </p:extLst>
          </p:nvPr>
        </p:nvGraphicFramePr>
        <p:xfrm>
          <a:off x="395536" y="1544638"/>
          <a:ext cx="8137525" cy="1944687"/>
        </p:xfrm>
        <a:graphic>
          <a:graphicData uri="http://schemas.openxmlformats.org/drawingml/2006/table">
            <a:tbl>
              <a:tblPr/>
              <a:tblGrid>
                <a:gridCol w="2947987"/>
                <a:gridCol w="1038225"/>
                <a:gridCol w="1038225"/>
                <a:gridCol w="1038225"/>
                <a:gridCol w="1036638"/>
                <a:gridCol w="1038225"/>
              </a:tblGrid>
              <a:tr h="4930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Czas </a:t>
                      </a:r>
                      <a:r>
                        <a:rPr kumimoji="0" lang="pl-PL" altLang="pl-PL" sz="17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pl-PL" altLang="pl-PL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(s)</a:t>
                      </a:r>
                      <a:endParaRPr kumimoji="0" lang="pl-PL" altLang="pl-PL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Prędkość </a:t>
                      </a:r>
                      <a:r>
                        <a:rPr kumimoji="0" lang="pl-PL" altLang="pl-PL" sz="17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 </a:t>
                      </a:r>
                      <a:r>
                        <a:rPr kumimoji="0" lang="pl-PL" altLang="pl-PL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(m/s)</a:t>
                      </a:r>
                      <a:endParaRPr kumimoji="0" lang="pl-PL" altLang="pl-PL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00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Przyspieszenie a (m/s</a:t>
                      </a:r>
                      <a:r>
                        <a:rPr kumimoji="0" lang="pl-PL" altLang="pl-PL" sz="17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pl-PL" altLang="pl-PL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pl-PL" altLang="pl-PL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B90256-057C-4E57-8E46-694FFCD95965}" type="slidenum">
              <a:rPr lang="pl-PL" altLang="pl-PL" smtClean="0"/>
              <a:pPr>
                <a:defRPr/>
              </a:pPr>
              <a:t>12</a:t>
            </a:fld>
            <a:endParaRPr lang="pl-PL" alt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pole tekstowe 7"/>
              <p:cNvSpPr txBox="1"/>
              <p:nvPr/>
            </p:nvSpPr>
            <p:spPr>
              <a:xfrm>
                <a:off x="1691680" y="3867894"/>
                <a:ext cx="2120196" cy="9037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l-PL" sz="2800" b="0" i="0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a</m:t>
                      </m:r>
                      <m:r>
                        <a:rPr lang="pl-PL" sz="28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l-PL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pl-PL" sz="28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v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pl-PL" sz="28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k</m:t>
                              </m:r>
                            </m:sub>
                          </m:sSub>
                          <m:r>
                            <a:rPr lang="pl-PL" sz="2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pl-PL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pl-PL" sz="28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v</m:t>
                              </m:r>
                            </m:e>
                            <m:sub>
                              <m:r>
                                <a:rPr lang="pl-PL" sz="28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pl-PL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pl-PL" sz="28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t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pl-PL" sz="28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k</m:t>
                              </m:r>
                            </m:sub>
                          </m:sSub>
                          <m:r>
                            <a:rPr lang="pl-PL" sz="2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pl-PL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pl-PL" sz="28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t</m:t>
                              </m:r>
                            </m:e>
                            <m:sub>
                              <m:r>
                                <a:rPr lang="pl-PL" sz="28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l-PL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pole tekstow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3867894"/>
                <a:ext cx="2120196" cy="90370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pole tekstowe 8"/>
              <p:cNvSpPr txBox="1"/>
              <p:nvPr/>
            </p:nvSpPr>
            <p:spPr>
              <a:xfrm>
                <a:off x="4499992" y="4020293"/>
                <a:ext cx="2528256" cy="7042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l-PL" sz="2800" b="0" i="0" dirty="0" smtClean="0">
                        <a:solidFill>
                          <a:schemeClr val="tx1"/>
                        </a:solidFill>
                        <a:latin typeface="Cambria Math"/>
                      </a:rPr>
                      <m:t>a</m:t>
                    </m:r>
                    <m:r>
                      <a:rPr lang="pl-PL" sz="2800" b="0" i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l-PL" sz="2800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pl-PL" sz="2800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10</m:t>
                        </m:r>
                        <m:r>
                          <a:rPr lang="pl-PL" sz="2800" b="0" i="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pl-PL" sz="2800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0</m:t>
                        </m:r>
                      </m:num>
                      <m:den>
                        <m:r>
                          <a:rPr lang="pl-PL" sz="2800" b="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pl-PL" sz="2800" b="0" i="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−0</m:t>
                        </m:r>
                      </m:den>
                    </m:f>
                  </m:oMath>
                </a14:m>
                <a:r>
                  <a:rPr lang="pl-PL" sz="2800" dirty="0" smtClean="0">
                    <a:solidFill>
                      <a:schemeClr val="tx1"/>
                    </a:solidFill>
                  </a:rPr>
                  <a:t> = 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sz="2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pl-PL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pl-PL" sz="28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l-PL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p>
                            <m:r>
                              <a:rPr lang="pl-PL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pl-PL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pole tekstow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4020293"/>
                <a:ext cx="2528256" cy="704295"/>
              </a:xfrm>
              <a:prstGeom prst="rect">
                <a:avLst/>
              </a:prstGeom>
              <a:blipFill rotWithShape="1">
                <a:blip r:embed="rId3"/>
                <a:stretch>
                  <a:fillRect b="-862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Prostokąt 2"/>
          <p:cNvSpPr/>
          <p:nvPr/>
        </p:nvSpPr>
        <p:spPr>
          <a:xfrm>
            <a:off x="4708261" y="2859782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167347" y="246221"/>
            <a:ext cx="885710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dirty="0" smtClean="0">
                <a:latin typeface="Arial" pitchFamily="34" charset="0"/>
              </a:rPr>
              <a:t>Sporządź </a:t>
            </a:r>
            <a:r>
              <a:rPr lang="pl-PL" altLang="pl-PL" dirty="0">
                <a:latin typeface="Arial" pitchFamily="34" charset="0"/>
              </a:rPr>
              <a:t>wykres zależności przyspieszenia od czasu.</a:t>
            </a:r>
            <a:r>
              <a:rPr lang="pl-PL" altLang="pl-PL" sz="4000" dirty="0">
                <a:latin typeface="Arial" pitchFamily="34" charset="0"/>
              </a:rPr>
              <a:t> </a:t>
            </a:r>
          </a:p>
        </p:txBody>
      </p:sp>
      <p:graphicFrame>
        <p:nvGraphicFramePr>
          <p:cNvPr id="34938" name="Group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865904"/>
              </p:ext>
            </p:extLst>
          </p:nvPr>
        </p:nvGraphicFramePr>
        <p:xfrm>
          <a:off x="395536" y="1798710"/>
          <a:ext cx="8137525" cy="1944687"/>
        </p:xfrm>
        <a:graphic>
          <a:graphicData uri="http://schemas.openxmlformats.org/drawingml/2006/table">
            <a:tbl>
              <a:tblPr/>
              <a:tblGrid>
                <a:gridCol w="2947987"/>
                <a:gridCol w="1038225"/>
                <a:gridCol w="1038225"/>
                <a:gridCol w="1038225"/>
                <a:gridCol w="1036638"/>
                <a:gridCol w="1038225"/>
              </a:tblGrid>
              <a:tr h="4930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Czas </a:t>
                      </a:r>
                      <a:r>
                        <a:rPr kumimoji="0" lang="pl-PL" altLang="pl-PL" sz="17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pl-PL" altLang="pl-PL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(s)</a:t>
                      </a:r>
                      <a:endParaRPr kumimoji="0" lang="pl-PL" altLang="pl-PL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Prędkość </a:t>
                      </a:r>
                      <a:r>
                        <a:rPr kumimoji="0" lang="pl-PL" altLang="pl-PL" sz="17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 </a:t>
                      </a:r>
                      <a:r>
                        <a:rPr kumimoji="0" lang="pl-PL" altLang="pl-PL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(m/s)</a:t>
                      </a:r>
                      <a:endParaRPr kumimoji="0" lang="pl-PL" altLang="pl-PL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00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Przyspieszenie a (m/s</a:t>
                      </a:r>
                      <a:r>
                        <a:rPr kumimoji="0" lang="pl-PL" altLang="pl-PL" sz="17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pl-PL" altLang="pl-PL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pl-PL" altLang="pl-PL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34297" marB="34297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B90256-057C-4E57-8E46-694FFCD95965}" type="slidenum">
              <a:rPr lang="pl-PL" altLang="pl-PL" smtClean="0"/>
              <a:pPr>
                <a:defRPr/>
              </a:pPr>
              <a:t>13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8247622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-200025" y="1544638"/>
            <a:ext cx="4000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219392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223996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graphicFrame>
        <p:nvGraphicFramePr>
          <p:cNvPr id="2" name="Object 11"/>
          <p:cNvGraphicFramePr>
            <a:graphicFrameLocks noChangeAspect="1"/>
          </p:cNvGraphicFramePr>
          <p:nvPr/>
        </p:nvGraphicFramePr>
        <p:xfrm>
          <a:off x="1743075" y="839788"/>
          <a:ext cx="5730875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86" name="Rectangle 12"/>
          <p:cNvSpPr>
            <a:spLocks noChangeArrowheads="1"/>
          </p:cNvSpPr>
          <p:nvPr/>
        </p:nvSpPr>
        <p:spPr bwMode="auto">
          <a:xfrm>
            <a:off x="468313" y="174625"/>
            <a:ext cx="849630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>
                <a:solidFill>
                  <a:srgbClr val="FF0000"/>
                </a:solidFill>
                <a:latin typeface="Arial" pitchFamily="34" charset="0"/>
              </a:rPr>
              <a:t>Wykres zależności przyspieszenia od czasu</a:t>
            </a:r>
          </a:p>
        </p:txBody>
      </p:sp>
      <p:sp>
        <p:nvSpPr>
          <p:cNvPr id="20487" name="Rectangle 13"/>
          <p:cNvSpPr>
            <a:spLocks noChangeArrowheads="1"/>
          </p:cNvSpPr>
          <p:nvPr/>
        </p:nvSpPr>
        <p:spPr bwMode="auto">
          <a:xfrm>
            <a:off x="539750" y="3835738"/>
            <a:ext cx="7993063" cy="1262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pl-PL" altLang="pl-PL" dirty="0">
                <a:latin typeface="Arial" pitchFamily="34" charset="0"/>
              </a:rPr>
              <a:t>Wykresem jest </a:t>
            </a:r>
            <a:r>
              <a:rPr lang="pl-PL" altLang="pl-PL" dirty="0">
                <a:solidFill>
                  <a:srgbClr val="FF0000"/>
                </a:solidFill>
                <a:latin typeface="Arial" pitchFamily="34" charset="0"/>
              </a:rPr>
              <a:t>linia prosta równoległa </a:t>
            </a:r>
            <a:r>
              <a:rPr lang="pl-PL" altLang="pl-PL" dirty="0">
                <a:latin typeface="Arial" pitchFamily="34" charset="0"/>
              </a:rPr>
              <a:t>do osi czasu.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B90256-057C-4E57-8E46-694FFCD95965}" type="slidenum">
              <a:rPr lang="pl-PL" altLang="pl-PL" smtClean="0"/>
              <a:pPr>
                <a:defRPr/>
              </a:pPr>
              <a:t>14</a:t>
            </a:fld>
            <a:endParaRPr lang="pl-PL" alt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0" y="211931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1C844-60AA-4E56-8C27-701799B03EE7}" type="slidenum">
              <a:rPr lang="pl-PL" altLang="pl-PL" smtClean="0"/>
              <a:pPr>
                <a:defRPr/>
              </a:pPr>
              <a:t>2</a:t>
            </a:fld>
            <a:endParaRPr lang="pl-PL" altLang="pl-PL"/>
          </a:p>
        </p:txBody>
      </p:sp>
      <p:pic>
        <p:nvPicPr>
          <p:cNvPr id="32770" name="Picture 2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42950"/>
            <a:ext cx="2005013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95537" y="946906"/>
            <a:ext cx="8496944" cy="1223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pl-PL" altLang="pl-PL" dirty="0" smtClean="0"/>
              <a:t>Każda zmiana prędkości powoduje pojawienie się przyspieszenia.</a:t>
            </a:r>
            <a:endParaRPr lang="pl-PL" altLang="pl-PL" dirty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211931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51352D-C96E-4FA9-9B4B-FBD4E490172E}" type="slidenum">
              <a:rPr lang="pl-PL" altLang="pl-PL" smtClean="0"/>
              <a:pPr>
                <a:defRPr/>
              </a:pPr>
              <a:t>3</a:t>
            </a:fld>
            <a:endParaRPr lang="pl-PL" altLang="pl-PL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95537" y="2537197"/>
            <a:ext cx="849694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l-PL" altLang="pl-PL" dirty="0" smtClean="0">
                <a:solidFill>
                  <a:srgbClr val="FF0000"/>
                </a:solidFill>
                <a:latin typeface="Arial" pitchFamily="34" charset="0"/>
              </a:rPr>
              <a:t>Przyspieszenie oznaczamy literą a </a:t>
            </a:r>
            <a:r>
              <a:rPr lang="pl-PL" altLang="pl-PL" dirty="0" err="1" smtClean="0">
                <a:latin typeface="Arial" pitchFamily="34" charset="0"/>
              </a:rPr>
              <a:t>acceleration</a:t>
            </a:r>
            <a:endParaRPr lang="pl-PL" altLang="pl-PL" dirty="0">
              <a:latin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857250"/>
          </a:xfrm>
          <a:noFill/>
        </p:spPr>
        <p:txBody>
          <a:bodyPr lIns="92075" tIns="46038" rIns="92075" bIns="46038"/>
          <a:lstStyle/>
          <a:p>
            <a:pPr defTabSz="762000" eaLnBrk="1" hangingPunct="1"/>
            <a:r>
              <a:rPr lang="pl-PL" altLang="pl-PL" sz="3200" dirty="0" smtClean="0">
                <a:solidFill>
                  <a:srgbClr val="FF0000"/>
                </a:solidFill>
              </a:rPr>
              <a:t>Przyspieszenie obliczamy ze wzoru: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38202" y="3244846"/>
            <a:ext cx="8893175" cy="1127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pl-PL" altLang="pl-PL" sz="2800" dirty="0">
                <a:solidFill>
                  <a:srgbClr val="FF0000"/>
                </a:solidFill>
              </a:rPr>
              <a:t>Przyspieszenie </a:t>
            </a:r>
            <a:r>
              <a:rPr lang="pl-PL" altLang="pl-PL" sz="2800" dirty="0"/>
              <a:t>jest równe stosunkowi zmiany prędkości do czasu, w którym ta zmiana nastąpiła</a:t>
            </a:r>
            <a:r>
              <a:rPr lang="pl-PL" altLang="pl-PL" sz="28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211931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51352D-C96E-4FA9-9B4B-FBD4E490172E}" type="slidenum">
              <a:rPr lang="pl-PL" altLang="pl-PL" smtClean="0"/>
              <a:pPr>
                <a:defRPr/>
              </a:pPr>
              <a:t>4</a:t>
            </a:fld>
            <a:endParaRPr lang="pl-PL" alt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ole tekstowe 2"/>
              <p:cNvSpPr txBox="1"/>
              <p:nvPr/>
            </p:nvSpPr>
            <p:spPr>
              <a:xfrm>
                <a:off x="3779912" y="1127234"/>
                <a:ext cx="336662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l-PL" sz="3200" i="0" smtClean="0">
                        <a:latin typeface="Cambria Math"/>
                        <a:ea typeface="Cambria Math"/>
                      </a:rPr>
                      <m:t>∆</m:t>
                    </m:r>
                  </m:oMath>
                </a14:m>
                <a:r>
                  <a:rPr lang="pl-PL" sz="3200" dirty="0" smtClean="0"/>
                  <a:t> - delta - zmiana</a:t>
                </a:r>
                <a:endParaRPr lang="pl-PL" sz="3200" dirty="0"/>
              </a:p>
            </p:txBody>
          </p:sp>
        </mc:Choice>
        <mc:Fallback xmlns="">
          <p:sp>
            <p:nvSpPr>
              <p:cNvPr id="3" name="pole tekstow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1127234"/>
                <a:ext cx="3366627" cy="584775"/>
              </a:xfrm>
              <a:prstGeom prst="rect">
                <a:avLst/>
              </a:prstGeom>
              <a:blipFill rotWithShape="1">
                <a:blip r:embed="rId6"/>
                <a:stretch>
                  <a:fillRect t="-13542" r="-3986" b="-33333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75977" y="2489200"/>
            <a:ext cx="8893175" cy="564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pl-PL" altLang="pl-PL" sz="2800" dirty="0" smtClean="0"/>
              <a:t>Definicja przyspieszenia:</a:t>
            </a:r>
            <a:endParaRPr lang="pl-PL" altLang="pl-PL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pole tekstowe 9"/>
              <p:cNvSpPr txBox="1"/>
              <p:nvPr/>
            </p:nvSpPr>
            <p:spPr>
              <a:xfrm>
                <a:off x="1331640" y="1004571"/>
                <a:ext cx="1320361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pl-PL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pl-PL" sz="2800" b="0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a</m:t>
                          </m:r>
                        </m:e>
                      </m:acc>
                      <m:r>
                        <a:rPr lang="pl-PL" sz="28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l-PL" sz="2800" b="0" i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m:rPr>
                              <m:sty m:val="p"/>
                            </m:rPr>
                            <a:rPr lang="pl-PL" sz="2800" b="0" i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v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pl-PL" sz="28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t</m:t>
                          </m:r>
                        </m:den>
                      </m:f>
                    </m:oMath>
                  </m:oMathPara>
                </a14:m>
                <a:endParaRPr lang="pl-PL" sz="2800" dirty="0"/>
              </a:p>
            </p:txBody>
          </p:sp>
        </mc:Choice>
        <mc:Fallback xmlns="">
          <p:sp>
            <p:nvSpPr>
              <p:cNvPr id="10" name="pole tekstow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1004571"/>
                <a:ext cx="1320361" cy="90178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75720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2119313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211058" y="3435846"/>
            <a:ext cx="87137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dirty="0">
                <a:solidFill>
                  <a:srgbClr val="FF0000"/>
                </a:solidFill>
                <a:latin typeface="Arial" pitchFamily="34" charset="0"/>
              </a:rPr>
              <a:t>Przyspieszenie jest wielkością wektorową</a:t>
            </a:r>
            <a:r>
              <a:rPr lang="pl-PL" altLang="pl-PL" dirty="0">
                <a:latin typeface="Arial" pitchFamily="34" charset="0"/>
              </a:rPr>
              <a:t>.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51352D-C96E-4FA9-9B4B-FBD4E490172E}" type="slidenum">
              <a:rPr lang="pl-PL" altLang="pl-PL" smtClean="0"/>
              <a:pPr>
                <a:defRPr/>
              </a:pPr>
              <a:t>5</a:t>
            </a:fld>
            <a:endParaRPr lang="pl-PL" altLang="pl-PL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75977" y="2489200"/>
            <a:ext cx="8893175" cy="564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pl-PL" altLang="pl-PL" sz="2800" dirty="0" smtClean="0"/>
              <a:t>Co oznacza strzałka nad literą a?</a:t>
            </a:r>
            <a:endParaRPr lang="pl-PL" altLang="pl-PL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pole tekstowe 9"/>
              <p:cNvSpPr txBox="1"/>
              <p:nvPr/>
            </p:nvSpPr>
            <p:spPr>
              <a:xfrm>
                <a:off x="3373349" y="971651"/>
                <a:ext cx="1320361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pl-PL" sz="2800" b="0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pl-PL" sz="2800" b="0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a</m:t>
                          </m:r>
                        </m:e>
                      </m:acc>
                      <m:r>
                        <a:rPr lang="pl-PL" sz="28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l-PL" sz="2800" b="0" i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m:rPr>
                              <m:sty m:val="p"/>
                            </m:rPr>
                            <a:rPr lang="pl-PL" sz="2800" b="0" i="0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v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pl-PL" sz="28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t</m:t>
                          </m:r>
                        </m:den>
                      </m:f>
                    </m:oMath>
                  </m:oMathPara>
                </a14:m>
                <a:endParaRPr lang="pl-PL" sz="2800" dirty="0"/>
              </a:p>
            </p:txBody>
          </p:sp>
        </mc:Choice>
        <mc:Fallback xmlns="">
          <p:sp>
            <p:nvSpPr>
              <p:cNvPr id="10" name="pole tekstow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349" y="971651"/>
                <a:ext cx="1320361" cy="90178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90799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95263"/>
            <a:ext cx="8137525" cy="571500"/>
          </a:xfrm>
          <a:noFill/>
        </p:spPr>
        <p:txBody>
          <a:bodyPr lIns="92075" tIns="46038" rIns="92075" bIns="46038"/>
          <a:lstStyle/>
          <a:p>
            <a:pPr defTabSz="762000" eaLnBrk="1" hangingPunct="1"/>
            <a:r>
              <a:rPr lang="pl-PL" altLang="pl-PL" sz="3200" dirty="0" smtClean="0"/>
              <a:t>Wzór na przyspieszenie można rozpisać</a:t>
            </a:r>
            <a:endParaRPr lang="pl-PL" altLang="pl-PL" sz="3200" dirty="0" smtClean="0">
              <a:latin typeface="Times New Roman CE" charset="-18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908175" y="2121190"/>
            <a:ext cx="4752975" cy="2959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7620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7620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7620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7620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dirty="0">
                <a:solidFill>
                  <a:srgbClr val="FF0000"/>
                </a:solidFill>
              </a:rPr>
              <a:t>a - </a:t>
            </a:r>
            <a:r>
              <a:rPr lang="pl-PL" altLang="pl-PL" dirty="0"/>
              <a:t>przyspieszenie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dirty="0" err="1">
                <a:solidFill>
                  <a:srgbClr val="FF0000"/>
                </a:solidFill>
              </a:rPr>
              <a:t>v</a:t>
            </a:r>
            <a:r>
              <a:rPr lang="pl-PL" altLang="pl-PL" baseline="-25000" dirty="0" err="1">
                <a:solidFill>
                  <a:srgbClr val="FF0000"/>
                </a:solidFill>
              </a:rPr>
              <a:t>k</a:t>
            </a:r>
            <a:r>
              <a:rPr lang="pl-PL" altLang="pl-PL" dirty="0">
                <a:solidFill>
                  <a:srgbClr val="FF0000"/>
                </a:solidFill>
              </a:rPr>
              <a:t> - </a:t>
            </a:r>
            <a:r>
              <a:rPr lang="pl-PL" altLang="pl-PL" dirty="0"/>
              <a:t>prędkość końcowa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dirty="0" err="1">
                <a:solidFill>
                  <a:srgbClr val="FF0000"/>
                </a:solidFill>
              </a:rPr>
              <a:t>v</a:t>
            </a:r>
            <a:r>
              <a:rPr lang="pl-PL" altLang="pl-PL" baseline="-25000" dirty="0" err="1">
                <a:solidFill>
                  <a:srgbClr val="FF0000"/>
                </a:solidFill>
              </a:rPr>
              <a:t>o</a:t>
            </a:r>
            <a:r>
              <a:rPr lang="pl-PL" altLang="pl-PL" dirty="0">
                <a:solidFill>
                  <a:srgbClr val="FF0000"/>
                </a:solidFill>
              </a:rPr>
              <a:t> - </a:t>
            </a:r>
            <a:r>
              <a:rPr lang="pl-PL" altLang="pl-PL" dirty="0"/>
              <a:t>prędkość początkowa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pl-PL" altLang="pl-PL" dirty="0" smtClean="0">
                <a:solidFill>
                  <a:srgbClr val="FF0000"/>
                </a:solidFill>
              </a:rPr>
              <a:t>t </a:t>
            </a:r>
            <a:r>
              <a:rPr lang="pl-PL" altLang="pl-PL" dirty="0">
                <a:solidFill>
                  <a:srgbClr val="FF0000"/>
                </a:solidFill>
              </a:rPr>
              <a:t>- </a:t>
            </a:r>
            <a:r>
              <a:rPr lang="pl-PL" altLang="pl-PL" dirty="0" smtClean="0"/>
              <a:t>czas</a:t>
            </a:r>
            <a:endParaRPr lang="pl-PL" altLang="pl-PL" dirty="0"/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0" y="2087563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51352D-C96E-4FA9-9B4B-FBD4E490172E}" type="slidenum">
              <a:rPr lang="pl-PL" altLang="pl-PL" smtClean="0"/>
              <a:pPr>
                <a:defRPr/>
              </a:pPr>
              <a:t>6</a:t>
            </a:fld>
            <a:endParaRPr lang="pl-PL" altLang="pl-P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pole tekstowe 6"/>
              <p:cNvSpPr txBox="1"/>
              <p:nvPr/>
            </p:nvSpPr>
            <p:spPr>
              <a:xfrm>
                <a:off x="3458925" y="1043459"/>
                <a:ext cx="1694118" cy="741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3200" b="0" dirty="0" smtClean="0">
                    <a:solidFill>
                      <a:srgbClr val="FF0000"/>
                    </a:solidFill>
                    <a:latin typeface="+mn-lt"/>
                  </a:rPr>
                  <a:t>a</a:t>
                </a:r>
                <a14:m>
                  <m:oMath xmlns:m="http://schemas.openxmlformats.org/officeDocument/2006/math">
                    <m:r>
                      <a:rPr lang="pl-PL" sz="3200" b="0" i="0" smtClean="0">
                        <a:solidFill>
                          <a:srgbClr val="FF0000"/>
                        </a:solidFill>
                        <a:latin typeface="Cambria Math"/>
                      </a:rPr>
                      <m:t> =</m:t>
                    </m:r>
                    <m:f>
                      <m:fPr>
                        <m:ctrlPr>
                          <a:rPr lang="pl-PL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l-PL" sz="32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l-PL" sz="3200" b="0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v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pl-PL" sz="3200" b="0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k</m:t>
                            </m:r>
                          </m:sub>
                        </m:sSub>
                        <m:r>
                          <a:rPr lang="pl-PL" sz="32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pl-PL" sz="32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l-PL" sz="3200" b="0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v</m:t>
                            </m:r>
                          </m:e>
                          <m:sub>
                            <m:r>
                              <a:rPr lang="pl-PL" sz="3200" b="0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pl-PL" sz="32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t</m:t>
                        </m:r>
                      </m:den>
                    </m:f>
                  </m:oMath>
                </a14:m>
                <a:endParaRPr lang="pl-PL" sz="3200" dirty="0">
                  <a:latin typeface="+mn-lt"/>
                </a:endParaRPr>
              </a:p>
            </p:txBody>
          </p:sp>
        </mc:Choice>
        <mc:Fallback>
          <p:sp>
            <p:nvSpPr>
              <p:cNvPr id="7" name="pole tekstow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8925" y="1043459"/>
                <a:ext cx="1694118" cy="741550"/>
              </a:xfrm>
              <a:prstGeom prst="rect">
                <a:avLst/>
              </a:prstGeom>
              <a:blipFill rotWithShape="1">
                <a:blip r:embed="rId3"/>
                <a:stretch>
                  <a:fillRect l="-8993" t="-4098" b="-1147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0" y="2087563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323528" y="555526"/>
            <a:ext cx="8496944" cy="1154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50000"/>
              </a:spcBef>
              <a:buFontTx/>
              <a:buNone/>
            </a:pPr>
            <a:r>
              <a:rPr lang="pl-PL" altLang="pl-PL" sz="2800" dirty="0" smtClean="0">
                <a:solidFill>
                  <a:srgbClr val="FF0000"/>
                </a:solidFill>
                <a:latin typeface="Arial" pitchFamily="34" charset="0"/>
              </a:rPr>
              <a:t>Wzór </a:t>
            </a:r>
            <a:r>
              <a:rPr lang="pl-PL" altLang="pl-PL" sz="2800" dirty="0">
                <a:solidFill>
                  <a:srgbClr val="FF0000"/>
                </a:solidFill>
                <a:latin typeface="Arial" pitchFamily="34" charset="0"/>
              </a:rPr>
              <a:t>na przyspieszenie </a:t>
            </a:r>
            <a:r>
              <a:rPr lang="pl-PL" altLang="pl-PL" sz="2800" dirty="0" smtClean="0">
                <a:solidFill>
                  <a:srgbClr val="FF0000"/>
                </a:solidFill>
                <a:latin typeface="Arial" pitchFamily="34" charset="0"/>
              </a:rPr>
              <a:t>do </a:t>
            </a:r>
            <a:r>
              <a:rPr lang="pl-PL" altLang="pl-PL" sz="2800" dirty="0">
                <a:solidFill>
                  <a:srgbClr val="FF0000"/>
                </a:solidFill>
                <a:latin typeface="Arial" pitchFamily="34" charset="0"/>
              </a:rPr>
              <a:t>rozwiązywania zadań </a:t>
            </a:r>
            <a:br>
              <a:rPr lang="pl-PL" altLang="pl-PL" sz="2800" dirty="0">
                <a:solidFill>
                  <a:srgbClr val="FF0000"/>
                </a:solidFill>
                <a:latin typeface="Arial" pitchFamily="34" charset="0"/>
              </a:rPr>
            </a:br>
            <a:r>
              <a:rPr lang="pl-PL" altLang="pl-PL" sz="2800" dirty="0">
                <a:solidFill>
                  <a:srgbClr val="FF0000"/>
                </a:solidFill>
                <a:latin typeface="Arial" pitchFamily="34" charset="0"/>
              </a:rPr>
              <a:t>z wykresami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51352D-C96E-4FA9-9B4B-FBD4E490172E}" type="slidenum">
              <a:rPr lang="pl-PL" altLang="pl-PL" smtClean="0"/>
              <a:pPr>
                <a:defRPr/>
              </a:pPr>
              <a:t>7</a:t>
            </a:fld>
            <a:endParaRPr lang="pl-PL" alt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pole tekstowe 5"/>
              <p:cNvSpPr txBox="1"/>
              <p:nvPr/>
            </p:nvSpPr>
            <p:spPr>
              <a:xfrm>
                <a:off x="3487185" y="2292926"/>
                <a:ext cx="2120196" cy="9037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l-PL" sz="2800" b="0" i="0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a</m:t>
                      </m:r>
                      <m:r>
                        <a:rPr lang="pl-PL" sz="28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l-PL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pl-PL" sz="28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v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pl-PL" sz="28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k</m:t>
                              </m:r>
                            </m:sub>
                          </m:sSub>
                          <m:r>
                            <a:rPr lang="pl-PL" sz="28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pl-PL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pl-PL" sz="28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v</m:t>
                              </m:r>
                            </m:e>
                            <m:sub>
                              <m:r>
                                <a:rPr lang="pl-PL" sz="28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pl-PL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pl-PL" sz="28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t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pl-PL" sz="28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k</m:t>
                              </m:r>
                            </m:sub>
                          </m:sSub>
                          <m:r>
                            <a:rPr lang="pl-PL" sz="28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pl-PL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pl-PL" sz="28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t</m:t>
                              </m:r>
                            </m:e>
                            <m:sub>
                              <m:r>
                                <a:rPr lang="pl-PL" sz="28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l-PL" sz="2800" dirty="0"/>
              </a:p>
            </p:txBody>
          </p:sp>
        </mc:Choice>
        <mc:Fallback xmlns="">
          <p:sp>
            <p:nvSpPr>
              <p:cNvPr id="6" name="pole tekstow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7185" y="2292926"/>
                <a:ext cx="2120196" cy="90370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434" name="Rectangle 2"/>
              <p:cNvSpPr>
                <a:spLocks noGrp="1" noChangeArrowheads="1"/>
              </p:cNvSpPr>
              <p:nvPr>
                <p:ph type="title"/>
              </p:nvPr>
            </p:nvSpPr>
            <p:spPr>
              <a:noFill/>
            </p:spPr>
            <p:txBody>
              <a:bodyPr lIns="92075" tIns="46038" rIns="92075" bIns="46038"/>
              <a:lstStyle/>
              <a:p>
                <a:pPr defTabSz="762000" eaLnBrk="1" hangingPunct="1"/>
                <a:r>
                  <a:rPr lang="pl-PL" altLang="pl-PL" sz="3200" dirty="0" smtClean="0">
                    <a:solidFill>
                      <a:srgbClr val="FF0000"/>
                    </a:solidFill>
                  </a:rPr>
                  <a:t>Jednostką przyspieszenia jest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altLang="pl-PL" sz="3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pl-PL" altLang="pl-PL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pl-PL" altLang="pl-PL" sz="320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l-PL" altLang="pl-PL" sz="32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p>
                            <m:r>
                              <a:rPr lang="pl-PL" altLang="pl-PL" sz="32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pl-PL" altLang="pl-PL" sz="3200" dirty="0" smtClean="0"/>
                  <a:t> </a:t>
                </a:r>
                <a:endParaRPr lang="pl-PL" altLang="pl-PL" sz="3200" dirty="0" smtClean="0">
                  <a:latin typeface="Times New Roman CE" charset="-18"/>
                </a:endParaRPr>
              </a:p>
            </p:txBody>
          </p:sp>
        </mc:Choice>
        <mc:Fallback xmlns="">
          <p:sp>
            <p:nvSpPr>
              <p:cNvPr id="1843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4"/>
                <a:stretch>
                  <a:fillRect b="-283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211137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0" y="2087563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18438" name="Rectangle 9"/>
          <p:cNvSpPr>
            <a:spLocks noChangeArrowheads="1"/>
          </p:cNvSpPr>
          <p:nvPr/>
        </p:nvSpPr>
        <p:spPr bwMode="auto">
          <a:xfrm>
            <a:off x="0" y="-18415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18440" name="Rectangle 11"/>
          <p:cNvSpPr>
            <a:spLocks noChangeArrowheads="1"/>
          </p:cNvSpPr>
          <p:nvPr/>
        </p:nvSpPr>
        <p:spPr bwMode="auto">
          <a:xfrm>
            <a:off x="0" y="2090738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graphicFrame>
        <p:nvGraphicFramePr>
          <p:cNvPr id="18441" name="Object 10"/>
          <p:cNvGraphicFramePr>
            <a:graphicFrameLocks noChangeAspect="1"/>
          </p:cNvGraphicFramePr>
          <p:nvPr/>
        </p:nvGraphicFramePr>
        <p:xfrm>
          <a:off x="3563938" y="1492250"/>
          <a:ext cx="1728787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7" name="Equation" r:id="rId5" imgW="647700" imgH="596900" progId="Equation.DSMT4">
                  <p:embed/>
                </p:oleObj>
              </mc:Choice>
              <mc:Fallback>
                <p:oleObj name="Equation" r:id="rId5" imgW="647700" imgH="5969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1492250"/>
                        <a:ext cx="1728787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8442" name="Text Box 14"/>
              <p:cNvSpPr txBox="1">
                <a:spLocks noChangeArrowheads="1"/>
              </p:cNvSpPr>
              <p:nvPr/>
            </p:nvSpPr>
            <p:spPr bwMode="auto">
              <a:xfrm>
                <a:off x="411506" y="2914172"/>
                <a:ext cx="8424862" cy="22293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lnSpc>
                    <a:spcPct val="13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pl-PL" altLang="pl-PL" dirty="0" smtClean="0">
                    <a:solidFill>
                      <a:srgbClr val="FF0000"/>
                    </a:solidFill>
                    <a:latin typeface="Arial" pitchFamily="34" charset="0"/>
                  </a:rPr>
                  <a:t>Przyspieszenie ma wartość 1 </a:t>
                </a:r>
                <a:r>
                  <a:rPr lang="pl-PL" altLang="pl-PL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altLang="pl-PL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pl-PL" altLang="pl-PL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pl-PL" altLang="pl-PL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l-PL" altLang="pl-PL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p>
                            <m:r>
                              <a:rPr lang="pl-PL" altLang="pl-PL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pl-PL" altLang="pl-PL" dirty="0">
                    <a:solidFill>
                      <a:srgbClr val="FF0000"/>
                    </a:solidFill>
                    <a:latin typeface="Arial" pitchFamily="34" charset="0"/>
                  </a:rPr>
                  <a:t> </a:t>
                </a:r>
                <a:r>
                  <a:rPr lang="pl-PL" altLang="pl-PL" dirty="0" smtClean="0">
                    <a:solidFill>
                      <a:srgbClr val="FF0000"/>
                    </a:solidFill>
                    <a:latin typeface="Arial" pitchFamily="34" charset="0"/>
                  </a:rPr>
                  <a:t>to </a:t>
                </a:r>
                <a:r>
                  <a:rPr lang="pl-PL" altLang="pl-PL" dirty="0">
                    <a:solidFill>
                      <a:srgbClr val="FF0000"/>
                    </a:solidFill>
                    <a:latin typeface="Arial" pitchFamily="34" charset="0"/>
                  </a:rPr>
                  <a:t>znaczy, że ciało w każdej sekundzie zmienia swoją prędkość o 1 m/s.</a:t>
                </a:r>
              </a:p>
            </p:txBody>
          </p:sp>
        </mc:Choice>
        <mc:Fallback xmlns="">
          <p:sp>
            <p:nvSpPr>
              <p:cNvPr id="18442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1506" y="2914172"/>
                <a:ext cx="8424862" cy="2229328"/>
              </a:xfrm>
              <a:prstGeom prst="rect">
                <a:avLst/>
              </a:prstGeom>
              <a:blipFill rotWithShape="1">
                <a:blip r:embed="rId7"/>
                <a:stretch>
                  <a:fillRect l="-1881" r="-3039" b="-491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192C68-8A7B-462C-BDCC-BD1E9EBBA4DD}" type="slidenum">
              <a:rPr lang="pl-PL" altLang="pl-PL" smtClean="0"/>
              <a:pPr>
                <a:defRPr/>
              </a:pPr>
              <a:t>8</a:t>
            </a:fld>
            <a:endParaRPr lang="pl-PL" alt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pole tekstowe 14"/>
              <p:cNvSpPr txBox="1"/>
              <p:nvPr/>
            </p:nvSpPr>
            <p:spPr>
              <a:xfrm>
                <a:off x="1973365" y="1822231"/>
                <a:ext cx="1379737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  <m:r>
                        <a:rPr lang="pl-PL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l-PL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l-PL" sz="2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pl-PL" sz="2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𝑣</m:t>
                          </m:r>
                        </m:num>
                        <m:den>
                          <m:r>
                            <a:rPr lang="pl-PL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pl-PL" sz="2800" dirty="0"/>
              </a:p>
            </p:txBody>
          </p:sp>
        </mc:Choice>
        <mc:Fallback xmlns="">
          <p:sp>
            <p:nvSpPr>
              <p:cNvPr id="15" name="pole tekstow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365" y="1822231"/>
                <a:ext cx="1379737" cy="90178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434" name="Rectangle 2"/>
              <p:cNvSpPr>
                <a:spLocks noGrp="1" noChangeArrowheads="1"/>
              </p:cNvSpPr>
              <p:nvPr>
                <p:ph type="title"/>
              </p:nvPr>
            </p:nvSpPr>
            <p:spPr>
              <a:xfrm>
                <a:off x="184150" y="457200"/>
                <a:ext cx="8274050" cy="857250"/>
              </a:xfrm>
              <a:noFill/>
            </p:spPr>
            <p:txBody>
              <a:bodyPr lIns="92075" tIns="46038" rIns="92075" bIns="46038"/>
              <a:lstStyle/>
              <a:p>
                <a:pPr defTabSz="762000" eaLnBrk="1" hangingPunct="1"/>
                <a:r>
                  <a:rPr lang="pl-PL" altLang="pl-PL" sz="3200" dirty="0" smtClean="0">
                    <a:solidFill>
                      <a:schemeClr val="tx1"/>
                    </a:solidFill>
                  </a:rPr>
                  <a:t>Co to znaczy, że przyspieszenie jest równe 5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altLang="pl-PL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pl-PL" altLang="pl-PL" sz="32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pl-PL" altLang="pl-PL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l-PL" altLang="pl-PL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p>
                            <m:r>
                              <a:rPr lang="pl-PL" altLang="pl-PL" sz="3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pl-PL" altLang="pl-PL" sz="3200" dirty="0" smtClean="0">
                    <a:solidFill>
                      <a:schemeClr val="tx1"/>
                    </a:solidFill>
                  </a:rPr>
                  <a:t>?</a:t>
                </a:r>
                <a:endParaRPr lang="pl-PL" altLang="pl-PL" sz="3200" dirty="0" smtClean="0">
                  <a:solidFill>
                    <a:schemeClr val="tx1"/>
                  </a:solidFill>
                  <a:latin typeface="Times New Roman CE" charset="-18"/>
                </a:endParaRPr>
              </a:p>
            </p:txBody>
          </p:sp>
        </mc:Choice>
        <mc:Fallback xmlns="">
          <p:sp>
            <p:nvSpPr>
              <p:cNvPr id="1843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84150" y="457200"/>
                <a:ext cx="8274050" cy="857250"/>
              </a:xfrm>
              <a:blipFill rotWithShape="1">
                <a:blip r:embed="rId3"/>
                <a:stretch>
                  <a:fillRect l="-1105" r="-1105" b="-283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2111375"/>
            <a:ext cx="1841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0" y="2087563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18438" name="Rectangle 9"/>
          <p:cNvSpPr>
            <a:spLocks noChangeArrowheads="1"/>
          </p:cNvSpPr>
          <p:nvPr/>
        </p:nvSpPr>
        <p:spPr bwMode="auto">
          <a:xfrm>
            <a:off x="0" y="-18415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p:sp>
        <p:nvSpPr>
          <p:cNvPr id="18440" name="Rectangle 11"/>
          <p:cNvSpPr>
            <a:spLocks noChangeArrowheads="1"/>
          </p:cNvSpPr>
          <p:nvPr/>
        </p:nvSpPr>
        <p:spPr bwMode="auto">
          <a:xfrm>
            <a:off x="0" y="2090738"/>
            <a:ext cx="1841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42" name="Text Box 14"/>
              <p:cNvSpPr txBox="1">
                <a:spLocks noChangeArrowheads="1"/>
              </p:cNvSpPr>
              <p:nvPr/>
            </p:nvSpPr>
            <p:spPr bwMode="auto">
              <a:xfrm>
                <a:off x="323528" y="2111375"/>
                <a:ext cx="8424862" cy="22293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lnSpc>
                    <a:spcPct val="13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pl-PL" altLang="pl-PL" dirty="0" smtClean="0">
                    <a:solidFill>
                      <a:schemeClr val="tx1"/>
                    </a:solidFill>
                    <a:latin typeface="Arial" pitchFamily="34" charset="0"/>
                  </a:rPr>
                  <a:t>Przyspieszenie ma wartość </a:t>
                </a:r>
                <a:r>
                  <a:rPr lang="pl-PL" altLang="pl-PL" dirty="0">
                    <a:solidFill>
                      <a:schemeClr val="tx1"/>
                    </a:solidFill>
                  </a:rPr>
                  <a:t>5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altLang="pl-PL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pl-PL" altLang="pl-PL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pl-PL" altLang="pl-PL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l-PL" altLang="pl-PL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p>
                            <m:r>
                              <a:rPr lang="pl-PL" altLang="pl-PL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pl-PL" altLang="pl-PL" dirty="0" smtClean="0">
                    <a:solidFill>
                      <a:schemeClr val="tx1"/>
                    </a:solidFill>
                    <a:latin typeface="Arial" pitchFamily="34" charset="0"/>
                  </a:rPr>
                  <a:t>  to </a:t>
                </a:r>
                <a:r>
                  <a:rPr lang="pl-PL" altLang="pl-PL" dirty="0">
                    <a:solidFill>
                      <a:schemeClr val="tx1"/>
                    </a:solidFill>
                    <a:latin typeface="Arial" pitchFamily="34" charset="0"/>
                  </a:rPr>
                  <a:t>znaczy, że ciało w każdej sekundzie zmienia swoją prędkość o </a:t>
                </a:r>
                <a:r>
                  <a:rPr lang="pl-PL" altLang="pl-PL" dirty="0" smtClean="0">
                    <a:solidFill>
                      <a:schemeClr val="tx1"/>
                    </a:solidFill>
                    <a:latin typeface="Arial" pitchFamily="34" charset="0"/>
                  </a:rPr>
                  <a:t>5 </a:t>
                </a:r>
                <a:r>
                  <a:rPr lang="pl-PL" altLang="pl-PL" dirty="0">
                    <a:solidFill>
                      <a:schemeClr val="tx1"/>
                    </a:solidFill>
                    <a:latin typeface="Arial" pitchFamily="34" charset="0"/>
                  </a:rPr>
                  <a:t>m/s.</a:t>
                </a:r>
              </a:p>
            </p:txBody>
          </p:sp>
        </mc:Choice>
        <mc:Fallback xmlns="">
          <p:sp>
            <p:nvSpPr>
              <p:cNvPr id="18442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528" y="2111375"/>
                <a:ext cx="8424862" cy="2229328"/>
              </a:xfrm>
              <a:prstGeom prst="rect">
                <a:avLst/>
              </a:prstGeom>
              <a:blipFill rotWithShape="1">
                <a:blip r:embed="rId4"/>
                <a:stretch>
                  <a:fillRect l="-1809" b="-491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192C68-8A7B-462C-BDCC-BD1E9EBBA4DD}" type="slidenum">
              <a:rPr lang="pl-PL" altLang="pl-PL" smtClean="0"/>
              <a:pPr>
                <a:defRPr/>
              </a:pPr>
              <a:t>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72331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/>
    </p:bldLst>
  </p:timing>
</p:sld>
</file>

<file path=ppt/theme/theme1.xml><?xml version="1.0" encoding="utf-8"?>
<a:theme xmlns:a="http://schemas.openxmlformats.org/drawingml/2006/main" name="1_Projekt domyślny">
  <a:themeElements>
    <a:clrScheme name="1_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423</Words>
  <Application>Microsoft Office PowerPoint</Application>
  <PresentationFormat>Pokaz na ekranie (16:9)</PresentationFormat>
  <Paragraphs>105</Paragraphs>
  <Slides>14</Slides>
  <Notes>9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6" baseType="lpstr">
      <vt:lpstr>1_Projekt domyślny</vt:lpstr>
      <vt:lpstr>Equation</vt:lpstr>
      <vt:lpstr>Pojęcie przyspieszenia</vt:lpstr>
      <vt:lpstr>Prezentacja programu PowerPoint</vt:lpstr>
      <vt:lpstr>Prezentacja programu PowerPoint</vt:lpstr>
      <vt:lpstr>Przyspieszenie obliczamy ze wzoru:</vt:lpstr>
      <vt:lpstr>Prezentacja programu PowerPoint</vt:lpstr>
      <vt:lpstr>Wzór na przyspieszenie można rozpisać</vt:lpstr>
      <vt:lpstr>Prezentacja programu PowerPoint</vt:lpstr>
      <vt:lpstr>Jednostką przyspieszenia jest m/s^2  </vt:lpstr>
      <vt:lpstr>Co to znaczy, że przyspieszenie jest równe 5  m/s^2 ?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andrzej</dc:creator>
  <cp:lastModifiedBy>Użytkownik systemu Windows</cp:lastModifiedBy>
  <cp:revision>115</cp:revision>
  <dcterms:created xsi:type="dcterms:W3CDTF">2006-07-02T17:11:06Z</dcterms:created>
  <dcterms:modified xsi:type="dcterms:W3CDTF">2020-11-10T10:13:33Z</dcterms:modified>
</cp:coreProperties>
</file>