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15"/>
  </p:notesMasterIdLst>
  <p:sldIdLst>
    <p:sldId id="256" r:id="rId2"/>
    <p:sldId id="276" r:id="rId3"/>
    <p:sldId id="269" r:id="rId4"/>
    <p:sldId id="281" r:id="rId5"/>
    <p:sldId id="271" r:id="rId6"/>
    <p:sldId id="275" r:id="rId7"/>
    <p:sldId id="282" r:id="rId8"/>
    <p:sldId id="283" r:id="rId9"/>
    <p:sldId id="284" r:id="rId10"/>
    <p:sldId id="287" r:id="rId11"/>
    <p:sldId id="289" r:id="rId12"/>
    <p:sldId id="288" r:id="rId13"/>
    <p:sldId id="286" r:id="rId14"/>
  </p:sldIdLst>
  <p:sldSz cx="9144000" cy="5143500" type="screen16x9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65" autoAdjust="0"/>
    <p:restoredTop sz="94660"/>
  </p:normalViewPr>
  <p:slideViewPr>
    <p:cSldViewPr>
      <p:cViewPr varScale="1">
        <p:scale>
          <a:sx n="98" d="100"/>
          <a:sy n="98" d="100"/>
        </p:scale>
        <p:origin x="-672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536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noProof="0" smtClean="0"/>
              <a:t>Kliknij, aby edytować style wzorca tekstu</a:t>
            </a:r>
          </a:p>
          <a:p>
            <a:pPr lvl="1"/>
            <a:r>
              <a:rPr lang="pl-PL" altLang="pl-PL" noProof="0" smtClean="0"/>
              <a:t>Drugi poziom</a:t>
            </a:r>
          </a:p>
          <a:p>
            <a:pPr lvl="2"/>
            <a:r>
              <a:rPr lang="pl-PL" altLang="pl-PL" noProof="0" smtClean="0"/>
              <a:t>Trzeci poziom</a:t>
            </a:r>
          </a:p>
          <a:p>
            <a:pPr lvl="3"/>
            <a:r>
              <a:rPr lang="pl-PL" altLang="pl-PL" noProof="0" smtClean="0"/>
              <a:t>Czwarty poziom</a:t>
            </a:r>
          </a:p>
          <a:p>
            <a:pPr lvl="4"/>
            <a:r>
              <a:rPr lang="pl-PL" altLang="pl-PL" noProof="0" smtClean="0"/>
              <a:t>Piąty poziom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DC05AB0-91D2-4B4B-B2B5-C7B9381890D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903953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030E76-310A-4C96-BB2F-DCD16F7FC390}" type="slidenum">
              <a:rPr lang="pl-PL" altLang="pl-PL" smtClean="0"/>
              <a:pPr eaLnBrk="1" hangingPunct="1">
                <a:spcBef>
                  <a:spcPct val="0"/>
                </a:spcBef>
              </a:pPr>
              <a:t>3</a:t>
            </a:fld>
            <a:endParaRPr lang="pl-PL" altLang="pl-PL" smtClean="0"/>
          </a:p>
        </p:txBody>
      </p:sp>
      <p:sp>
        <p:nvSpPr>
          <p:cNvPr id="1638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 w="12700"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2075" tIns="46038" rIns="92075" bIns="46038"/>
          <a:lstStyle/>
          <a:p>
            <a:pPr defTabSz="762000"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C8336C-2F3B-40EF-A53F-A6FDF3561BA0}" type="slidenum">
              <a:rPr lang="pl-PL" altLang="pl-PL" smtClean="0"/>
              <a:pPr eaLnBrk="1" hangingPunct="1">
                <a:spcBef>
                  <a:spcPct val="0"/>
                </a:spcBef>
              </a:pPr>
              <a:t>4</a:t>
            </a:fld>
            <a:endParaRPr lang="pl-PL" altLang="pl-PL" smtClean="0"/>
          </a:p>
        </p:txBody>
      </p:sp>
      <p:sp>
        <p:nvSpPr>
          <p:cNvPr id="1741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 w="12700"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2075" tIns="46038" rIns="92075" bIns="46038"/>
          <a:lstStyle/>
          <a:p>
            <a:pPr defTabSz="762000"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D224AA-15CD-44AB-842A-C29DF7C37BBA}" type="slidenum">
              <a:rPr lang="pl-PL" altLang="pl-PL" smtClean="0"/>
              <a:pPr eaLnBrk="1" hangingPunct="1">
                <a:spcBef>
                  <a:spcPct val="0"/>
                </a:spcBef>
              </a:pPr>
              <a:t>5</a:t>
            </a:fld>
            <a:endParaRPr lang="pl-PL" altLang="pl-PL" smtClean="0"/>
          </a:p>
        </p:txBody>
      </p:sp>
      <p:sp>
        <p:nvSpPr>
          <p:cNvPr id="1843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 w="12700"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2075" tIns="46038" rIns="92075" bIns="46038"/>
          <a:lstStyle/>
          <a:p>
            <a:pPr defTabSz="762000"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F2C204-8603-4D85-BDE1-7E08B3D296FC}" type="slidenum">
              <a:rPr lang="pl-PL" altLang="pl-PL" smtClean="0"/>
              <a:pPr eaLnBrk="1" hangingPunct="1">
                <a:spcBef>
                  <a:spcPct val="0"/>
                </a:spcBef>
              </a:pPr>
              <a:t>6</a:t>
            </a:fld>
            <a:endParaRPr lang="pl-PL" altLang="pl-PL" smtClean="0"/>
          </a:p>
        </p:txBody>
      </p:sp>
      <p:sp>
        <p:nvSpPr>
          <p:cNvPr id="1945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 w="12700"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2075" tIns="46038" rIns="92075" bIns="46038"/>
          <a:lstStyle/>
          <a:p>
            <a:pPr defTabSz="762000" eaLnBrk="1" hangingPunct="1"/>
            <a:endParaRPr lang="pl-PL" alt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7D287-0720-40B7-942A-A37F4CF7C14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139834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E0D47-83FC-4104-B772-72FD8817A7F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91342660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D7AF3-AB50-445D-BA76-D5BFDA028C7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35211793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03B15-F747-4F01-89DA-5CBB6E18DCB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5841715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ytuł, tekst i klip multimedial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obiektu multimediów 3"/>
          <p:cNvSpPr>
            <a:spLocks noGrp="1"/>
          </p:cNvSpPr>
          <p:nvPr>
            <p:ph type="media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BF4BD-FD49-44DF-B2FF-1302803C23A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0874208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68158-43B8-4FCA-A17A-7BD616FDBE6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9678942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FAD07-2BE5-411C-9587-0DA4A0086B8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2829785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A6864-FA34-419C-AF2F-6C3B04C752D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343580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76D68-C194-4995-AA31-9E7DADD4336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4558534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CC70D-2E4C-426C-94D9-8E00B2CBCC6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94821708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B1B22-8C3D-40DD-9527-B872AB9B830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1968374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FA20F-D138-4A9F-BE8C-1F46E6918F9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5545133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34D55-508C-482B-B32B-42EE7A2C93E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15292764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7C35-4E54-4788-AFFF-BC76AE70275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5233046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99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28F5602-589D-4EEA-970E-2421B717175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85750"/>
            <a:ext cx="7772400" cy="194627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pl-PL" altLang="pl-PL" smtClean="0">
                <a:solidFill>
                  <a:srgbClr val="FF0000"/>
                </a:solidFill>
              </a:rPr>
              <a:t>Cząsteczkowa budowa ciał. </a:t>
            </a:r>
            <a:endParaRPr lang="pl-PL" altLang="pl-PL" smtClean="0"/>
          </a:p>
        </p:txBody>
      </p:sp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914400" y="2800350"/>
            <a:ext cx="3200400" cy="19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6" descr="nucl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00350"/>
            <a:ext cx="2465388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dyfuzj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8409" b="32791"/>
          <a:stretch>
            <a:fillRect/>
          </a:stretch>
        </p:blipFill>
        <p:spPr bwMode="auto">
          <a:xfrm>
            <a:off x="0" y="914400"/>
            <a:ext cx="35020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7" descr="http://kompetencjegimnazja.eduportal.pl/Uzytkownik/Download.aspx?albumZdjecieId=351073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4" r="12102" b="12451"/>
          <a:stretch>
            <a:fillRect/>
          </a:stretch>
        </p:blipFill>
        <p:spPr>
          <a:xfrm>
            <a:off x="3505200" y="1085850"/>
            <a:ext cx="5638800" cy="2430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Rectangle 10"/>
          <p:cNvSpPr>
            <a:spLocks noChangeArrowheads="1"/>
          </p:cNvSpPr>
          <p:nvPr/>
        </p:nvSpPr>
        <p:spPr bwMode="auto">
          <a:xfrm>
            <a:off x="1600200" y="228600"/>
            <a:ext cx="6172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3600">
                <a:solidFill>
                  <a:srgbClr val="FF0000"/>
                </a:solidFill>
              </a:rPr>
              <a:t>Przykłady dyfuzji w cieczach</a:t>
            </a:r>
          </a:p>
        </p:txBody>
      </p:sp>
      <p:sp>
        <p:nvSpPr>
          <p:cNvPr id="11269" name="Rectangle 11"/>
          <p:cNvSpPr>
            <a:spLocks noChangeArrowheads="1"/>
          </p:cNvSpPr>
          <p:nvPr/>
        </p:nvSpPr>
        <p:spPr bwMode="auto">
          <a:xfrm>
            <a:off x="228600" y="3559175"/>
            <a:ext cx="86868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pl-PL" altLang="pl-PL" sz="2800"/>
              <a:t>mieszanie się atramentu z wodą,</a:t>
            </a:r>
          </a:p>
          <a:p>
            <a:pPr eaLnBrk="1" hangingPunct="1">
              <a:buFontTx/>
              <a:buChar char="-"/>
            </a:pPr>
            <a:r>
              <a:rPr lang="pl-PL" altLang="pl-PL" sz="2800"/>
              <a:t>mieszanie się esencji z wodą,</a:t>
            </a:r>
          </a:p>
          <a:p>
            <a:pPr eaLnBrk="1" hangingPunct="1">
              <a:buFontTx/>
              <a:buChar char="-"/>
            </a:pPr>
            <a:r>
              <a:rPr lang="pl-PL" altLang="pl-PL" sz="2800"/>
              <a:t>mieszanie się soku z wodą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377825" y="514350"/>
            <a:ext cx="8534400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pl-PL" altLang="pl-PL" sz="3600"/>
              <a:t>Najszybciej dyfuzja zachodzi w gazach, wolniej w cieczach, a bardzo wolno </a:t>
            </a:r>
          </a:p>
          <a:p>
            <a:pPr eaLnBrk="1" hangingPunct="1">
              <a:lnSpc>
                <a:spcPct val="125000"/>
              </a:lnSpc>
            </a:pPr>
            <a:r>
              <a:rPr lang="pl-PL" altLang="pl-PL" sz="3600"/>
              <a:t>w ciałach stałych. </a:t>
            </a:r>
          </a:p>
          <a:p>
            <a:pPr eaLnBrk="1" hangingPunct="1">
              <a:lnSpc>
                <a:spcPct val="125000"/>
              </a:lnSpc>
            </a:pPr>
            <a:r>
              <a:rPr lang="pl-PL" altLang="pl-PL" sz="3600"/>
              <a:t>Dlaczego?</a:t>
            </a:r>
          </a:p>
          <a:p>
            <a:pPr eaLnBrk="1" hangingPunct="1">
              <a:lnSpc>
                <a:spcPct val="125000"/>
              </a:lnSpc>
            </a:pPr>
            <a:r>
              <a:rPr lang="pl-PL" altLang="pl-PL" sz="3600"/>
              <a:t>Ponieważ cząsteczki w gazach poruszają się najszybciej.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zybkość ruchu czastecze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42875"/>
            <a:ext cx="4186237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szybkość ruchu czasteczek.AVI">
            <a:hlinkClick r:id="" action="ppaction://media"/>
          </p:cNvPr>
          <p:cNvPicPr>
            <a:picLocks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14300"/>
            <a:ext cx="4784725" cy="3943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10"/>
          <p:cNvSpPr>
            <a:spLocks noChangeArrowheads="1"/>
          </p:cNvSpPr>
          <p:nvPr/>
        </p:nvSpPr>
        <p:spPr bwMode="auto">
          <a:xfrm>
            <a:off x="387350" y="3940175"/>
            <a:ext cx="82296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>
                <a:latin typeface="Times New Roman" pitchFamily="16" charset="0"/>
              </a:rPr>
              <a:t>Im wyższa temperatura ciała, tym cząsteczki szybciej się poruszają.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849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499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49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4" name="czasteczki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9700"/>
            <a:ext cx="79248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788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885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88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88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85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2119313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79388" y="79375"/>
            <a:ext cx="896461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pl-PL" altLang="pl-PL">
                <a:solidFill>
                  <a:srgbClr val="000000"/>
                </a:solidFill>
              </a:rPr>
              <a:t>Materia zbudowana jest z cząsteczek, </a:t>
            </a:r>
            <a:br>
              <a:rPr lang="pl-PL" altLang="pl-PL">
                <a:solidFill>
                  <a:srgbClr val="000000"/>
                </a:solidFill>
              </a:rPr>
            </a:br>
            <a:r>
              <a:rPr lang="pl-PL" altLang="pl-PL">
                <a:solidFill>
                  <a:srgbClr val="000000"/>
                </a:solidFill>
              </a:rPr>
              <a:t>a cząsteczki z atomów. </a:t>
            </a:r>
          </a:p>
        </p:txBody>
      </p:sp>
      <p:pic>
        <p:nvPicPr>
          <p:cNvPr id="66565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>
          <a:xfrm>
            <a:off x="2438400" y="1371600"/>
            <a:ext cx="4254500" cy="2532063"/>
          </a:xfrm>
          <a:noFill/>
        </p:spPr>
      </p:pic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79388" y="3892550"/>
            <a:ext cx="8964612" cy="128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pl-PL" altLang="pl-PL" sz="3000">
                <a:solidFill>
                  <a:srgbClr val="000000"/>
                </a:solidFill>
              </a:rPr>
              <a:t>Na przykład cząsteczka wody H</a:t>
            </a:r>
            <a:r>
              <a:rPr lang="pl-PL" altLang="pl-PL" sz="3000" baseline="-25000">
                <a:solidFill>
                  <a:srgbClr val="000000"/>
                </a:solidFill>
              </a:rPr>
              <a:t>2</a:t>
            </a:r>
            <a:r>
              <a:rPr lang="pl-PL" altLang="pl-PL" sz="3000">
                <a:solidFill>
                  <a:srgbClr val="000000"/>
                </a:solidFill>
              </a:rPr>
              <a:t>O zbudowana jest </a:t>
            </a:r>
            <a:br>
              <a:rPr lang="pl-PL" altLang="pl-PL" sz="3000">
                <a:solidFill>
                  <a:srgbClr val="000000"/>
                </a:solidFill>
              </a:rPr>
            </a:br>
            <a:r>
              <a:rPr lang="pl-PL" altLang="pl-PL" sz="3000">
                <a:solidFill>
                  <a:srgbClr val="000000"/>
                </a:solidFill>
              </a:rPr>
              <a:t>z 2 atomów wodoru i 1 atomu tlenu.</a:t>
            </a:r>
            <a:r>
              <a:rPr lang="pl-PL" altLang="pl-PL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2119313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5123" name="Picture 6" descr="Ethanol"/>
          <p:cNvPicPr>
            <a:picLocks noChangeAspect="1" noChangeArrowheads="1" noCro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497013"/>
            <a:ext cx="2286000" cy="1714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228600" y="225425"/>
            <a:ext cx="8686800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pl-PL" altLang="pl-PL" sz="3000">
                <a:solidFill>
                  <a:srgbClr val="000000"/>
                </a:solidFill>
              </a:rPr>
              <a:t>Z jakich atomów jest zbudowana cząsteczka Etanolu C</a:t>
            </a:r>
            <a:r>
              <a:rPr lang="pl-PL" altLang="pl-PL" sz="3000" baseline="-25000">
                <a:solidFill>
                  <a:srgbClr val="000000"/>
                </a:solidFill>
              </a:rPr>
              <a:t>2</a:t>
            </a:r>
            <a:r>
              <a:rPr lang="pl-PL" altLang="pl-PL" sz="3000">
                <a:solidFill>
                  <a:srgbClr val="000000"/>
                </a:solidFill>
              </a:rPr>
              <a:t>H</a:t>
            </a:r>
            <a:r>
              <a:rPr lang="pl-PL" altLang="pl-PL" sz="3000" baseline="-25000">
                <a:solidFill>
                  <a:srgbClr val="000000"/>
                </a:solidFill>
              </a:rPr>
              <a:t>5</a:t>
            </a:r>
            <a:r>
              <a:rPr lang="pl-PL" altLang="pl-PL" sz="3000">
                <a:solidFill>
                  <a:srgbClr val="000000"/>
                </a:solidFill>
              </a:rPr>
              <a:t>OH?</a:t>
            </a:r>
          </a:p>
        </p:txBody>
      </p:sp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228600" y="3211513"/>
            <a:ext cx="8686800" cy="124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pl-PL" altLang="pl-PL" sz="3000">
                <a:solidFill>
                  <a:srgbClr val="000000"/>
                </a:solidFill>
              </a:rPr>
              <a:t>Z jakich atomów jest zbudowana cząsteczka kwasu siarkowego H</a:t>
            </a:r>
            <a:r>
              <a:rPr lang="pl-PL" altLang="pl-PL" sz="3000" baseline="-25000">
                <a:solidFill>
                  <a:srgbClr val="000000"/>
                </a:solidFill>
              </a:rPr>
              <a:t>2</a:t>
            </a:r>
            <a:r>
              <a:rPr lang="pl-PL" altLang="pl-PL" sz="3000">
                <a:solidFill>
                  <a:srgbClr val="000000"/>
                </a:solidFill>
              </a:rPr>
              <a:t>SO</a:t>
            </a:r>
            <a:r>
              <a:rPr lang="pl-PL" altLang="pl-PL" sz="3000" baseline="-25000">
                <a:solidFill>
                  <a:srgbClr val="000000"/>
                </a:solidFill>
              </a:rPr>
              <a:t>4</a:t>
            </a:r>
            <a:r>
              <a:rPr lang="pl-PL" altLang="pl-PL" sz="3000">
                <a:solidFill>
                  <a:srgbClr val="000000"/>
                </a:solidFill>
              </a:rPr>
              <a:t>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2119313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70664" name="bud atomu.mpg">
            <a:hlinkClick r:id="" action="ppaction://media"/>
          </p:cNvPr>
          <p:cNvPicPr>
            <a:picLocks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33350"/>
            <a:ext cx="7862888" cy="4826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1" fill="hold"/>
                                        <p:tgtEl>
                                          <p:spTgt spid="706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066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06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06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179388" y="6350"/>
            <a:ext cx="8964612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pl-PL" altLang="pl-PL">
                <a:solidFill>
                  <a:srgbClr val="000000"/>
                </a:solidFill>
              </a:rPr>
              <a:t>Każdy atom zbudowany jest z jądra atomowego oraz krążących dookoła niego elektronów. </a:t>
            </a:r>
          </a:p>
        </p:txBody>
      </p:sp>
      <p:sp>
        <p:nvSpPr>
          <p:cNvPr id="7171" name="AutoShape 9" descr="2Q=="/>
          <p:cNvSpPr>
            <a:spLocks noChangeAspect="1" noChangeArrowheads="1"/>
          </p:cNvSpPr>
          <p:nvPr/>
        </p:nvSpPr>
        <p:spPr bwMode="auto">
          <a:xfrm>
            <a:off x="3152775" y="1592263"/>
            <a:ext cx="283845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7172" name="AutoShape 11" descr="2Q=="/>
          <p:cNvSpPr>
            <a:spLocks noChangeAspect="1" noChangeArrowheads="1"/>
          </p:cNvSpPr>
          <p:nvPr/>
        </p:nvSpPr>
        <p:spPr bwMode="auto">
          <a:xfrm>
            <a:off x="3152775" y="1592263"/>
            <a:ext cx="283845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7173" name="AutoShape 13" descr="2Q=="/>
          <p:cNvSpPr>
            <a:spLocks noChangeAspect="1" noChangeArrowheads="1"/>
          </p:cNvSpPr>
          <p:nvPr/>
        </p:nvSpPr>
        <p:spPr bwMode="auto">
          <a:xfrm>
            <a:off x="3152775" y="1592263"/>
            <a:ext cx="283845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7174" name="Picture 15" descr="atom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1913" y="1308100"/>
            <a:ext cx="3886200" cy="2679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5" name="Rectangle 17"/>
          <p:cNvSpPr>
            <a:spLocks noChangeArrowheads="1"/>
          </p:cNvSpPr>
          <p:nvPr/>
        </p:nvSpPr>
        <p:spPr bwMode="auto">
          <a:xfrm>
            <a:off x="152400" y="3951288"/>
            <a:ext cx="8785225" cy="128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pl-PL" altLang="pl-PL" sz="3100"/>
              <a:t>Jądro atomu jest zbudowane z </a:t>
            </a:r>
            <a:r>
              <a:rPr lang="pl-PL" altLang="pl-PL" sz="3100">
                <a:solidFill>
                  <a:srgbClr val="FF0000"/>
                </a:solidFill>
              </a:rPr>
              <a:t>protonów</a:t>
            </a:r>
            <a:r>
              <a:rPr lang="pl-PL" altLang="pl-PL" sz="3100"/>
              <a:t> </a:t>
            </a:r>
            <a:br>
              <a:rPr lang="pl-PL" altLang="pl-PL" sz="3100"/>
            </a:br>
            <a:r>
              <a:rPr lang="pl-PL" altLang="pl-PL" sz="3100"/>
              <a:t>oraz z </a:t>
            </a:r>
            <a:r>
              <a:rPr lang="pl-PL" altLang="pl-PL" sz="3100">
                <a:solidFill>
                  <a:srgbClr val="0033CC"/>
                </a:solidFill>
              </a:rPr>
              <a:t>neutronów</a:t>
            </a:r>
            <a:endParaRPr lang="pl-PL" altLang="pl-PL" sz="31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85750"/>
            <a:ext cx="8686800" cy="3829050"/>
          </a:xfrm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pl-PL" altLang="pl-PL" sz="3400" smtClean="0"/>
              <a:t>Do najważniejszego zjawiska wskazującego </a:t>
            </a:r>
            <a:br>
              <a:rPr lang="pl-PL" altLang="pl-PL" sz="3400" smtClean="0"/>
            </a:br>
            <a:r>
              <a:rPr lang="pl-PL" altLang="pl-PL" sz="3400" smtClean="0"/>
              <a:t>że materia składa się z cząsteczek należy dyfuzja.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dyfuzja.mpg">
            <a:hlinkClick r:id="" action="ppaction://media"/>
          </p:cNvPr>
          <p:cNvPicPr>
            <a:picLocks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514350"/>
            <a:ext cx="7315200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1" fill="hold"/>
                                        <p:tgtEl>
                                          <p:spTgt spid="7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800350"/>
            <a:ext cx="8382000" cy="1793875"/>
          </a:xfrm>
        </p:spPr>
        <p:txBody>
          <a:bodyPr/>
          <a:lstStyle/>
          <a:p>
            <a:pPr>
              <a:lnSpc>
                <a:spcPct val="130000"/>
              </a:lnSpc>
              <a:buFontTx/>
              <a:buNone/>
            </a:pPr>
            <a:r>
              <a:rPr lang="pl-PL" altLang="pl-PL" sz="3600" smtClean="0">
                <a:solidFill>
                  <a:srgbClr val="FF0000"/>
                </a:solidFill>
              </a:rPr>
              <a:t>Dyfuzja</a:t>
            </a:r>
            <a:r>
              <a:rPr lang="pl-PL" altLang="pl-PL" sz="3600" smtClean="0"/>
              <a:t> jest to zjawisko polegające na </a:t>
            </a:r>
            <a:r>
              <a:rPr lang="pl-PL" altLang="pl-PL" sz="3600" u="sng" smtClean="0"/>
              <a:t>samorzutnym</a:t>
            </a:r>
            <a:r>
              <a:rPr lang="pl-PL" altLang="pl-PL" sz="3600" smtClean="0"/>
              <a:t> mieszaniu się cząsteczek różnych substancji.</a:t>
            </a:r>
          </a:p>
        </p:txBody>
      </p:sp>
      <p:pic>
        <p:nvPicPr>
          <p:cNvPr id="10243" name="Picture 7" descr="dyfuzja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71450"/>
            <a:ext cx="4572000" cy="256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135</Words>
  <Application>Microsoft Office PowerPoint</Application>
  <PresentationFormat>Pokaz na ekranie (16:9)</PresentationFormat>
  <Paragraphs>22</Paragraphs>
  <Slides>13</Slides>
  <Notes>4</Notes>
  <HiddenSlides>0</HiddenSlides>
  <MMClips>5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Projekt domyślny</vt:lpstr>
      <vt:lpstr>Cząsteczkowa budowa ciał.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 najważniejszego zjawiska wskazującego  że materia składa się z cząsteczek należy dyfuzja.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andrzej</dc:creator>
  <cp:lastModifiedBy>Użytkownik systemu Windows</cp:lastModifiedBy>
  <cp:revision>72</cp:revision>
  <cp:lastPrinted>1601-01-01T00:00:00Z</cp:lastPrinted>
  <dcterms:created xsi:type="dcterms:W3CDTF">1601-01-01T00:00:00Z</dcterms:created>
  <dcterms:modified xsi:type="dcterms:W3CDTF">2020-11-04T12:47:26Z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