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7" r:id="rId2"/>
    <p:sldId id="290" r:id="rId3"/>
    <p:sldId id="281" r:id="rId4"/>
    <p:sldId id="280" r:id="rId5"/>
    <p:sldId id="289" r:id="rId6"/>
    <p:sldId id="272" r:id="rId7"/>
    <p:sldId id="271" r:id="rId8"/>
    <p:sldId id="279" r:id="rId9"/>
    <p:sldId id="260" r:id="rId10"/>
    <p:sldId id="286" r:id="rId11"/>
    <p:sldId id="287" r:id="rId12"/>
    <p:sldId id="284" r:id="rId13"/>
    <p:sldId id="288" r:id="rId14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26984126984128"/>
          <c:y val="0.16517857142857142"/>
          <c:w val="0.69246031746031744"/>
          <c:h val="0.5625"/>
        </c:manualLayout>
      </c:layout>
      <c:scatterChart>
        <c:scatterStyle val="smoothMarker"/>
        <c:varyColors val="0"/>
        <c:ser>
          <c:idx val="0"/>
          <c:order val="0"/>
          <c:spPr>
            <a:ln w="47082">
              <a:solidFill>
                <a:srgbClr val="00008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Arkusz1!$A$1:$A$5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xVal>
          <c:yVal>
            <c:numRef>
              <c:f>Arkusz1!$B$1:$B$5</c:f>
              <c:numCache>
                <c:formatCode>General</c:formatCode>
                <c:ptCount val="5"/>
                <c:pt idx="0">
                  <c:v>0</c:v>
                </c:pt>
                <c:pt idx="1">
                  <c:v>100000</c:v>
                </c:pt>
                <c:pt idx="2">
                  <c:v>200000</c:v>
                </c:pt>
                <c:pt idx="3">
                  <c:v>300000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223040"/>
        <c:axId val="183225344"/>
      </c:scatterChart>
      <c:valAx>
        <c:axId val="183223040"/>
        <c:scaling>
          <c:orientation val="minMax"/>
        </c:scaling>
        <c:delete val="0"/>
        <c:axPos val="b"/>
        <c:majorGridlines>
          <c:spPr>
            <a:ln w="392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h, m</a:t>
                </a:r>
              </a:p>
            </c:rich>
          </c:tx>
          <c:layout>
            <c:manualLayout>
              <c:xMode val="edge"/>
              <c:yMode val="edge"/>
              <c:x val="0.93452380952380953"/>
              <c:y val="0.7589285714285714"/>
            </c:manualLayout>
          </c:layout>
          <c:overlay val="0"/>
          <c:spPr>
            <a:noFill/>
            <a:ln w="3138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92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225344"/>
        <c:crosses val="autoZero"/>
        <c:crossBetween val="midCat"/>
      </c:valAx>
      <c:valAx>
        <c:axId val="183225344"/>
        <c:scaling>
          <c:orientation val="minMax"/>
        </c:scaling>
        <c:delete val="0"/>
        <c:axPos val="l"/>
        <c:majorGridlines>
          <c:spPr>
            <a:ln w="392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p, hPA</a:t>
                </a:r>
              </a:p>
            </c:rich>
          </c:tx>
          <c:layout>
            <c:manualLayout>
              <c:xMode val="edge"/>
              <c:yMode val="edge"/>
              <c:x val="0.20238095238095238"/>
              <c:y val="4.4642857142857144E-2"/>
            </c:manualLayout>
          </c:layout>
          <c:overlay val="0"/>
          <c:spPr>
            <a:noFill/>
            <a:ln w="3138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92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223040"/>
        <c:crosses val="autoZero"/>
        <c:crossBetween val="midCat"/>
      </c:valAx>
      <c:spPr>
        <a:solidFill>
          <a:srgbClr val="C0C0C0"/>
        </a:solidFill>
        <a:ln w="1569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924">
      <a:solidFill>
        <a:srgbClr val="000000"/>
      </a:solidFill>
      <a:prstDash val="solid"/>
    </a:ln>
  </c:spPr>
  <c:txPr>
    <a:bodyPr/>
    <a:lstStyle/>
    <a:p>
      <a:pPr>
        <a:defRPr sz="10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0.88525</cdr:x>
      <cdr:y>0.72675</cdr:y>
    </cdr:from>
    <cdr:to>
      <cdr:x>0.97475</cdr:x>
      <cdr:y>0.72675</cdr:y>
    </cdr:to>
    <cdr:sp macro="" textlink="">
      <cdr:nvSpPr>
        <cdr:cNvPr id="512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49731" y="1550594"/>
          <a:ext cx="42965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0.21425</cdr:x>
      <cdr:y>0.12325</cdr:y>
    </cdr:from>
    <cdr:to>
      <cdr:x>0.21425</cdr:x>
      <cdr:y>0.29575</cdr:y>
    </cdr:to>
    <cdr:sp macro="" textlink="">
      <cdr:nvSpPr>
        <cdr:cNvPr id="512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028529" y="262966"/>
          <a:ext cx="0" cy="36804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EF71C-B82B-4F92-8F5B-DB7994D8D818}" type="datetimeFigureOut">
              <a:rPr lang="pl-PL" smtClean="0"/>
              <a:t>22.11.2020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32FF9-A7BC-4DE9-93F3-0D1FFAC605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0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062D-F85E-42AD-92CE-162D4D849F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335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AA867-3A43-49CD-8D04-E1DF300BFD0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105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5AF1-C8F7-461C-A15B-D1BA59A961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416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CD63-A209-443B-9514-003C135D7C3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8534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CB7A-5076-4262-AD2F-88C5F5B0349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2335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F16E-3DF0-4AA2-BA68-5FF75B7D5F6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03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BFF53-97B4-4ECB-965F-0B425C96700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977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85516-14D5-48B8-8BC2-9A3F014361A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106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966DB-5C42-4C1B-A0AC-4196004B76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719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A010C-CF4F-44C0-B171-793A768A69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3348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2E9DF-5BFA-49B1-8A52-2F143ACA05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507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B5234E-A3DA-4028-9156-A7D802B879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07504" y="195486"/>
            <a:ext cx="89289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400" b="1" dirty="0" smtClean="0">
                <a:solidFill>
                  <a:srgbClr val="FF3300"/>
                </a:solidFill>
              </a:rPr>
              <a:t>Ciśnienie  </a:t>
            </a:r>
            <a:r>
              <a:rPr lang="pl-PL" altLang="pl-PL" sz="4400" b="1" dirty="0">
                <a:solidFill>
                  <a:srgbClr val="FF3300"/>
                </a:solidFill>
              </a:rPr>
              <a:t>hydrostatyczne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  <p:pic>
        <p:nvPicPr>
          <p:cNvPr id="1026" name="Picture 2" descr="https://static.epodreczniki.pl/portal/f/res-minimized/R18cYNPbZ0I90/12/1oPlUohl8a6v6s3ngc46zrS9oOorZg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00" y="1131590"/>
            <a:ext cx="5544616" cy="38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34885" y="3291830"/>
            <a:ext cx="8642350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l-PL" altLang="pl-PL" sz="2800" dirty="0">
                <a:solidFill>
                  <a:srgbClr val="FF0000"/>
                </a:solidFill>
              </a:rPr>
              <a:t>W naczyniach wysokości słupów cieczy są sobie równe, więc ciśnienia hydrostatyczne też są sobie równe. </a:t>
            </a:r>
          </a:p>
        </p:txBody>
      </p:sp>
      <p:pic>
        <p:nvPicPr>
          <p:cNvPr id="10243" name="Picture 4" descr="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2674938"/>
            <a:ext cx="476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674938"/>
            <a:ext cx="476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1116012" y="14470"/>
            <a:ext cx="6480175" cy="2263775"/>
            <a:chOff x="748" y="0"/>
            <a:chExt cx="4082" cy="1901"/>
          </a:xfrm>
        </p:grpSpPr>
        <p:pic>
          <p:nvPicPr>
            <p:cNvPr id="1024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0"/>
              <a:ext cx="4082" cy="1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9" name="Text Box 8"/>
            <p:cNvSpPr txBox="1">
              <a:spLocks noChangeArrowheads="1"/>
            </p:cNvSpPr>
            <p:nvPr/>
          </p:nvSpPr>
          <p:spPr bwMode="auto">
            <a:xfrm>
              <a:off x="1655" y="935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H</a:t>
              </a:r>
              <a:r>
                <a:rPr lang="pl-PL" altLang="pl-PL" sz="1800" baseline="-25000"/>
                <a:t>2</a:t>
              </a:r>
              <a:r>
                <a:rPr lang="pl-PL" altLang="pl-PL" sz="1800"/>
                <a:t>O</a:t>
              </a:r>
            </a:p>
          </p:txBody>
        </p:sp>
        <p:sp>
          <p:nvSpPr>
            <p:cNvPr id="10250" name="Text Box 9"/>
            <p:cNvSpPr txBox="1">
              <a:spLocks noChangeArrowheads="1"/>
            </p:cNvSpPr>
            <p:nvPr/>
          </p:nvSpPr>
          <p:spPr bwMode="auto">
            <a:xfrm>
              <a:off x="2517" y="935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H</a:t>
              </a:r>
              <a:r>
                <a:rPr lang="pl-PL" altLang="pl-PL" sz="1800" baseline="-25000"/>
                <a:t>2</a:t>
              </a:r>
              <a:r>
                <a:rPr lang="pl-PL" altLang="pl-PL" sz="1800"/>
                <a:t>O</a:t>
              </a:r>
            </a:p>
          </p:txBody>
        </p:sp>
        <p:sp>
          <p:nvSpPr>
            <p:cNvPr id="10251" name="Text Box 10"/>
            <p:cNvSpPr txBox="1">
              <a:spLocks noChangeArrowheads="1"/>
            </p:cNvSpPr>
            <p:nvPr/>
          </p:nvSpPr>
          <p:spPr bwMode="auto">
            <a:xfrm>
              <a:off x="3470" y="890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H</a:t>
              </a:r>
              <a:r>
                <a:rPr lang="pl-PL" altLang="pl-PL" sz="1800" baseline="-25000"/>
                <a:t>2</a:t>
              </a:r>
              <a:r>
                <a:rPr lang="pl-PL" altLang="pl-PL" sz="1800"/>
                <a:t>O</a:t>
              </a:r>
            </a:p>
          </p:txBody>
        </p:sp>
        <p:sp>
          <p:nvSpPr>
            <p:cNvPr id="10252" name="Text Box 11"/>
            <p:cNvSpPr txBox="1">
              <a:spLocks noChangeArrowheads="1"/>
            </p:cNvSpPr>
            <p:nvPr/>
          </p:nvSpPr>
          <p:spPr bwMode="auto">
            <a:xfrm>
              <a:off x="3560" y="1298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S</a:t>
              </a:r>
            </a:p>
          </p:txBody>
        </p:sp>
        <p:sp>
          <p:nvSpPr>
            <p:cNvPr id="10253" name="Text Box 12"/>
            <p:cNvSpPr txBox="1">
              <a:spLocks noChangeArrowheads="1"/>
            </p:cNvSpPr>
            <p:nvPr/>
          </p:nvSpPr>
          <p:spPr bwMode="auto">
            <a:xfrm>
              <a:off x="2608" y="1298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S</a:t>
              </a:r>
            </a:p>
          </p:txBody>
        </p:sp>
        <p:sp>
          <p:nvSpPr>
            <p:cNvPr id="10254" name="Text Box 13"/>
            <p:cNvSpPr txBox="1">
              <a:spLocks noChangeArrowheads="1"/>
            </p:cNvSpPr>
            <p:nvPr/>
          </p:nvSpPr>
          <p:spPr bwMode="auto">
            <a:xfrm>
              <a:off x="1701" y="1298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S</a:t>
              </a:r>
            </a:p>
          </p:txBody>
        </p:sp>
      </p:grpSp>
      <p:sp>
        <p:nvSpPr>
          <p:cNvPr id="10246" name="Rectangle 14"/>
          <p:cNvSpPr>
            <a:spLocks noChangeArrowheads="1"/>
          </p:cNvSpPr>
          <p:nvPr/>
        </p:nvSpPr>
        <p:spPr bwMode="auto">
          <a:xfrm>
            <a:off x="323850" y="2278245"/>
            <a:ext cx="86407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 którym naczyniu na dnie panuje najwyższe ciśnienie?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2674938"/>
            <a:ext cx="476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674938"/>
            <a:ext cx="476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1116013" y="788988"/>
            <a:ext cx="6480175" cy="2263775"/>
            <a:chOff x="748" y="0"/>
            <a:chExt cx="4082" cy="1901"/>
          </a:xfrm>
        </p:grpSpPr>
        <p:pic>
          <p:nvPicPr>
            <p:cNvPr id="1127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0"/>
              <a:ext cx="4082" cy="1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1655" y="935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H</a:t>
              </a:r>
              <a:r>
                <a:rPr lang="pl-PL" altLang="pl-PL" sz="1800" baseline="-25000"/>
                <a:t>2</a:t>
              </a:r>
              <a:r>
                <a:rPr lang="pl-PL" altLang="pl-PL" sz="1800"/>
                <a:t>O</a:t>
              </a:r>
            </a:p>
          </p:txBody>
        </p:sp>
        <p:sp>
          <p:nvSpPr>
            <p:cNvPr id="11273" name="Text Box 8"/>
            <p:cNvSpPr txBox="1">
              <a:spLocks noChangeArrowheads="1"/>
            </p:cNvSpPr>
            <p:nvPr/>
          </p:nvSpPr>
          <p:spPr bwMode="auto">
            <a:xfrm>
              <a:off x="2517" y="935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H</a:t>
              </a:r>
              <a:r>
                <a:rPr lang="pl-PL" altLang="pl-PL" sz="1800" baseline="-25000"/>
                <a:t>2</a:t>
              </a:r>
              <a:r>
                <a:rPr lang="pl-PL" altLang="pl-PL" sz="1800"/>
                <a:t>O</a:t>
              </a:r>
            </a:p>
          </p:txBody>
        </p:sp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3470" y="890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H</a:t>
              </a:r>
              <a:r>
                <a:rPr lang="pl-PL" altLang="pl-PL" sz="1800" baseline="-25000"/>
                <a:t>2</a:t>
              </a:r>
              <a:r>
                <a:rPr lang="pl-PL" altLang="pl-PL" sz="1800"/>
                <a:t>O</a:t>
              </a:r>
            </a:p>
          </p:txBody>
        </p:sp>
        <p:sp>
          <p:nvSpPr>
            <p:cNvPr id="11275" name="Text Box 10"/>
            <p:cNvSpPr txBox="1">
              <a:spLocks noChangeArrowheads="1"/>
            </p:cNvSpPr>
            <p:nvPr/>
          </p:nvSpPr>
          <p:spPr bwMode="auto">
            <a:xfrm>
              <a:off x="3560" y="1298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S</a:t>
              </a:r>
            </a:p>
          </p:txBody>
        </p:sp>
        <p:sp>
          <p:nvSpPr>
            <p:cNvPr id="11276" name="Text Box 11"/>
            <p:cNvSpPr txBox="1">
              <a:spLocks noChangeArrowheads="1"/>
            </p:cNvSpPr>
            <p:nvPr/>
          </p:nvSpPr>
          <p:spPr bwMode="auto">
            <a:xfrm>
              <a:off x="2608" y="1298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S</a:t>
              </a:r>
            </a:p>
          </p:txBody>
        </p:sp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1701" y="1298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S</a:t>
              </a:r>
            </a:p>
          </p:txBody>
        </p:sp>
      </p:grpSp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395288" y="-87313"/>
            <a:ext cx="8748712" cy="68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/>
              <a:t>Paradoks hydrostatyczny</a:t>
            </a:r>
            <a:endParaRPr lang="pl-PL" altLang="pl-PL" sz="1800"/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395288" y="3219822"/>
            <a:ext cx="8280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FF3300"/>
                </a:solidFill>
              </a:rPr>
              <a:t>Ciśnienie</a:t>
            </a:r>
            <a:r>
              <a:rPr lang="pl-PL" altLang="pl-PL" dirty="0">
                <a:solidFill>
                  <a:srgbClr val="FF3300"/>
                </a:solidFill>
              </a:rPr>
              <a:t> hydrostatyczne nie zależy więc od ilości cieczy, lecz od wysokości jej słupa.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250825" y="2571750"/>
            <a:ext cx="86423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dirty="0"/>
              <a:t>W cieczach siłę nacisku często nazywa się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3300"/>
                </a:solidFill>
              </a:rPr>
              <a:t>siłą parcia, albo </a:t>
            </a:r>
            <a:r>
              <a:rPr lang="pl-PL" altLang="pl-PL" dirty="0"/>
              <a:t>w skrócie </a:t>
            </a:r>
            <a:r>
              <a:rPr lang="pl-PL" altLang="pl-PL" dirty="0">
                <a:solidFill>
                  <a:srgbClr val="FF3300"/>
                </a:solidFill>
              </a:rPr>
              <a:t>parciem.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44550"/>
            <a:ext cx="8713787" cy="26987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l-PL" altLang="pl-PL" sz="3200" dirty="0" smtClean="0">
                <a:solidFill>
                  <a:srgbClr val="FF0000"/>
                </a:solidFill>
              </a:rPr>
              <a:t>Zadanie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[P] Na jaką maksymalną głębokość w oceanie można opuścić na linie ze statku batysferę, której ścianki mogą wytrzymać maksymalne ciśnienie o wartości 15 </a:t>
            </a:r>
            <a:r>
              <a:rPr lang="pl-PL" altLang="pl-PL" sz="3200" dirty="0" err="1" smtClean="0"/>
              <a:t>MPa</a:t>
            </a:r>
            <a:r>
              <a:rPr lang="pl-PL" altLang="pl-PL" sz="3200" dirty="0" smtClean="0"/>
              <a:t>? Gęstość wody morskiej wynosi 1030 kg/m</a:t>
            </a:r>
            <a:r>
              <a:rPr lang="pl-PL" altLang="pl-PL" sz="3200" baseline="30000" dirty="0" smtClean="0"/>
              <a:t>3</a:t>
            </a:r>
            <a:r>
              <a:rPr lang="pl-PL" altLang="pl-PL" sz="3200" dirty="0" smtClean="0"/>
              <a:t>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2CD63-A209-443B-9514-003C135D7C30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  <p:pic>
        <p:nvPicPr>
          <p:cNvPr id="1026" name="Picture 2" descr="https://static.epodreczniki.pl/portal/f/res-minimized/R18cYNPbZ0I90/12/1oPlUohl8a6v6s3ngc46zrS9oOorZg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80" y="123478"/>
            <a:ext cx="50518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79512" y="362663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Gdy nurkujesz głęboko w basenie, odczuwasz silny nacisk na błonę bębenkową w uszach. Dlaczego?</a:t>
            </a:r>
          </a:p>
        </p:txBody>
      </p:sp>
    </p:spTree>
    <p:extLst>
      <p:ext uri="{BB962C8B-B14F-4D97-AF65-F5344CB8AC3E}">
        <p14:creationId xmlns:p14="http://schemas.microsoft.com/office/powerpoint/2010/main" val="40397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388" y="911225"/>
            <a:ext cx="8748712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l-PL" altLang="pl-PL" u="sng" dirty="0">
                <a:solidFill>
                  <a:srgbClr val="FF0000"/>
                </a:solidFill>
              </a:rPr>
              <a:t>Ciśnienie hydrostatyczne </a:t>
            </a:r>
            <a:r>
              <a:rPr lang="pl-PL" altLang="pl-PL" dirty="0"/>
              <a:t>jest to ciśnienie, jakie wywołuje ciecz na dno, ścianki boczne naczynia w którym się znajduje oraz na ciała zanurzone w tej cieczy.</a:t>
            </a:r>
            <a:r>
              <a:rPr lang="pl-PL" altLang="pl-PL" sz="1800" dirty="0"/>
              <a:t>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04564" y="57151"/>
            <a:ext cx="89154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5E2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3100" dirty="0">
                <a:latin typeface="Verdana" pitchFamily="34" charset="0"/>
              </a:rPr>
              <a:t>Od czego zależy ciśnienie hydrostatyczne?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9432" y="660256"/>
            <a:ext cx="8915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5E2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2800" dirty="0">
                <a:solidFill>
                  <a:srgbClr val="FF3300"/>
                </a:solidFill>
                <a:latin typeface="Verdana" pitchFamily="34" charset="0"/>
              </a:rPr>
              <a:t>Ciśnienie hydrostatyczne zależy od głębokości.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3567" y="1290494"/>
            <a:ext cx="8475581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5E2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l-PL" altLang="pl-PL" sz="3100" dirty="0">
                <a:latin typeface="Verdana" pitchFamily="34" charset="0"/>
              </a:rPr>
              <a:t>W jaki sposób ciśnienie hydrostatyczne zależy od głębokości?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131840" y="2557540"/>
            <a:ext cx="5988123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5E2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pl-PL" altLang="pl-PL" sz="2800" dirty="0">
                <a:solidFill>
                  <a:srgbClr val="FF3300"/>
                </a:solidFill>
                <a:latin typeface="Verdana" pitchFamily="34" charset="0"/>
              </a:rPr>
              <a:t>Im większa głębokość tym większe </a:t>
            </a:r>
            <a:br>
              <a:rPr lang="pl-PL" altLang="pl-PL" sz="2800" dirty="0">
                <a:solidFill>
                  <a:srgbClr val="FF3300"/>
                </a:solidFill>
                <a:latin typeface="Verdana" pitchFamily="34" charset="0"/>
              </a:rPr>
            </a:br>
            <a:r>
              <a:rPr lang="pl-PL" altLang="pl-PL" sz="2800" dirty="0">
                <a:solidFill>
                  <a:srgbClr val="FF3300"/>
                </a:solidFill>
                <a:latin typeface="Verdana" pitchFamily="34" charset="0"/>
              </a:rPr>
              <a:t>ciśnienie hydrostatyczne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966DB-5C42-4C1B-A0AC-4196004B76F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7" name="Picture 2" descr="https://static.epodreczniki.pl/portal/f/res-minimized/R18cYNPbZ0I90/12/1oPlUohl8a6v6s3ngc46zrS9oOorZgo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/>
          <a:stretch/>
        </p:blipFill>
        <p:spPr bwMode="auto">
          <a:xfrm>
            <a:off x="25493" y="2355726"/>
            <a:ext cx="2718336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23114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0" y="22256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070790" y="3075806"/>
            <a:ext cx="478274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5E2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2800" dirty="0">
                <a:solidFill>
                  <a:srgbClr val="FF0000"/>
                </a:solidFill>
                <a:latin typeface="Verdana" pitchFamily="34" charset="0"/>
              </a:rPr>
              <a:t>Ciśnienie hydrostatyczne zależy również </a:t>
            </a:r>
            <a:br>
              <a:rPr lang="pl-PL" altLang="pl-PL" sz="28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pl-PL" altLang="pl-PL" sz="2800" dirty="0">
                <a:solidFill>
                  <a:srgbClr val="FF0000"/>
                </a:solidFill>
                <a:latin typeface="Verdana" pitchFamily="34" charset="0"/>
              </a:rPr>
              <a:t>od gęstości cieczy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pic>
        <p:nvPicPr>
          <p:cNvPr id="8" name="Picture 2" descr="https://static.epodreczniki.pl/portal/f/res-minimized/R9sBaS6TkGCuH/6/1yaDMyCCeToYR6CwjOjcJb8mlXvtqpY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8" b="15354"/>
          <a:stretch/>
        </p:blipFill>
        <p:spPr bwMode="auto">
          <a:xfrm>
            <a:off x="0" y="456894"/>
            <a:ext cx="3801751" cy="444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801751" y="83461"/>
            <a:ext cx="5363671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Po </a:t>
            </a:r>
            <a:r>
              <a:rPr lang="pl-PL" sz="2800" dirty="0"/>
              <a:t>odkształceniu membran można sądzić, największe ciśnienie wytworzyła ciecz o największej gęstości – woda</a:t>
            </a:r>
          </a:p>
        </p:txBody>
      </p:sp>
      <p:sp>
        <p:nvSpPr>
          <p:cNvPr id="4" name="Prostokąt 3"/>
          <p:cNvSpPr/>
          <p:nvPr/>
        </p:nvSpPr>
        <p:spPr>
          <a:xfrm>
            <a:off x="755576" y="774959"/>
            <a:ext cx="2604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Woda, olej i </a:t>
            </a:r>
            <a:r>
              <a:rPr lang="pl-PL" dirty="0" smtClean="0"/>
              <a:t>denaturat.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52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Rectangle 3"/>
              <p:cNvSpPr>
                <a:spLocks noChangeArrowheads="1"/>
              </p:cNvSpPr>
              <p:nvPr/>
            </p:nvSpPr>
            <p:spPr bwMode="auto">
              <a:xfrm>
                <a:off x="395288" y="1936793"/>
                <a:ext cx="8748712" cy="3012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5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dirty="0" smtClean="0">
                    <a:solidFill>
                      <a:srgbClr val="FF0000"/>
                    </a:solidFill>
                  </a:rPr>
                  <a:t>p</a:t>
                </a:r>
                <a:r>
                  <a:rPr lang="pl-PL" altLang="pl-PL" dirty="0"/>
                  <a:t> - ciśnienie hydrostatyczne </a:t>
                </a:r>
                <a:r>
                  <a:rPr lang="pl-PL" altLang="pl-PL" dirty="0">
                    <a:solidFill>
                      <a:srgbClr val="FF0000"/>
                    </a:solidFill>
                  </a:rPr>
                  <a:t>[Pa]</a:t>
                </a:r>
              </a:p>
              <a:p>
                <a:pPr eaLnBrk="1" hangingPunct="1">
                  <a:lnSpc>
                    <a:spcPct val="135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dirty="0">
                    <a:solidFill>
                      <a:srgbClr val="FF0000"/>
                    </a:solidFill>
                    <a:latin typeface="Garamond" pitchFamily="18" charset="0"/>
                  </a:rPr>
                  <a:t>ρ</a:t>
                </a:r>
                <a:r>
                  <a:rPr lang="pl-PL" altLang="pl-PL" dirty="0"/>
                  <a:t> – gęstość cieczy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altLang="pl-PL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l-PL" altLang="pl-PL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kg</m:t>
                        </m:r>
                      </m:num>
                      <m:den>
                        <m:sSup>
                          <m:sSupPr>
                            <m:ctrlPr>
                              <a:rPr lang="pl-PL" altLang="pl-PL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altLang="pl-PL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p>
                            <m:r>
                              <a:rPr lang="pl-PL" altLang="pl-PL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pl-PL" altLang="pl-PL" dirty="0"/>
              </a:p>
              <a:p>
                <a:pPr eaLnBrk="1" hangingPunct="1">
                  <a:lnSpc>
                    <a:spcPct val="135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dirty="0">
                    <a:solidFill>
                      <a:srgbClr val="FF0000"/>
                    </a:solidFill>
                  </a:rPr>
                  <a:t>g</a:t>
                </a:r>
                <a:r>
                  <a:rPr lang="pl-PL" altLang="pl-PL" dirty="0"/>
                  <a:t> – przyspieszenie grawitacyjne</a:t>
                </a:r>
                <a:r>
                  <a:rPr lang="pl-PL" altLang="pl-PL" sz="1800" dirty="0"/>
                  <a:t> </a:t>
                </a:r>
              </a:p>
              <a:p>
                <a:pPr eaLnBrk="1" hangingPunct="1">
                  <a:lnSpc>
                    <a:spcPct val="135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dirty="0">
                    <a:solidFill>
                      <a:srgbClr val="FF0000"/>
                    </a:solidFill>
                  </a:rPr>
                  <a:t>h</a:t>
                </a:r>
                <a:r>
                  <a:rPr lang="pl-PL" altLang="pl-PL" dirty="0"/>
                  <a:t> - wysokość słupka cieczy (głębokość) </a:t>
                </a:r>
                <a:r>
                  <a:rPr lang="pl-PL" altLang="pl-PL" dirty="0">
                    <a:solidFill>
                      <a:srgbClr val="FF0000"/>
                    </a:solidFill>
                  </a:rPr>
                  <a:t>[m]</a:t>
                </a:r>
              </a:p>
            </p:txBody>
          </p:sp>
        </mc:Choice>
        <mc:Fallback xmlns="">
          <p:sp>
            <p:nvSpPr>
              <p:cNvPr id="614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1936793"/>
                <a:ext cx="8748712" cy="3012941"/>
              </a:xfrm>
              <a:prstGeom prst="rect">
                <a:avLst/>
              </a:prstGeom>
              <a:blipFill rotWithShape="1">
                <a:blip r:embed="rId2"/>
                <a:stretch>
                  <a:fillRect l="-1812" b="-44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231140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0" y="22256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250825" y="339502"/>
            <a:ext cx="866457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A5E2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3100">
                <a:latin typeface="Verdana" pitchFamily="34" charset="0"/>
              </a:rPr>
              <a:t>Wzór na ciśnienie hydrostatyczne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2806340" y="1131590"/>
                <a:ext cx="27803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l-PL" sz="4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</m:t>
                      </m:r>
                      <m:r>
                        <a:rPr lang="pl-PL" sz="400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pl-PL" altLang="pl-PL" sz="4000" dirty="0">
                          <a:solidFill>
                            <a:srgbClr val="FF0000"/>
                          </a:solidFill>
                          <a:latin typeface="Garamond" pitchFamily="18" charset="0"/>
                        </a:rPr>
                        <m:t>ρ</m:t>
                      </m:r>
                      <m:r>
                        <a:rPr lang="pl-PL" altLang="pl-PL" sz="400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pl-PL" sz="4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g</m:t>
                      </m:r>
                      <m:r>
                        <a:rPr lang="pl-PL" sz="40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pl-PL" sz="40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pl-PL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340" y="1131590"/>
                <a:ext cx="2780313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6350349" y="3579862"/>
                <a:ext cx="555024" cy="724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l-PL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pl-PL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l-PL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  <m:sup>
                              <m:r>
                                <a:rPr lang="pl-PL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49" y="3579862"/>
                <a:ext cx="555024" cy="7247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95288" y="-165100"/>
            <a:ext cx="8748712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dirty="0"/>
              <a:t>Wykres zależności ciśnienia hydrostatycznego </a:t>
            </a:r>
            <a:br>
              <a:rPr lang="pl-PL" altLang="pl-PL" dirty="0"/>
            </a:br>
            <a:r>
              <a:rPr lang="pl-PL" altLang="pl-PL" dirty="0"/>
              <a:t>w wodzie od głębokości.</a:t>
            </a:r>
            <a:r>
              <a:rPr lang="pl-PL" altLang="pl-PL" sz="1800" dirty="0"/>
              <a:t>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95288" y="3811588"/>
            <a:ext cx="8748712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3300"/>
                </a:solidFill>
              </a:rPr>
              <a:t>Ciśnienie hydrostatyczne jest wprost  </a:t>
            </a:r>
            <a:br>
              <a:rPr lang="pl-PL" altLang="pl-PL" dirty="0">
                <a:solidFill>
                  <a:srgbClr val="FF3300"/>
                </a:solidFill>
              </a:rPr>
            </a:br>
            <a:r>
              <a:rPr lang="pl-PL" altLang="pl-PL" dirty="0">
                <a:solidFill>
                  <a:srgbClr val="FF3300"/>
                </a:solidFill>
              </a:rPr>
              <a:t>proporcjonalne do głębokości.</a:t>
            </a:r>
            <a:r>
              <a:rPr lang="pl-PL" altLang="pl-PL" sz="1800" dirty="0"/>
              <a:t> 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585788" y="1049338"/>
          <a:ext cx="7958137" cy="265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292725" y="955675"/>
            <a:ext cx="385127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</a:rPr>
              <a:t>Manometr</a:t>
            </a:r>
            <a:r>
              <a:rPr lang="pl-PL" altLang="pl-PL" dirty="0"/>
              <a:t> – przyrząd do pomiaru ciśnienia gazu lub cieczy </a:t>
            </a:r>
            <a:br>
              <a:rPr lang="pl-PL" altLang="pl-PL" dirty="0"/>
            </a:br>
            <a:r>
              <a:rPr lang="pl-PL" altLang="pl-PL" dirty="0"/>
              <a:t>w naczyniach zamkniętych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4"/>
          <a:stretch>
            <a:fillRect/>
          </a:stretch>
        </p:blipFill>
        <p:spPr bwMode="auto">
          <a:xfrm>
            <a:off x="250825" y="1330325"/>
            <a:ext cx="4826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141288"/>
            <a:ext cx="8064500" cy="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dirty="0"/>
              <a:t>Co to za przyrząd i do czego służy?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0825" y="3593813"/>
            <a:ext cx="86407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dirty="0" smtClean="0"/>
              <a:t>W </a:t>
            </a:r>
            <a:r>
              <a:rPr lang="pl-PL" altLang="pl-PL" dirty="0"/>
              <a:t>którym naczyniu jest najwięcej wody?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4097796"/>
            <a:ext cx="864235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</a:rPr>
              <a:t>W naczyniu </a:t>
            </a:r>
            <a:r>
              <a:rPr lang="pl-PL" altLang="pl-PL" dirty="0" smtClean="0">
                <a:solidFill>
                  <a:srgbClr val="FF0000"/>
                </a:solidFill>
              </a:rPr>
              <a:t>3 jest najwięcej wody. </a:t>
            </a:r>
            <a:endParaRPr lang="pl-PL" altLang="pl-PL" dirty="0">
              <a:solidFill>
                <a:srgbClr val="FF0000"/>
              </a:solidFill>
            </a:endParaRPr>
          </a:p>
        </p:txBody>
      </p:sp>
      <p:pic>
        <p:nvPicPr>
          <p:cNvPr id="9220" name="Picture 5" descr="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2674938"/>
            <a:ext cx="476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674938"/>
            <a:ext cx="476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1116013" y="1112838"/>
            <a:ext cx="6480175" cy="2263775"/>
            <a:chOff x="748" y="0"/>
            <a:chExt cx="4082" cy="1901"/>
          </a:xfrm>
        </p:grpSpPr>
        <p:pic>
          <p:nvPicPr>
            <p:cNvPr id="92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0"/>
              <a:ext cx="4082" cy="1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5" name="Text Box 8"/>
            <p:cNvSpPr txBox="1">
              <a:spLocks noChangeArrowheads="1"/>
            </p:cNvSpPr>
            <p:nvPr/>
          </p:nvSpPr>
          <p:spPr bwMode="auto">
            <a:xfrm>
              <a:off x="1655" y="935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H</a:t>
              </a:r>
              <a:r>
                <a:rPr lang="pl-PL" altLang="pl-PL" sz="1800" baseline="-25000"/>
                <a:t>2</a:t>
              </a:r>
              <a:r>
                <a:rPr lang="pl-PL" altLang="pl-PL" sz="1800"/>
                <a:t>O</a:t>
              </a:r>
            </a:p>
          </p:txBody>
        </p:sp>
        <p:sp>
          <p:nvSpPr>
            <p:cNvPr id="9226" name="Text Box 9"/>
            <p:cNvSpPr txBox="1">
              <a:spLocks noChangeArrowheads="1"/>
            </p:cNvSpPr>
            <p:nvPr/>
          </p:nvSpPr>
          <p:spPr bwMode="auto">
            <a:xfrm>
              <a:off x="2517" y="935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H</a:t>
              </a:r>
              <a:r>
                <a:rPr lang="pl-PL" altLang="pl-PL" sz="1800" baseline="-25000"/>
                <a:t>2</a:t>
              </a:r>
              <a:r>
                <a:rPr lang="pl-PL" altLang="pl-PL" sz="1800"/>
                <a:t>O</a:t>
              </a:r>
            </a:p>
          </p:txBody>
        </p:sp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3470" y="890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H</a:t>
              </a:r>
              <a:r>
                <a:rPr lang="pl-PL" altLang="pl-PL" sz="1800" baseline="-25000"/>
                <a:t>2</a:t>
              </a:r>
              <a:r>
                <a:rPr lang="pl-PL" altLang="pl-PL" sz="1800"/>
                <a:t>O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560" y="1298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S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608" y="1298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S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1701" y="1298"/>
              <a:ext cx="409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800"/>
                <a:t>S</a:t>
              </a:r>
            </a:p>
          </p:txBody>
        </p:sp>
      </p:grpSp>
      <p:sp>
        <p:nvSpPr>
          <p:cNvPr id="9223" name="Rectangle 17"/>
          <p:cNvSpPr>
            <a:spLocks noChangeArrowheads="1"/>
          </p:cNvSpPr>
          <p:nvPr/>
        </p:nvSpPr>
        <p:spPr bwMode="auto">
          <a:xfrm>
            <a:off x="395288" y="158598"/>
            <a:ext cx="8748712" cy="62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</a:rPr>
              <a:t>Paradoks hydrostatyczny</a:t>
            </a:r>
            <a:endParaRPr lang="pl-PL" altLang="pl-PL" sz="1800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7062D-F85E-42AD-92CE-162D4D849F0C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267</Words>
  <Application>Microsoft Office PowerPoint</Application>
  <PresentationFormat>Pokaz na ekranie (16:9)</PresentationFormat>
  <Paragraphs>64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1_Projekt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Zadanie [P] Na jaką maksymalną głębokość w oceanie można opuścić na linie ze statku batysferę, której ścianki mogą wytrzymać maksymalne ciśnienie o wartości 15 MPa? Gęstość wody morskiej wynosi 1030 kg/m3.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</dc:creator>
  <cp:lastModifiedBy>Użytkownik systemu Windows</cp:lastModifiedBy>
  <cp:revision>105</cp:revision>
  <dcterms:created xsi:type="dcterms:W3CDTF">2008-03-30T12:32:45Z</dcterms:created>
  <dcterms:modified xsi:type="dcterms:W3CDTF">2020-11-22T10:59:51Z</dcterms:modified>
</cp:coreProperties>
</file>