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9" r:id="rId3"/>
    <p:sldId id="260" r:id="rId4"/>
    <p:sldId id="273" r:id="rId5"/>
    <p:sldId id="261" r:id="rId6"/>
    <p:sldId id="278" r:id="rId7"/>
    <p:sldId id="277" r:id="rId8"/>
    <p:sldId id="272" r:id="rId9"/>
    <p:sldId id="271" r:id="rId10"/>
    <p:sldId id="279" r:id="rId11"/>
    <p:sldId id="280" r:id="rId12"/>
    <p:sldId id="265" r:id="rId13"/>
    <p:sldId id="263" r:id="rId14"/>
    <p:sldId id="276" r:id="rId15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412587412587413"/>
          <c:y val="0.28802588996763756"/>
          <c:w val="0.75349650349650354"/>
          <c:h val="0.49514563106796117"/>
        </c:manualLayout>
      </c:layout>
      <c:scatterChart>
        <c:scatterStyle val="smoothMarker"/>
        <c:varyColors val="0"/>
        <c:ser>
          <c:idx val="0"/>
          <c:order val="0"/>
          <c:spPr>
            <a:ln w="45943">
              <a:solidFill>
                <a:srgbClr val="3366FF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dane!$B$3:$B$8</c:f>
              <c:numCache>
                <c:formatCode>General</c:formatCode>
                <c:ptCount val="6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</c:numCache>
            </c:numRef>
          </c:xVal>
          <c:yVal>
            <c:numRef>
              <c:f>dane!$C$3:$C$8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577728"/>
        <c:axId val="131580288"/>
      </c:scatterChart>
      <c:valAx>
        <c:axId val="131577728"/>
        <c:scaling>
          <c:orientation val="minMax"/>
        </c:scaling>
        <c:delete val="0"/>
        <c:axPos val="b"/>
        <c:majorGridlines>
          <c:spPr>
            <a:ln w="382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87" b="1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m, kg</a:t>
                </a:r>
              </a:p>
            </c:rich>
          </c:tx>
          <c:layout>
            <c:manualLayout>
              <c:xMode val="edge"/>
              <c:yMode val="edge"/>
              <c:x val="0.90034965034965031"/>
              <c:y val="0.67961165048543692"/>
            </c:manualLayout>
          </c:layout>
          <c:overlay val="0"/>
          <c:spPr>
            <a:noFill/>
            <a:ln w="3062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45943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99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31580288"/>
        <c:crosses val="autoZero"/>
        <c:crossBetween val="midCat"/>
        <c:majorUnit val="0.05"/>
      </c:valAx>
      <c:valAx>
        <c:axId val="131580288"/>
        <c:scaling>
          <c:orientation val="minMax"/>
        </c:scaling>
        <c:delete val="0"/>
        <c:axPos val="l"/>
        <c:majorGridlines>
          <c:spPr>
            <a:ln w="382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357" b="1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Q, N</a:t>
                </a:r>
              </a:p>
            </c:rich>
          </c:tx>
          <c:layout>
            <c:manualLayout>
              <c:xMode val="edge"/>
              <c:yMode val="edge"/>
              <c:x val="7.167832167832168E-2"/>
              <c:y val="0.12621359223300971"/>
            </c:manualLayout>
          </c:layout>
          <c:overlay val="0"/>
          <c:spPr>
            <a:noFill/>
            <a:ln w="30629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45943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99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31577728"/>
        <c:crosses val="autoZero"/>
        <c:crossBetween val="midCat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15314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829">
      <a:solidFill>
        <a:srgbClr val="000000"/>
      </a:solidFill>
      <a:prstDash val="solid"/>
    </a:ln>
  </c:spPr>
  <c:txPr>
    <a:bodyPr/>
    <a:lstStyle/>
    <a:p>
      <a:pPr>
        <a:defRPr sz="2291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pl-PL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0.87225</cdr:x>
      <cdr:y>0.783</cdr:y>
    </cdr:from>
    <cdr:to>
      <cdr:x>0.911</cdr:x>
      <cdr:y>0.783</cdr:y>
    </cdr:to>
    <cdr:sp macro="" textlink="">
      <cdr:nvSpPr>
        <cdr:cNvPr id="14337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752280" y="2304545"/>
          <a:ext cx="211121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22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0.1225</cdr:x>
      <cdr:y>0.2335</cdr:y>
    </cdr:from>
    <cdr:to>
      <cdr:x>0.1225</cdr:x>
      <cdr:y>0.312</cdr:y>
    </cdr:to>
    <cdr:sp macro="" textlink="">
      <cdr:nvSpPr>
        <cdr:cNvPr id="14338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67417" y="687243"/>
          <a:ext cx="0" cy="23104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22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A6995-A59C-4DC3-A5D2-111A9E9ABF6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380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2D2DC-58AC-44AC-9824-8C937182AFD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24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D8806-FA2F-448C-B4B3-4589F55D9A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8718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3D7E-B57C-45EB-993D-87D22BAEC1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8116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C3782-E8D6-42FF-9B7D-2355449E50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569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7BDE-AEF0-47CA-9DC5-5B33C13CB50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312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D796F-DFB9-4762-BAEB-11895DB5332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2597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C5858-5FEB-4E07-86FF-3A389BF6BB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530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83E14-61F3-4794-895D-E2D25E0CCD0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877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7D738-F7A2-4D9D-A25E-45330E1C4BE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589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785B5-034F-4196-8E8F-CA2F8904059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741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fld id="{1FCCB3A2-CB94-467E-BC56-41695BCE5ED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006475"/>
            <a:ext cx="8496300" cy="1619250"/>
          </a:xfrm>
        </p:spPr>
        <p:txBody>
          <a:bodyPr/>
          <a:lstStyle/>
          <a:p>
            <a:pPr eaLnBrk="1" hangingPunct="1"/>
            <a:r>
              <a:rPr lang="pl-PL" altLang="pl-PL" sz="6600" smtClean="0">
                <a:solidFill>
                  <a:srgbClr val="FF3300"/>
                </a:solidFill>
              </a:rPr>
              <a:t>Ciężar ciała</a:t>
            </a:r>
            <a:endParaRPr lang="pl-PL" altLang="pl-PL" sz="48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3114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974725" y="195263"/>
            <a:ext cx="6985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>
                <a:solidFill>
                  <a:srgbClr val="FF0000"/>
                </a:solidFill>
                <a:latin typeface="Arial" charset="0"/>
              </a:rPr>
              <a:t>Oblicz wartości </a:t>
            </a:r>
            <a:r>
              <a:rPr lang="pl-PL" altLang="pl-PL" sz="2800" b="1">
                <a:cs typeface="Times New Roman" pitchFamily="18" charset="0"/>
              </a:rPr>
              <a:t>Q/m </a:t>
            </a:r>
            <a:r>
              <a:rPr lang="pl-PL" altLang="pl-PL" sz="2800">
                <a:solidFill>
                  <a:srgbClr val="FF0000"/>
                </a:solidFill>
                <a:latin typeface="Arial" charset="0"/>
              </a:rPr>
              <a:t>w ostatniej kolumnie</a:t>
            </a:r>
            <a:endParaRPr lang="pl-PL" altLang="pl-PL" sz="1800">
              <a:latin typeface="Arial" charset="0"/>
            </a:endParaRPr>
          </a:p>
        </p:txBody>
      </p:sp>
      <p:graphicFrame>
        <p:nvGraphicFramePr>
          <p:cNvPr id="10" name="Group 6"/>
          <p:cNvGraphicFramePr>
            <a:graphicFrameLocks noGrp="1"/>
          </p:cNvGraphicFramePr>
          <p:nvPr/>
        </p:nvGraphicFramePr>
        <p:xfrm>
          <a:off x="1042988" y="884238"/>
          <a:ext cx="7058025" cy="3224209"/>
        </p:xfrm>
        <a:graphic>
          <a:graphicData uri="http://schemas.openxmlformats.org/drawingml/2006/table">
            <a:tbl>
              <a:tblPr/>
              <a:tblGrid>
                <a:gridCol w="1727200"/>
                <a:gridCol w="2252663"/>
                <a:gridCol w="1801812"/>
                <a:gridCol w="1276350"/>
              </a:tblGrid>
              <a:tr h="891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Ilość odważników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Masa odważników </a:t>
                      </a:r>
                      <a:b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[kg]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Ciężar  Q [N]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Q/m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23114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graphicFrame>
        <p:nvGraphicFramePr>
          <p:cNvPr id="10" name="Group 6"/>
          <p:cNvGraphicFramePr>
            <a:graphicFrameLocks noGrp="1"/>
          </p:cNvGraphicFramePr>
          <p:nvPr/>
        </p:nvGraphicFramePr>
        <p:xfrm>
          <a:off x="1042988" y="884238"/>
          <a:ext cx="7058025" cy="3224209"/>
        </p:xfrm>
        <a:graphic>
          <a:graphicData uri="http://schemas.openxmlformats.org/drawingml/2006/table">
            <a:tbl>
              <a:tblPr/>
              <a:tblGrid>
                <a:gridCol w="1727200"/>
                <a:gridCol w="2252663"/>
                <a:gridCol w="1801812"/>
                <a:gridCol w="1276350"/>
              </a:tblGrid>
              <a:tr h="891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Ilość odważników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Masa odważników </a:t>
                      </a:r>
                      <a:b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[kg]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Ciężar  Q [N]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Q/m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2,5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T="34294" marB="342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3114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2411413" y="1436688"/>
          <a:ext cx="37449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3" imgW="609336" imgH="203112" progId="Equation.DSMT4">
                  <p:embed/>
                </p:oleObj>
              </mc:Choice>
              <mc:Fallback>
                <p:oleObj name="Equation" r:id="rId3" imgW="609336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436688"/>
                        <a:ext cx="3744912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graphicFrame>
        <p:nvGraphicFramePr>
          <p:cNvPr id="14341" name="Object 6"/>
          <p:cNvGraphicFramePr>
            <a:graphicFrameLocks noChangeAspect="1"/>
          </p:cNvGraphicFramePr>
          <p:nvPr/>
        </p:nvGraphicFramePr>
        <p:xfrm>
          <a:off x="5580063" y="3363913"/>
          <a:ext cx="2160587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5" imgW="634725" imgH="393529" progId="Equation.DSMT4">
                  <p:embed/>
                </p:oleObj>
              </mc:Choice>
              <mc:Fallback>
                <p:oleObj name="Equation" r:id="rId5" imgW="634725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363913"/>
                        <a:ext cx="2160587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graphicFrame>
        <p:nvGraphicFramePr>
          <p:cNvPr id="14343" name="Object 8"/>
          <p:cNvGraphicFramePr>
            <a:graphicFrameLocks noChangeAspect="1"/>
          </p:cNvGraphicFramePr>
          <p:nvPr/>
        </p:nvGraphicFramePr>
        <p:xfrm>
          <a:off x="684213" y="3435350"/>
          <a:ext cx="21605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7" imgW="736280" imgH="393529" progId="Equation.DSMT4">
                  <p:embed/>
                </p:oleObj>
              </mc:Choice>
              <mc:Fallback>
                <p:oleObj name="Equation" r:id="rId7" imgW="736280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435350"/>
                        <a:ext cx="216058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323850" y="506413"/>
            <a:ext cx="86693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>
                <a:solidFill>
                  <a:srgbClr val="FF0000"/>
                </a:solidFill>
                <a:latin typeface="Arial" charset="0"/>
              </a:rPr>
              <a:t>Wartość</a:t>
            </a:r>
            <a:r>
              <a:rPr lang="pl-PL" altLang="pl-PL" sz="2800">
                <a:latin typeface="Arial" charset="0"/>
              </a:rPr>
              <a:t> ciężaru możemy obliczyć za pomocą wzoru:</a:t>
            </a:r>
            <a:r>
              <a:rPr lang="pl-PL" altLang="pl-PL" sz="1800">
                <a:latin typeface="Arial" charset="0"/>
              </a:rPr>
              <a:t> 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07975" y="2311400"/>
            <a:ext cx="71437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>
                <a:solidFill>
                  <a:srgbClr val="FF0000"/>
                </a:solidFill>
                <a:latin typeface="Arial" charset="0"/>
              </a:rPr>
              <a:t>g – przyspieszenie grawitacyjne, </a:t>
            </a:r>
            <a:br>
              <a:rPr lang="pl-PL" altLang="pl-PL" sz="2800">
                <a:solidFill>
                  <a:srgbClr val="FF0000"/>
                </a:solidFill>
                <a:latin typeface="Arial" charset="0"/>
              </a:rPr>
            </a:br>
            <a:r>
              <a:rPr lang="pl-PL" altLang="pl-PL" sz="2800">
                <a:solidFill>
                  <a:srgbClr val="FF0000"/>
                </a:solidFill>
                <a:latin typeface="Arial" charset="0"/>
              </a:rPr>
              <a:t>dla Ziemi wartość g wynosi:</a:t>
            </a:r>
            <a:endParaRPr lang="pl-PL" altLang="pl-PL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7025" y="3757613"/>
            <a:ext cx="8424863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Punkt przyłożenia ciężaru nazywa</a:t>
            </a:r>
            <a:br>
              <a:rPr lang="pl-PL" altLang="pl-PL">
                <a:latin typeface="Arial" charset="0"/>
              </a:rPr>
            </a:br>
            <a:r>
              <a:rPr lang="pl-PL" altLang="pl-PL">
                <a:latin typeface="Arial" charset="0"/>
              </a:rPr>
              <a:t> się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środkiem ciężkości</a:t>
            </a:r>
            <a:r>
              <a:rPr lang="pl-PL" altLang="pl-PL">
                <a:latin typeface="Arial" charset="0"/>
              </a:rPr>
              <a:t>.</a:t>
            </a:r>
          </a:p>
        </p:txBody>
      </p:sp>
      <p:pic>
        <p:nvPicPr>
          <p:cNvPr id="15363" name="Picture 4" descr="srodek_masy_szesc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168400"/>
            <a:ext cx="3027363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23850" y="195263"/>
            <a:ext cx="88201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Ciężar ma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kierunek</a:t>
            </a:r>
            <a:r>
              <a:rPr lang="pl-PL" altLang="pl-PL">
                <a:latin typeface="Arial" charset="0"/>
              </a:rPr>
              <a:t> pionowy, a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zwrot</a:t>
            </a:r>
            <a:r>
              <a:rPr lang="pl-PL" altLang="pl-PL">
                <a:latin typeface="Arial" charset="0"/>
              </a:rPr>
              <a:t> w dół. </a:t>
            </a:r>
            <a:r>
              <a:rPr lang="pl-PL" altLang="pl-PL" sz="1800">
                <a:latin typeface="Arial" charset="0"/>
              </a:rPr>
              <a:t> </a:t>
            </a: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4500563" y="2301875"/>
            <a:ext cx="0" cy="973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4500563" y="3003550"/>
            <a:ext cx="431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2800">
                <a:solidFill>
                  <a:srgbClr val="FF0000"/>
                </a:solidFill>
                <a:latin typeface="Arial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8"/>
          <p:cNvSpPr txBox="1">
            <a:spLocks noChangeArrowheads="1"/>
          </p:cNvSpPr>
          <p:nvPr/>
        </p:nvSpPr>
        <p:spPr bwMode="auto">
          <a:xfrm>
            <a:off x="179388" y="411163"/>
            <a:ext cx="8569325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charset="0"/>
              </a:rPr>
              <a:t>Zadanie 1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Oblicz ciężar piłki, jeżeli jej masa</a:t>
            </a:r>
            <a:br>
              <a:rPr lang="pl-PL" altLang="pl-PL">
                <a:latin typeface="Arial" charset="0"/>
              </a:rPr>
            </a:br>
            <a:r>
              <a:rPr lang="pl-PL" altLang="pl-PL">
                <a:latin typeface="Arial" charset="0"/>
              </a:rPr>
              <a:t> wynosi 200 g.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95288" y="2517775"/>
            <a:ext cx="8569325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charset="0"/>
              </a:rPr>
              <a:t>Zadanie 2</a:t>
            </a:r>
          </a:p>
          <a:p>
            <a:pPr algn="just"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Oblicz masę ciała, jeżeli jego </a:t>
            </a:r>
            <a:br>
              <a:rPr lang="pl-PL" altLang="pl-PL">
                <a:latin typeface="Arial" charset="0"/>
              </a:rPr>
            </a:br>
            <a:r>
              <a:rPr lang="pl-PL" altLang="pl-PL">
                <a:latin typeface="Arial" charset="0"/>
              </a:rPr>
              <a:t>ciężar wynosi 10N.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395288" y="285750"/>
            <a:ext cx="8424862" cy="265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latin typeface="Arial" charset="0"/>
              </a:rPr>
              <a:t>Nie należy mylić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masy</a:t>
            </a:r>
            <a:r>
              <a:rPr lang="pl-PL" altLang="pl-PL">
                <a:latin typeface="Arial" charset="0"/>
              </a:rPr>
              <a:t> z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ciężarem</a:t>
            </a:r>
            <a:r>
              <a:rPr lang="pl-PL" altLang="pl-PL">
                <a:latin typeface="Arial" charset="0"/>
              </a:rPr>
              <a:t>. 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pl-PL" altLang="pl-PL">
              <a:latin typeface="Arial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charset="0"/>
              </a:rPr>
              <a:t>Masa</a:t>
            </a:r>
            <a:r>
              <a:rPr lang="pl-PL" altLang="pl-PL">
                <a:latin typeface="Arial" charset="0"/>
              </a:rPr>
              <a:t> jest miarą ilości materii zawartej </a:t>
            </a:r>
            <a:br>
              <a:rPr lang="pl-PL" altLang="pl-PL">
                <a:latin typeface="Arial" charset="0"/>
              </a:rPr>
            </a:br>
            <a:r>
              <a:rPr lang="pl-PL" altLang="pl-PL">
                <a:latin typeface="Arial" charset="0"/>
              </a:rPr>
              <a:t>w danym ciele.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95288" y="2787650"/>
            <a:ext cx="8569325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009900"/>
                </a:solidFill>
                <a:latin typeface="Arial" charset="0"/>
              </a:rPr>
              <a:t>W</a:t>
            </a:r>
            <a:r>
              <a:rPr lang="pl-PL" altLang="pl-PL" sz="1800">
                <a:solidFill>
                  <a:srgbClr val="009900"/>
                </a:solidFill>
                <a:latin typeface="Arial" charset="0"/>
              </a:rPr>
              <a:t> </a:t>
            </a:r>
            <a:r>
              <a:rPr lang="pl-PL" altLang="pl-PL">
                <a:solidFill>
                  <a:srgbClr val="009900"/>
                </a:solidFill>
                <a:latin typeface="Arial" charset="0"/>
              </a:rPr>
              <a:t>dowolnym miejscu we Wszechświecie masa jest taka sama dla danego ciała</a:t>
            </a:r>
            <a:r>
              <a:rPr lang="pl-PL" altLang="pl-PL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50825" y="666750"/>
            <a:ext cx="87137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charset="0"/>
              </a:rPr>
              <a:t>Ciężar</a:t>
            </a:r>
            <a:r>
              <a:rPr lang="pl-PL" altLang="pl-PL">
                <a:latin typeface="Arial" charset="0"/>
              </a:rPr>
              <a:t> ciała jest to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siła</a:t>
            </a:r>
            <a:r>
              <a:rPr lang="pl-PL" altLang="pl-PL">
                <a:latin typeface="Arial" charset="0"/>
              </a:rPr>
              <a:t>, z jaką Ziemia lub inne ciało niebieskie przyciąga do siebie dane ciało.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0" y="23114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938213" y="2355850"/>
            <a:ext cx="68834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>
                <a:latin typeface="Arial" charset="0"/>
              </a:rPr>
              <a:t>Ciężar oznaczamy wielką literą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Q</a:t>
            </a:r>
            <a:r>
              <a:rPr lang="pl-PL" altLang="pl-PL">
                <a:latin typeface="Arial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>
                <a:latin typeface="Arial" charset="0"/>
              </a:rPr>
              <a:t>Jednostką ciężaru w układzie SI jest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charset="0"/>
              </a:rPr>
              <a:t>Niuton [N]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3114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50825" y="9525"/>
            <a:ext cx="8713788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800" b="1">
                <a:latin typeface="Arial" charset="0"/>
              </a:rPr>
              <a:t>Doświadczenie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>
                <a:latin typeface="Arial" charset="0"/>
              </a:rPr>
              <a:t>Przygotuj 5 jednakowych ciężarków oraz siłomierz. Na jego haczyku wieszaj kolejne ciężarki i odczytuj wskazania siłomierza. Wyniki pomiarów zapisz w tabeli.</a:t>
            </a:r>
          </a:p>
        </p:txBody>
      </p:sp>
      <p:graphicFrame>
        <p:nvGraphicFramePr>
          <p:cNvPr id="24582" name="Group 6"/>
          <p:cNvGraphicFramePr>
            <a:graphicFrameLocks noGrp="1"/>
          </p:cNvGraphicFramePr>
          <p:nvPr/>
        </p:nvGraphicFramePr>
        <p:xfrm>
          <a:off x="1476375" y="1925638"/>
          <a:ext cx="7058025" cy="3222762"/>
        </p:xfrm>
        <a:graphic>
          <a:graphicData uri="http://schemas.openxmlformats.org/drawingml/2006/table">
            <a:tbl>
              <a:tblPr/>
              <a:tblGrid>
                <a:gridCol w="1727200"/>
                <a:gridCol w="2252663"/>
                <a:gridCol w="1801812"/>
                <a:gridCol w="1276350"/>
              </a:tblGrid>
              <a:tr h="8911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Ilość odważników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Masa odważników </a:t>
                      </a:r>
                      <a:b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[kg]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Ciężar  Q [N]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Q/m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0,05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0,10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0,15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0,20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0,25</a:t>
                      </a: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7" marB="3427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323850" y="627063"/>
            <a:ext cx="8424863" cy="218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Wniosek z doświadczenia: </a:t>
            </a:r>
          </a:p>
          <a:p>
            <a:pPr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Czym większa jest masa ciała, tym ……………… jest ciężar ciała.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311400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charset="0"/>
            </a:endParaRPr>
          </a:p>
        </p:txBody>
      </p:sp>
      <p:graphicFrame>
        <p:nvGraphicFramePr>
          <p:cNvPr id="24582" name="Group 6"/>
          <p:cNvGraphicFramePr>
            <a:graphicFrameLocks noGrp="1"/>
          </p:cNvGraphicFramePr>
          <p:nvPr/>
        </p:nvGraphicFramePr>
        <p:xfrm>
          <a:off x="1403350" y="80963"/>
          <a:ext cx="7058025" cy="2230707"/>
        </p:xfrm>
        <a:graphic>
          <a:graphicData uri="http://schemas.openxmlformats.org/drawingml/2006/table">
            <a:tbl>
              <a:tblPr/>
              <a:tblGrid>
                <a:gridCol w="1727200"/>
                <a:gridCol w="2252663"/>
                <a:gridCol w="1801812"/>
                <a:gridCol w="1276350"/>
              </a:tblGrid>
              <a:tr h="6763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Ilość odważników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Masa odważników </a:t>
                      </a:r>
                      <a:b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 [kg]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Ciężar  Q [N]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Q/m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0,05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0,10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5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0,15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1,5</a:t>
                      </a: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72" marB="3427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9" name="Prostokąt 1"/>
          <p:cNvSpPr>
            <a:spLocks noChangeArrowheads="1"/>
          </p:cNvSpPr>
          <p:nvPr/>
        </p:nvSpPr>
        <p:spPr bwMode="auto">
          <a:xfrm>
            <a:off x="0" y="2497138"/>
            <a:ext cx="903922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</a:pPr>
            <a:r>
              <a:rPr lang="pl-PL" altLang="pl-PL" sz="2800"/>
              <a:t>Jak masa wzrosła 2 razy to ciężar również wzrósł 2 razy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84175" y="3130550"/>
            <a:ext cx="8424863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Zależność </a:t>
            </a:r>
            <a:r>
              <a:rPr lang="pl-PL" altLang="pl-PL" u="sng">
                <a:solidFill>
                  <a:srgbClr val="FF0000"/>
                </a:solidFill>
                <a:latin typeface="Arial" charset="0"/>
              </a:rPr>
              <a:t>wprost proporcjonalna</a:t>
            </a:r>
            <a:r>
              <a:rPr lang="pl-PL" altLang="pl-PL">
                <a:latin typeface="Arial" charset="0"/>
              </a:rPr>
              <a:t> – jak jedna wielkość fizyczna rośnie, to druga rośnie tyle samo razy.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44488" y="1708150"/>
            <a:ext cx="842486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pl-PL" altLang="pl-PL">
                <a:latin typeface="Arial" charset="0"/>
              </a:rPr>
              <a:t>Wartość ciężaru jest </a:t>
            </a:r>
            <a:r>
              <a:rPr lang="pl-PL" altLang="pl-PL">
                <a:solidFill>
                  <a:srgbClr val="FF0000"/>
                </a:solidFill>
                <a:latin typeface="Arial" charset="0"/>
              </a:rPr>
              <a:t>wprost proporcjonalna</a:t>
            </a:r>
            <a:r>
              <a:rPr lang="pl-PL" altLang="pl-PL">
                <a:latin typeface="Arial" charset="0"/>
              </a:rPr>
              <a:t> do masy ciała.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3850" y="217488"/>
            <a:ext cx="8640763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pl-PL" altLang="pl-PL" sz="2800">
                <a:latin typeface="Arial" charset="0"/>
              </a:rPr>
              <a:t>Na podstawie wyników doświadczenia  wykonaj wykres zależności ciężaru </a:t>
            </a:r>
            <a:r>
              <a:rPr lang="pl-PL" altLang="pl-PL" sz="2800" b="1">
                <a:latin typeface="Arial" charset="0"/>
              </a:rPr>
              <a:t>Q</a:t>
            </a:r>
            <a:r>
              <a:rPr lang="pl-PL" altLang="pl-PL" sz="2800">
                <a:latin typeface="Arial" charset="0"/>
              </a:rPr>
              <a:t> od masy ciała </a:t>
            </a:r>
            <a:r>
              <a:rPr lang="pl-PL" altLang="pl-PL" sz="2800" b="1">
                <a:latin typeface="Arial" charset="0"/>
              </a:rPr>
              <a:t>m</a:t>
            </a:r>
            <a:r>
              <a:rPr lang="pl-PL" altLang="pl-PL" sz="2800">
                <a:latin typeface="Arial" charset="0"/>
              </a:rPr>
              <a:t>.</a:t>
            </a: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604838" y="1543050"/>
          <a:ext cx="7248525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Wykres" r:id="rId4" imgW="5400762" imgH="3248100" progId="Excel.Chart.8">
                  <p:embed/>
                </p:oleObj>
              </mc:Choice>
              <mc:Fallback>
                <p:oleObj name="Wykres" r:id="rId4" imgW="5400762" imgH="3248100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1543050"/>
                        <a:ext cx="7248525" cy="326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50800" y="849313"/>
          <a:ext cx="8791575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1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322</Words>
  <Application>Microsoft Office PowerPoint</Application>
  <PresentationFormat>Pokaz na ekranie (16:9)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1_Projekt domyślny</vt:lpstr>
      <vt:lpstr>Wykres</vt:lpstr>
      <vt:lpstr>Equation</vt:lpstr>
      <vt:lpstr>Ciężar ciała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Ciężar</dc:title>
  <dc:creator>AM</dc:creator>
  <cp:lastModifiedBy>Użytkownik systemu Windows</cp:lastModifiedBy>
  <cp:revision>64</cp:revision>
  <dcterms:created xsi:type="dcterms:W3CDTF">2008-02-11T16:09:10Z</dcterms:created>
  <dcterms:modified xsi:type="dcterms:W3CDTF">2020-11-04T12:42:20Z</dcterms:modified>
</cp:coreProperties>
</file>