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3" r:id="rId7"/>
    <p:sldId id="262" r:id="rId8"/>
    <p:sldId id="264" r:id="rId9"/>
    <p:sldId id="265"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FFCCCC"/>
    <a:srgbClr val="993366"/>
    <a:srgbClr val="CC0099"/>
    <a:srgbClr val="D60093"/>
    <a:srgbClr val="FF9966"/>
    <a:srgbClr val="FF9933"/>
    <a:srgbClr val="FF0066"/>
    <a:srgbClr val="0099FF"/>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3EB74F-1CA9-45AA-B87B-C095B543BB76}" type="datetimeFigureOut">
              <a:rPr lang="pl-PL" smtClean="0"/>
              <a:pPr/>
              <a:t>2013-02-03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C50CA3-FDD2-4B27-A527-7D1894E97D80}"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z="1200" b="1" i="0" kern="1200" dirty="0" smtClean="0">
                <a:solidFill>
                  <a:schemeClr val="tx1"/>
                </a:solidFill>
                <a:latin typeface="+mn-lt"/>
                <a:ea typeface="+mn-ea"/>
                <a:cs typeface="+mn-cs"/>
              </a:rPr>
              <a:t>W Ameryce</a:t>
            </a:r>
            <a:r>
              <a:rPr lang="pl-PL" sz="1200" b="0" i="0" kern="1200" dirty="0" smtClean="0">
                <a:solidFill>
                  <a:schemeClr val="tx1"/>
                </a:solidFill>
                <a:latin typeface="+mn-lt"/>
                <a:ea typeface="+mn-ea"/>
                <a:cs typeface="+mn-cs"/>
              </a:rPr>
              <a:t>, a właściwie w USA, </a:t>
            </a:r>
            <a:r>
              <a:rPr lang="pl-PL" sz="1200" b="0" i="0" kern="1200" dirty="0" err="1" smtClean="0">
                <a:solidFill>
                  <a:schemeClr val="tx1"/>
                </a:solidFill>
                <a:latin typeface="+mn-lt"/>
                <a:ea typeface="+mn-ea"/>
                <a:cs typeface="+mn-cs"/>
              </a:rPr>
              <a:t>walentynkowe</a:t>
            </a:r>
            <a:r>
              <a:rPr lang="pl-PL" sz="1200" b="0" i="0" kern="1200" dirty="0" smtClean="0">
                <a:solidFill>
                  <a:schemeClr val="tx1"/>
                </a:solidFill>
                <a:latin typeface="+mn-lt"/>
                <a:ea typeface="+mn-ea"/>
                <a:cs typeface="+mn-cs"/>
              </a:rPr>
              <a:t> kartki wysyła się do wszystkich osób obdarzanych sympatią, niezależnie od płci i wieku. Także </a:t>
            </a:r>
            <a:r>
              <a:rPr lang="pl-PL" sz="1200" b="0" i="0" kern="1200" dirty="0" err="1" smtClean="0">
                <a:solidFill>
                  <a:schemeClr val="tx1"/>
                </a:solidFill>
                <a:latin typeface="+mn-lt"/>
                <a:ea typeface="+mn-ea"/>
                <a:cs typeface="+mn-cs"/>
              </a:rPr>
              <a:t>walentynkowym</a:t>
            </a:r>
            <a:r>
              <a:rPr lang="pl-PL" sz="1200" b="0" i="0" kern="1200" dirty="0" smtClean="0">
                <a:solidFill>
                  <a:schemeClr val="tx1"/>
                </a:solidFill>
                <a:latin typeface="+mn-lt"/>
                <a:ea typeface="+mn-ea"/>
                <a:cs typeface="+mn-cs"/>
              </a:rPr>
              <a:t> prezentem obdarować można każdego, wszystkich członków rodziny, przyjaciół, kolegów i koleżanki, nauczycieli, szefów, pracowników. Podstawowym prezentem dla ukochanej od lat są bombonierki, najlepiej w kształcie serca i czerwone róże. Walentynki w USA są tak popularne, że do szkół wprowadzono specjalne </a:t>
            </a:r>
            <a:r>
              <a:rPr lang="pl-PL" sz="1200" b="0" i="0" kern="1200" dirty="0" err="1" smtClean="0">
                <a:solidFill>
                  <a:schemeClr val="tx1"/>
                </a:solidFill>
                <a:latin typeface="+mn-lt"/>
                <a:ea typeface="+mn-ea"/>
                <a:cs typeface="+mn-cs"/>
              </a:rPr>
              <a:t>walentynkowe</a:t>
            </a:r>
            <a:r>
              <a:rPr lang="pl-PL" sz="1200" b="0" i="0" kern="1200" dirty="0" smtClean="0">
                <a:solidFill>
                  <a:schemeClr val="tx1"/>
                </a:solidFill>
                <a:latin typeface="+mn-lt"/>
                <a:ea typeface="+mn-ea"/>
                <a:cs typeface="+mn-cs"/>
              </a:rPr>
              <a:t> lekcje. W sklepach oprócz </a:t>
            </a:r>
            <a:r>
              <a:rPr lang="pl-PL" sz="1200" b="0" i="0" kern="1200" dirty="0" err="1" smtClean="0">
                <a:solidFill>
                  <a:schemeClr val="tx1"/>
                </a:solidFill>
                <a:latin typeface="+mn-lt"/>
                <a:ea typeface="+mn-ea"/>
                <a:cs typeface="+mn-cs"/>
              </a:rPr>
              <a:t>walentynkowych</a:t>
            </a:r>
            <a:r>
              <a:rPr lang="pl-PL" sz="1200" b="0" i="0" kern="1200" dirty="0" smtClean="0">
                <a:solidFill>
                  <a:schemeClr val="tx1"/>
                </a:solidFill>
                <a:latin typeface="+mn-lt"/>
                <a:ea typeface="+mn-ea"/>
                <a:cs typeface="+mn-cs"/>
              </a:rPr>
              <a:t> gadżetów kupić można tematyczne poradniki i instrukcje </a:t>
            </a:r>
            <a:r>
              <a:rPr lang="pl-PL" sz="1200" b="0" i="0" kern="1200" dirty="0" err="1" smtClean="0">
                <a:solidFill>
                  <a:schemeClr val="tx1"/>
                </a:solidFill>
                <a:latin typeface="+mn-lt"/>
                <a:ea typeface="+mn-ea"/>
                <a:cs typeface="+mn-cs"/>
              </a:rPr>
              <a:t>walentynkowych</a:t>
            </a:r>
            <a:r>
              <a:rPr lang="pl-PL" sz="1200" b="0" i="0" kern="1200" dirty="0" smtClean="0">
                <a:solidFill>
                  <a:schemeClr val="tx1"/>
                </a:solidFill>
                <a:latin typeface="+mn-lt"/>
                <a:ea typeface="+mn-ea"/>
                <a:cs typeface="+mn-cs"/>
              </a:rPr>
              <a:t> gier i zabaw.</a:t>
            </a:r>
            <a:r>
              <a:rPr lang="pl-PL" dirty="0" smtClean="0"/>
              <a:t/>
            </a:r>
            <a:br>
              <a:rPr lang="pl-PL" dirty="0" smtClean="0"/>
            </a:br>
            <a:endParaRPr lang="pl-PL" dirty="0"/>
          </a:p>
        </p:txBody>
      </p:sp>
      <p:sp>
        <p:nvSpPr>
          <p:cNvPr id="4" name="Symbol zastępczy numeru slajdu 3"/>
          <p:cNvSpPr>
            <a:spLocks noGrp="1"/>
          </p:cNvSpPr>
          <p:nvPr>
            <p:ph type="sldNum" sz="quarter" idx="10"/>
          </p:nvPr>
        </p:nvSpPr>
        <p:spPr/>
        <p:txBody>
          <a:bodyPr/>
          <a:lstStyle/>
          <a:p>
            <a:fld id="{1749FA08-D22D-4722-A4B8-80312A760FD2}" type="slidenum">
              <a:rPr lang="pl-PL" smtClean="0"/>
              <a:pPr/>
              <a:t>6</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
            </a:r>
            <a:br>
              <a:rPr lang="pl-PL" dirty="0" smtClean="0"/>
            </a:br>
            <a:r>
              <a:rPr lang="pl-PL" sz="1200" b="1" i="0" kern="1200" dirty="0" smtClean="0">
                <a:solidFill>
                  <a:schemeClr val="tx1"/>
                </a:solidFill>
                <a:latin typeface="+mn-lt"/>
                <a:ea typeface="+mn-ea"/>
                <a:cs typeface="+mn-cs"/>
              </a:rPr>
              <a:t>W Anglii</a:t>
            </a:r>
            <a:r>
              <a:rPr lang="pl-PL" sz="1200" b="0" i="0" kern="1200" dirty="0" smtClean="0">
                <a:solidFill>
                  <a:schemeClr val="tx1"/>
                </a:solidFill>
                <a:latin typeface="+mn-lt"/>
                <a:ea typeface="+mn-ea"/>
                <a:cs typeface="+mn-cs"/>
              </a:rPr>
              <a:t> istniał zwyczaj przebierania się dzieci za dorosłych i odwiedzania kolejnych domów ze śpiewem. Niewielkie grupki ucharakteryzowanych dzieciaków raczyły słuchaczy piosenkami o miłości, w których cyklicznie powtarzał się motyw: "Dzień dobry, Walenty". Do popularnych upominków należą kartonowe serca z postaciami Romea i Julii.</a:t>
            </a:r>
            <a:r>
              <a:rPr lang="pl-PL" dirty="0" smtClean="0"/>
              <a:t/>
            </a:r>
            <a:br>
              <a:rPr lang="pl-PL" dirty="0" smtClean="0"/>
            </a:br>
            <a:endParaRPr lang="pl-PL" dirty="0"/>
          </a:p>
        </p:txBody>
      </p:sp>
      <p:sp>
        <p:nvSpPr>
          <p:cNvPr id="4" name="Symbol zastępczy numeru slajdu 3"/>
          <p:cNvSpPr>
            <a:spLocks noGrp="1"/>
          </p:cNvSpPr>
          <p:nvPr>
            <p:ph type="sldNum" sz="quarter" idx="10"/>
          </p:nvPr>
        </p:nvSpPr>
        <p:spPr/>
        <p:txBody>
          <a:bodyPr/>
          <a:lstStyle/>
          <a:p>
            <a:fld id="{1749FA08-D22D-4722-A4B8-80312A760FD2}" type="slidenum">
              <a:rPr lang="pl-PL" smtClean="0"/>
              <a:pPr/>
              <a:t>7</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z="1200" b="1" i="0" kern="1200" dirty="0" smtClean="0">
                <a:solidFill>
                  <a:schemeClr val="tx1"/>
                </a:solidFill>
                <a:latin typeface="+mn-lt"/>
                <a:ea typeface="+mn-ea"/>
                <a:cs typeface="+mn-cs"/>
              </a:rPr>
              <a:t>W Austrii</a:t>
            </a:r>
            <a:r>
              <a:rPr lang="pl-PL" sz="1200" b="0" i="0" kern="1200" dirty="0" smtClean="0">
                <a:solidFill>
                  <a:schemeClr val="tx1"/>
                </a:solidFill>
                <a:latin typeface="+mn-lt"/>
                <a:ea typeface="+mn-ea"/>
                <a:cs typeface="+mn-cs"/>
              </a:rPr>
              <a:t> w St. Valentin przez miasteczko przejeżdża orszak młodych par w ustrojonych dorożkach. Towarzyszy im dęta orkiestra, każda z par otrzymuje od miejskich władz 15 tysięcy szylingów, a każda panna młoda bukiet. W miastach odbywają się uliczne pochody.</a:t>
            </a:r>
            <a:r>
              <a:rPr lang="pl-PL" dirty="0" smtClean="0"/>
              <a:t/>
            </a:r>
            <a:br>
              <a:rPr lang="pl-PL" dirty="0" smtClean="0"/>
            </a:br>
            <a:endParaRPr lang="pl-PL" dirty="0"/>
          </a:p>
        </p:txBody>
      </p:sp>
      <p:sp>
        <p:nvSpPr>
          <p:cNvPr id="4" name="Symbol zastępczy numeru slajdu 3"/>
          <p:cNvSpPr>
            <a:spLocks noGrp="1"/>
          </p:cNvSpPr>
          <p:nvPr>
            <p:ph type="sldNum" sz="quarter" idx="10"/>
          </p:nvPr>
        </p:nvSpPr>
        <p:spPr/>
        <p:txBody>
          <a:bodyPr/>
          <a:lstStyle/>
          <a:p>
            <a:fld id="{1749FA08-D22D-4722-A4B8-80312A760FD2}" type="slidenum">
              <a:rPr lang="pl-PL" smtClean="0"/>
              <a:pPr/>
              <a:t>8</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
            </a:r>
            <a:br>
              <a:rPr lang="pl-PL" dirty="0" smtClean="0"/>
            </a:br>
            <a:r>
              <a:rPr lang="pl-PL" sz="1200" b="1" i="0" kern="1200" dirty="0" smtClean="0">
                <a:solidFill>
                  <a:schemeClr val="tx1"/>
                </a:solidFill>
                <a:latin typeface="+mn-lt"/>
                <a:ea typeface="+mn-ea"/>
                <a:cs typeface="+mn-cs"/>
              </a:rPr>
              <a:t>We Włoszech</a:t>
            </a:r>
            <a:r>
              <a:rPr lang="pl-PL" sz="1200" b="0" i="0" kern="1200" dirty="0" smtClean="0">
                <a:solidFill>
                  <a:schemeClr val="tx1"/>
                </a:solidFill>
                <a:latin typeface="+mn-lt"/>
                <a:ea typeface="+mn-ea"/>
                <a:cs typeface="+mn-cs"/>
              </a:rPr>
              <a:t> rozpowszechnił się zwyczaj obdarowywania ukochanych odzieżą w kolorze czerwieni. Najchętniej kupowana jest seksowna bielizna.</a:t>
            </a:r>
            <a:r>
              <a:rPr lang="pl-PL" dirty="0" smtClean="0"/>
              <a:t/>
            </a:r>
            <a:br>
              <a:rPr lang="pl-PL" dirty="0" smtClean="0"/>
            </a:br>
            <a:endParaRPr lang="pl-PL" dirty="0"/>
          </a:p>
        </p:txBody>
      </p:sp>
      <p:sp>
        <p:nvSpPr>
          <p:cNvPr id="4" name="Symbol zastępczy numeru slajdu 3"/>
          <p:cNvSpPr>
            <a:spLocks noGrp="1"/>
          </p:cNvSpPr>
          <p:nvPr>
            <p:ph type="sldNum" sz="quarter" idx="10"/>
          </p:nvPr>
        </p:nvSpPr>
        <p:spPr/>
        <p:txBody>
          <a:bodyPr/>
          <a:lstStyle/>
          <a:p>
            <a:fld id="{1749FA08-D22D-4722-A4B8-80312A760FD2}"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8"/>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image" Target="../media/image7.wmf"/></Relationships>
</file>

<file path=ppt/slides/_rels/slide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7.xml"/><Relationship Id="rId4" Type="http://schemas.openxmlformats.org/officeDocument/2006/relationships/image" Target="../media/image11.wmf"/></Relationships>
</file>

<file path=ppt/slides/_rels/slide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6.gif"/></Relationships>
</file>

<file path=ppt/slides/_rels/slide8.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8.gif"/></Relationships>
</file>

<file path=ppt/slides/_rels/slide9.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0.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09600" y="457200"/>
            <a:ext cx="7772400" cy="1470025"/>
          </a:xfrm>
        </p:spPr>
        <p:txBody>
          <a:bodyPr>
            <a:noAutofit/>
          </a:bodyPr>
          <a:lstStyle/>
          <a:p>
            <a:r>
              <a:rPr lang="pl-PL" sz="8800" b="1" i="1" dirty="0" smtClean="0">
                <a:solidFill>
                  <a:srgbClr val="FF0000"/>
                </a:solidFill>
                <a:effectLst>
                  <a:outerShdw blurRad="38100" dist="38100" dir="2700000" algn="tl">
                    <a:srgbClr val="000000">
                      <a:alpha val="43137"/>
                    </a:srgbClr>
                  </a:outerShdw>
                </a:effectLst>
              </a:rPr>
              <a:t>Valentine's Day</a:t>
            </a:r>
            <a:endParaRPr lang="pl-PL" sz="8800" i="1" dirty="0">
              <a:solidFill>
                <a:srgbClr val="FF0000"/>
              </a:solidFill>
              <a:effectLst>
                <a:outerShdw blurRad="38100" dist="38100" dir="2700000" algn="tl">
                  <a:srgbClr val="000000">
                    <a:alpha val="43137"/>
                  </a:srgbClr>
                </a:outerShdw>
              </a:effectLst>
            </a:endParaRPr>
          </a:p>
        </p:txBody>
      </p:sp>
      <p:pic>
        <p:nvPicPr>
          <p:cNvPr id="1034" name="Picture 10" descr="C:\Documents and Settings\JULIA DYBA\Ustawienia lokalne\Temporary Internet Files\Content.IE5\SLOHYE4I\MC900444779[1].jpg"/>
          <p:cNvPicPr>
            <a:picLocks noChangeAspect="1" noChangeArrowheads="1"/>
          </p:cNvPicPr>
          <p:nvPr/>
        </p:nvPicPr>
        <p:blipFill>
          <a:blip r:embed="rId2"/>
          <a:srcRect/>
          <a:stretch>
            <a:fillRect/>
          </a:stretch>
        </p:blipFill>
        <p:spPr bwMode="auto">
          <a:xfrm>
            <a:off x="4724400" y="2057400"/>
            <a:ext cx="3557270" cy="4606537"/>
          </a:xfrm>
          <a:prstGeom prst="rect">
            <a:avLst/>
          </a:prstGeom>
          <a:ln>
            <a:noFill/>
          </a:ln>
          <a:effectLst>
            <a:softEdge rad="112500"/>
          </a:effectLst>
        </p:spPr>
      </p:pic>
      <p:pic>
        <p:nvPicPr>
          <p:cNvPr id="1039" name="Picture 15" descr="C:\Documents and Settings\JULIA DYBA\Ustawienia lokalne\Temporary Internet Files\Content.IE5\SLOHYE4I\MC900444780[1].jpg"/>
          <p:cNvPicPr>
            <a:picLocks noChangeAspect="1" noChangeArrowheads="1"/>
          </p:cNvPicPr>
          <p:nvPr/>
        </p:nvPicPr>
        <p:blipFill>
          <a:blip r:embed="rId3"/>
          <a:srcRect/>
          <a:stretch>
            <a:fillRect/>
          </a:stretch>
        </p:blipFill>
        <p:spPr bwMode="auto">
          <a:xfrm>
            <a:off x="990600" y="2317248"/>
            <a:ext cx="2918037" cy="3778752"/>
          </a:xfrm>
          <a:prstGeom prst="rect">
            <a:avLst/>
          </a:prstGeom>
          <a:ln>
            <a:noFill/>
          </a:ln>
          <a:effectLst>
            <a:softEdge rad="112500"/>
          </a:effectLst>
        </p:spPr>
      </p:pic>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38400" y="1447800"/>
            <a:ext cx="6019800" cy="3733800"/>
          </a:xfrm>
        </p:spPr>
        <p:txBody>
          <a:bodyPr>
            <a:noAutofit/>
          </a:bodyPr>
          <a:lstStyle/>
          <a:p>
            <a:r>
              <a:rPr lang="pl-PL" sz="13800" dirty="0" smtClean="0">
                <a:latin typeface="Brush Script MT" pitchFamily="66" charset="0"/>
              </a:rPr>
              <a:t>THE END</a:t>
            </a:r>
            <a:endParaRPr lang="pl-PL" sz="13800" dirty="0">
              <a:latin typeface="Brush Script MT" pitchFamily="66" charset="0"/>
            </a:endParaRPr>
          </a:p>
        </p:txBody>
      </p:sp>
      <p:sp>
        <p:nvSpPr>
          <p:cNvPr id="4" name="pole tekstowe 3"/>
          <p:cNvSpPr txBox="1"/>
          <p:nvPr/>
        </p:nvSpPr>
        <p:spPr>
          <a:xfrm>
            <a:off x="4495800" y="5934670"/>
            <a:ext cx="4419600" cy="923330"/>
          </a:xfrm>
          <a:prstGeom prst="rect">
            <a:avLst/>
          </a:prstGeom>
          <a:noFill/>
        </p:spPr>
        <p:txBody>
          <a:bodyPr wrap="square" rtlCol="0">
            <a:spAutoFit/>
          </a:bodyPr>
          <a:lstStyle/>
          <a:p>
            <a:r>
              <a:rPr lang="pl-PL" dirty="0" smtClean="0">
                <a:latin typeface="Bell MT" pitchFamily="18" charset="0"/>
              </a:rPr>
              <a:t>Prepared by: Julia Dyba, Adrian </a:t>
            </a:r>
            <a:r>
              <a:rPr lang="pl-PL" dirty="0" err="1" smtClean="0">
                <a:latin typeface="Bell MT" pitchFamily="18" charset="0"/>
              </a:rPr>
              <a:t>Kunikowski</a:t>
            </a:r>
            <a:r>
              <a:rPr lang="pl-PL" dirty="0" smtClean="0">
                <a:latin typeface="Bell MT" pitchFamily="18" charset="0"/>
              </a:rPr>
              <a:t>, Kacper </a:t>
            </a:r>
            <a:r>
              <a:rPr lang="pl-PL" dirty="0" err="1" smtClean="0">
                <a:latin typeface="Bell MT" pitchFamily="18" charset="0"/>
              </a:rPr>
              <a:t>Kopycki</a:t>
            </a:r>
            <a:r>
              <a:rPr lang="pl-PL" dirty="0" smtClean="0">
                <a:latin typeface="Bell MT" pitchFamily="18" charset="0"/>
              </a:rPr>
              <a:t>.</a:t>
            </a:r>
          </a:p>
          <a:p>
            <a:endParaRPr lang="pl-PL" dirty="0"/>
          </a:p>
        </p:txBody>
      </p:sp>
      <p:pic>
        <p:nvPicPr>
          <p:cNvPr id="2054" name="Picture 6" descr="C:\Documents and Settings\JULIA DYBA\Ustawienia lokalne\Temporary Internet Files\Content.IE5\8ZBEE245\MC900445966[1].wmf"/>
          <p:cNvPicPr>
            <a:picLocks noChangeAspect="1" noChangeArrowheads="1"/>
          </p:cNvPicPr>
          <p:nvPr/>
        </p:nvPicPr>
        <p:blipFill>
          <a:blip r:embed="rId2"/>
          <a:srcRect/>
          <a:stretch>
            <a:fillRect/>
          </a:stretch>
        </p:blipFill>
        <p:spPr bwMode="auto">
          <a:xfrm>
            <a:off x="381000" y="1066800"/>
            <a:ext cx="2289963" cy="2079863"/>
          </a:xfrm>
          <a:prstGeom prst="rect">
            <a:avLst/>
          </a:prstGeom>
          <a:ln>
            <a:noFill/>
          </a:ln>
          <a:effectLst>
            <a:outerShdw blurRad="292100" dist="139700" dir="2700000" algn="tl" rotWithShape="0">
              <a:srgbClr val="333333">
                <a:alpha val="65000"/>
              </a:srgbClr>
            </a:outerShdw>
          </a:effectLst>
        </p:spPr>
      </p:pic>
      <p:sp>
        <p:nvSpPr>
          <p:cNvPr id="5" name="pole tekstowe 4"/>
          <p:cNvSpPr txBox="1"/>
          <p:nvPr/>
        </p:nvSpPr>
        <p:spPr>
          <a:xfrm>
            <a:off x="762000" y="3962400"/>
            <a:ext cx="2209800" cy="646331"/>
          </a:xfrm>
          <a:prstGeom prst="rect">
            <a:avLst/>
          </a:prstGeom>
          <a:noFill/>
        </p:spPr>
        <p:txBody>
          <a:bodyPr wrap="square" rtlCol="0">
            <a:spAutoFit/>
          </a:bodyPr>
          <a:lstStyle/>
          <a:p>
            <a:pPr algn="ctr"/>
            <a:r>
              <a:rPr lang="pl-PL" b="1" dirty="0" smtClean="0"/>
              <a:t>HAVE A NICE ST. VALENTINE’ DAY</a:t>
            </a:r>
            <a:endParaRPr lang="pl-PL" b="1" dirty="0"/>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2000" fill="hold"/>
                                        <p:tgtEl>
                                          <p:spTgt spid="205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770" decel="100000"/>
                                        <p:tgtEl>
                                          <p:spTgt spid="5">
                                            <p:txEl>
                                              <p:pRg st="0" end="0"/>
                                            </p:txEl>
                                          </p:spTgt>
                                        </p:tgtEl>
                                      </p:cBhvr>
                                    </p:animEffect>
                                    <p:animScale>
                                      <p:cBhvr>
                                        <p:cTn id="12" dur="770" decel="100000"/>
                                        <p:tgtEl>
                                          <p:spTgt spid="5">
                                            <p:txEl>
                                              <p:pRg st="0" end="0"/>
                                            </p:txEl>
                                          </p:spTgt>
                                        </p:tgtEl>
                                      </p:cBhvr>
                                      <p:from x="10000" y="10000"/>
                                      <p:to x="200000" y="450000"/>
                                    </p:animScale>
                                    <p:animScale>
                                      <p:cBhvr>
                                        <p:cTn id="13" dur="1230" accel="100000" fill="hold">
                                          <p:stCondLst>
                                            <p:cond delay="770"/>
                                          </p:stCondLst>
                                        </p:cTn>
                                        <p:tgtEl>
                                          <p:spTgt spid="5">
                                            <p:txEl>
                                              <p:pRg st="0" end="0"/>
                                            </p:txEl>
                                          </p:spTgt>
                                        </p:tgtEl>
                                      </p:cBhvr>
                                      <p:from x="200000" y="450000"/>
                                      <p:to x="100000" y="100000"/>
                                    </p:animScale>
                                    <p:set>
                                      <p:cBhvr>
                                        <p:cTn id="14" dur="770" fill="hold"/>
                                        <p:tgtEl>
                                          <p:spTgt spid="5">
                                            <p:txEl>
                                              <p:pRg st="0" end="0"/>
                                            </p:txEl>
                                          </p:spTgt>
                                        </p:tgtEl>
                                        <p:attrNameLst>
                                          <p:attrName>ppt_x</p:attrName>
                                        </p:attrNameLst>
                                      </p:cBhvr>
                                      <p:to>
                                        <p:strVal val="(0.5)"/>
                                      </p:to>
                                    </p:set>
                                    <p:anim from="(0.5)" to="(#ppt_x)" calcmode="lin" valueType="num">
                                      <p:cBhvr>
                                        <p:cTn id="15" dur="1230" accel="100000" fill="hold">
                                          <p:stCondLst>
                                            <p:cond delay="770"/>
                                          </p:stCondLst>
                                        </p:cTn>
                                        <p:tgtEl>
                                          <p:spTgt spid="5">
                                            <p:txEl>
                                              <p:pRg st="0" end="0"/>
                                            </p:txEl>
                                          </p:spTgt>
                                        </p:tgtEl>
                                        <p:attrNameLst>
                                          <p:attrName>ppt_x</p:attrName>
                                        </p:attrNameLst>
                                      </p:cBhvr>
                                    </p:anim>
                                    <p:set>
                                      <p:cBhvr>
                                        <p:cTn id="16" dur="770" fill="hold"/>
                                        <p:tgtEl>
                                          <p:spTgt spid="5">
                                            <p:txEl>
                                              <p:pRg st="0" end="0"/>
                                            </p:txEl>
                                          </p:spTgt>
                                        </p:tgtEl>
                                        <p:attrNameLst>
                                          <p:attrName>ppt_y</p:attrName>
                                        </p:attrNameLst>
                                      </p:cBhvr>
                                      <p:to>
                                        <p:strVal val="(#ppt_y+0.4)"/>
                                      </p:to>
                                    </p:set>
                                    <p:anim from="(#ppt_y+0.4)" to="(#ppt_y)" calcmode="lin" valueType="num">
                                      <p:cBhvr>
                                        <p:cTn id="17" dur="1230" accel="100000" fill="hold">
                                          <p:stCondLst>
                                            <p:cond delay="770"/>
                                          </p:stCondLst>
                                        </p:cTn>
                                        <p:tgtEl>
                                          <p:spTgt spid="5">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8800" b="1" i="1" dirty="0" smtClean="0">
                <a:solidFill>
                  <a:srgbClr val="FF0000"/>
                </a:solidFill>
                <a:effectLst>
                  <a:outerShdw blurRad="38100" dist="38100" dir="2700000" algn="tl">
                    <a:srgbClr val="000000">
                      <a:alpha val="43137"/>
                    </a:srgbClr>
                  </a:outerShdw>
                </a:effectLst>
              </a:rPr>
              <a:t>HISTORY</a:t>
            </a:r>
            <a:endParaRPr lang="pl-PL" sz="8800" b="1" i="1" dirty="0">
              <a:solidFill>
                <a:srgbClr val="FF0000"/>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normAutofit/>
          </a:bodyPr>
          <a:lstStyle/>
          <a:p>
            <a:pPr algn="ctr">
              <a:buNone/>
            </a:pPr>
            <a:r>
              <a:rPr lang="en-US" i="1" dirty="0" smtClean="0"/>
              <a:t>Valentine's Day is celebrated in </a:t>
            </a:r>
            <a:r>
              <a:rPr lang="pl-PL" i="1" dirty="0" smtClean="0"/>
              <a:t>S</a:t>
            </a:r>
            <a:r>
              <a:rPr lang="en-US" i="1" dirty="0" err="1" smtClean="0"/>
              <a:t>outh</a:t>
            </a:r>
            <a:r>
              <a:rPr lang="en-US" i="1" dirty="0" smtClean="0"/>
              <a:t> and </a:t>
            </a:r>
            <a:r>
              <a:rPr lang="pl-PL" i="1" dirty="0" smtClean="0"/>
              <a:t>W</a:t>
            </a:r>
            <a:r>
              <a:rPr lang="en-US" i="1" dirty="0" err="1" smtClean="0"/>
              <a:t>est</a:t>
            </a:r>
            <a:r>
              <a:rPr lang="en-US" i="1" dirty="0" smtClean="0"/>
              <a:t> Europe from the Middle Ages. North and East Europe </a:t>
            </a:r>
            <a:r>
              <a:rPr lang="pl-PL" i="1" dirty="0" smtClean="0"/>
              <a:t>started to celebration</a:t>
            </a:r>
            <a:r>
              <a:rPr lang="en-US" i="1" dirty="0" smtClean="0"/>
              <a:t> Valentine's Day  much later. </a:t>
            </a:r>
            <a:r>
              <a:rPr lang="pl-PL" i="1" dirty="0" smtClean="0"/>
              <a:t>It was baset on</a:t>
            </a:r>
            <a:r>
              <a:rPr lang="en-US" i="1" dirty="0" smtClean="0"/>
              <a:t> the ancient Roman festival</a:t>
            </a:r>
            <a:r>
              <a:rPr lang="pl-PL" i="1" dirty="0" smtClean="0"/>
              <a:t> </a:t>
            </a:r>
            <a:r>
              <a:rPr lang="en-US" i="1" dirty="0" smtClean="0"/>
              <a:t>: </a:t>
            </a:r>
            <a:r>
              <a:rPr lang="en-US" i="1" dirty="0" err="1" smtClean="0"/>
              <a:t>Luperkalia</a:t>
            </a:r>
            <a:r>
              <a:rPr lang="en-US" i="1" dirty="0" smtClean="0"/>
              <a:t>.</a:t>
            </a:r>
            <a:br>
              <a:rPr lang="en-US" i="1" dirty="0" smtClean="0"/>
            </a:br>
            <a:r>
              <a:rPr lang="en-US" i="1" dirty="0" smtClean="0"/>
              <a:t>The British </a:t>
            </a:r>
            <a:r>
              <a:rPr lang="pl-PL" i="1" dirty="0" smtClean="0"/>
              <a:t>tread</a:t>
            </a:r>
            <a:r>
              <a:rPr lang="en-US" i="1" dirty="0" smtClean="0"/>
              <a:t> this festival as their own </a:t>
            </a:r>
            <a:r>
              <a:rPr lang="pl-PL" i="1" dirty="0" smtClean="0"/>
              <a:t>because it became famous all over the word thanks to</a:t>
            </a:r>
            <a:r>
              <a:rPr lang="en-US" i="1" dirty="0" smtClean="0"/>
              <a:t> Sir Walter Scott</a:t>
            </a:r>
            <a:r>
              <a:rPr lang="pl-PL" i="1" dirty="0" smtClean="0"/>
              <a:t> who</a:t>
            </a:r>
            <a:r>
              <a:rPr lang="en-US" i="1" dirty="0" smtClean="0"/>
              <a:t> lived in</a:t>
            </a:r>
            <a:r>
              <a:rPr lang="pl-PL" i="1" dirty="0" smtClean="0"/>
              <a:t> Great Britan in</a:t>
            </a:r>
            <a:r>
              <a:rPr lang="en-US" i="1" dirty="0" smtClean="0"/>
              <a:t> the eighteenth century.</a:t>
            </a:r>
            <a:endParaRPr lang="pl-PL" i="1" dirty="0"/>
          </a:p>
        </p:txBody>
      </p:sp>
      <p:pic>
        <p:nvPicPr>
          <p:cNvPr id="2050" name="Picture 2" descr="C:\Documents and Settings\JULIA DYBA\Ustawienia lokalne\Temporary Internet Files\Content.IE5\RJ0TW67O\MC900296308[1].wmf"/>
          <p:cNvPicPr>
            <a:picLocks noChangeAspect="1" noChangeArrowheads="1"/>
          </p:cNvPicPr>
          <p:nvPr/>
        </p:nvPicPr>
        <p:blipFill>
          <a:blip r:embed="rId2"/>
          <a:srcRect/>
          <a:stretch>
            <a:fillRect/>
          </a:stretch>
        </p:blipFill>
        <p:spPr bwMode="auto">
          <a:xfrm>
            <a:off x="457200" y="0"/>
            <a:ext cx="1917826" cy="1835048"/>
          </a:xfrm>
          <a:prstGeom prst="rect">
            <a:avLst/>
          </a:prstGeom>
          <a:noFill/>
        </p:spPr>
      </p:pic>
      <p:pic>
        <p:nvPicPr>
          <p:cNvPr id="2051" name="Picture 3" descr="C:\Documents and Settings\JULIA DYBA\Ustawienia lokalne\Temporary Internet Files\Content.IE5\FOF0S3AM\MC900355065[1].wmf"/>
          <p:cNvPicPr>
            <a:picLocks noChangeAspect="1" noChangeArrowheads="1"/>
          </p:cNvPicPr>
          <p:nvPr/>
        </p:nvPicPr>
        <p:blipFill>
          <a:blip r:embed="rId3"/>
          <a:srcRect/>
          <a:stretch>
            <a:fillRect/>
          </a:stretch>
        </p:blipFill>
        <p:spPr bwMode="auto">
          <a:xfrm>
            <a:off x="2590800" y="6270955"/>
            <a:ext cx="3886200" cy="587045"/>
          </a:xfrm>
          <a:prstGeom prst="rect">
            <a:avLst/>
          </a:prstGeom>
          <a:noFill/>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amond(in)">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04800"/>
            <a:ext cx="9144000" cy="1143000"/>
          </a:xfrm>
        </p:spPr>
        <p:txBody>
          <a:bodyPr>
            <a:noAutofit/>
          </a:bodyPr>
          <a:lstStyle/>
          <a:p>
            <a:r>
              <a:rPr lang="pl-PL" sz="6600" b="1" i="1" dirty="0" smtClean="0">
                <a:solidFill>
                  <a:srgbClr val="FF0000"/>
                </a:solidFill>
              </a:rPr>
              <a:t>GENERAL INFORMATION</a:t>
            </a:r>
            <a:endParaRPr lang="pl-PL" sz="6600" b="1" i="1" dirty="0">
              <a:solidFill>
                <a:srgbClr val="FF0000"/>
              </a:solidFill>
            </a:endParaRPr>
          </a:p>
        </p:txBody>
      </p:sp>
      <p:sp>
        <p:nvSpPr>
          <p:cNvPr id="3" name="Symbol zastępczy zawartości 2"/>
          <p:cNvSpPr>
            <a:spLocks noGrp="1"/>
          </p:cNvSpPr>
          <p:nvPr>
            <p:ph idx="1"/>
          </p:nvPr>
        </p:nvSpPr>
        <p:spPr>
          <a:xfrm>
            <a:off x="0" y="1524000"/>
            <a:ext cx="8001000" cy="4525963"/>
          </a:xfrm>
        </p:spPr>
        <p:txBody>
          <a:bodyPr/>
          <a:lstStyle/>
          <a:p>
            <a:pPr algn="ctr">
              <a:buNone/>
            </a:pPr>
            <a:r>
              <a:rPr lang="en-US" i="1" dirty="0" smtClean="0"/>
              <a:t>Saint Valentine's Day, widely known as Valentine's Day, or the Feast of Saint Valentine, is celebrated on 14 February every year. Today Valentine's Day is celebrated in many countries around the world, mostly in the West, although it remains a working day in all of them.</a:t>
            </a:r>
            <a:endParaRPr lang="pl-PL" i="1" dirty="0"/>
          </a:p>
        </p:txBody>
      </p:sp>
      <p:pic>
        <p:nvPicPr>
          <p:cNvPr id="1026" name="Picture 2" descr="C:\Documents and Settings\JULIA DYBA\Ustawienia lokalne\Temporary Internet Files\Content.IE5\PGZ26ZCE\MC900413684[2].wmf"/>
          <p:cNvPicPr>
            <a:picLocks noChangeAspect="1" noChangeArrowheads="1"/>
          </p:cNvPicPr>
          <p:nvPr/>
        </p:nvPicPr>
        <p:blipFill>
          <a:blip r:embed="rId2"/>
          <a:srcRect/>
          <a:stretch>
            <a:fillRect/>
          </a:stretch>
        </p:blipFill>
        <p:spPr bwMode="auto">
          <a:xfrm>
            <a:off x="228600" y="4938054"/>
            <a:ext cx="2133600" cy="1717582"/>
          </a:xfrm>
          <a:prstGeom prst="rect">
            <a:avLst/>
          </a:prstGeom>
          <a:ln>
            <a:noFill/>
          </a:ln>
          <a:effectLst>
            <a:outerShdw blurRad="292100" dist="139700" dir="2700000" algn="tl" rotWithShape="0">
              <a:srgbClr val="333333">
                <a:alpha val="65000"/>
              </a:srgbClr>
            </a:outerShdw>
          </a:effectLst>
        </p:spPr>
      </p:pic>
      <p:pic>
        <p:nvPicPr>
          <p:cNvPr id="1027" name="Picture 3" descr="C:\Documents and Settings\JULIA DYBA\Ustawienia lokalne\Temporary Internet Files\Content.IE5\ISAZ05AE\MC900354049[1].wmf"/>
          <p:cNvPicPr>
            <a:picLocks noChangeAspect="1" noChangeArrowheads="1"/>
          </p:cNvPicPr>
          <p:nvPr/>
        </p:nvPicPr>
        <p:blipFill>
          <a:blip r:embed="rId3"/>
          <a:srcRect/>
          <a:stretch>
            <a:fillRect/>
          </a:stretch>
        </p:blipFill>
        <p:spPr bwMode="auto">
          <a:xfrm>
            <a:off x="7772400" y="1219199"/>
            <a:ext cx="1371600" cy="1580099"/>
          </a:xfrm>
          <a:prstGeom prst="rect">
            <a:avLst/>
          </a:prstGeom>
          <a:ln>
            <a:noFill/>
          </a:ln>
          <a:effectLst>
            <a:outerShdw blurRad="292100" dist="139700" dir="2700000" algn="tl" rotWithShape="0">
              <a:srgbClr val="333333">
                <a:alpha val="65000"/>
              </a:srgbClr>
            </a:outerShdw>
          </a:effectLst>
        </p:spPr>
      </p:pic>
      <p:pic>
        <p:nvPicPr>
          <p:cNvPr id="1028" name="Picture 4" descr="C:\Documents and Settings\JULIA DYBA\Ustawienia lokalne\Temporary Internet Files\Content.IE5\SZNTXS76\MC900304919[1].wmf"/>
          <p:cNvPicPr>
            <a:picLocks noChangeAspect="1" noChangeArrowheads="1"/>
          </p:cNvPicPr>
          <p:nvPr/>
        </p:nvPicPr>
        <p:blipFill>
          <a:blip r:embed="rId4"/>
          <a:srcRect/>
          <a:stretch>
            <a:fillRect/>
          </a:stretch>
        </p:blipFill>
        <p:spPr bwMode="auto">
          <a:xfrm>
            <a:off x="3429000" y="5029200"/>
            <a:ext cx="2402434" cy="1644328"/>
          </a:xfrm>
          <a:prstGeom prst="rect">
            <a:avLst/>
          </a:prstGeom>
          <a:ln>
            <a:noFill/>
          </a:ln>
          <a:effectLst>
            <a:outerShdw blurRad="190500" algn="tl" rotWithShape="0">
              <a:srgbClr val="000000">
                <a:alpha val="70000"/>
              </a:srgbClr>
            </a:outerShdw>
          </a:effectLst>
        </p:spPr>
      </p:pic>
      <p:pic>
        <p:nvPicPr>
          <p:cNvPr id="1030" name="Picture 6" descr="C:\Documents and Settings\JULIA DYBA\Ustawienia lokalne\Temporary Internet Files\Content.IE5\8ZBEE245\MC900353814[2].wmf"/>
          <p:cNvPicPr>
            <a:picLocks noChangeAspect="1" noChangeArrowheads="1"/>
          </p:cNvPicPr>
          <p:nvPr/>
        </p:nvPicPr>
        <p:blipFill>
          <a:blip r:embed="rId5"/>
          <a:srcRect/>
          <a:stretch>
            <a:fillRect/>
          </a:stretch>
        </p:blipFill>
        <p:spPr bwMode="auto">
          <a:xfrm>
            <a:off x="6708394" y="4414156"/>
            <a:ext cx="2283206" cy="2201663"/>
          </a:xfrm>
          <a:prstGeom prst="rect">
            <a:avLst/>
          </a:prstGeom>
          <a:noFill/>
        </p:spPr>
      </p:pic>
    </p:spTree>
  </p:cSld>
  <p:clrMapOvr>
    <a:masterClrMapping/>
  </p:clrMapOvr>
  <p:transition spd="slow">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JULIA DYBA\Ustawienia lokalne\Temporary Internet Files\Content.IE5\MNVG31WI\MC900104436[1].wmf"/>
          <p:cNvPicPr>
            <a:picLocks noChangeAspect="1" noChangeArrowheads="1"/>
          </p:cNvPicPr>
          <p:nvPr/>
        </p:nvPicPr>
        <p:blipFill>
          <a:blip r:embed="rId2"/>
          <a:srcRect/>
          <a:stretch>
            <a:fillRect/>
          </a:stretch>
        </p:blipFill>
        <p:spPr bwMode="auto">
          <a:xfrm>
            <a:off x="5181600" y="533400"/>
            <a:ext cx="3398825" cy="4486961"/>
          </a:xfrm>
          <a:prstGeom prst="rect">
            <a:avLst/>
          </a:prstGeom>
          <a:noFill/>
        </p:spPr>
      </p:pic>
      <p:pic>
        <p:nvPicPr>
          <p:cNvPr id="2051" name="Picture 3" descr="C:\Documents and Settings\JULIA DYBA\Ustawienia lokalne\Temporary Internet Files\Content.IE5\81O7WPR3\MC900116578[1].wmf"/>
          <p:cNvPicPr>
            <a:picLocks noChangeAspect="1" noChangeArrowheads="1"/>
          </p:cNvPicPr>
          <p:nvPr/>
        </p:nvPicPr>
        <p:blipFill>
          <a:blip r:embed="rId3"/>
          <a:srcRect/>
          <a:stretch>
            <a:fillRect/>
          </a:stretch>
        </p:blipFill>
        <p:spPr bwMode="auto">
          <a:xfrm>
            <a:off x="762000" y="1524000"/>
            <a:ext cx="3649370" cy="4565599"/>
          </a:xfrm>
          <a:prstGeom prst="rect">
            <a:avLst/>
          </a:prstGeom>
          <a:noFill/>
        </p:spPr>
      </p:pic>
      <p:sp>
        <p:nvSpPr>
          <p:cNvPr id="4" name="pole tekstowe 3"/>
          <p:cNvSpPr txBox="1"/>
          <p:nvPr/>
        </p:nvSpPr>
        <p:spPr>
          <a:xfrm>
            <a:off x="1447800" y="3124200"/>
            <a:ext cx="2286000" cy="1815882"/>
          </a:xfrm>
          <a:prstGeom prst="rect">
            <a:avLst/>
          </a:prstGeom>
          <a:noFill/>
        </p:spPr>
        <p:txBody>
          <a:bodyPr wrap="square" rtlCol="0">
            <a:spAutoFit/>
          </a:bodyPr>
          <a:lstStyle/>
          <a:p>
            <a:r>
              <a:rPr lang="pl-PL" sz="2800" i="1" dirty="0" smtClean="0">
                <a:solidFill>
                  <a:srgbClr val="FF5050"/>
                </a:solidFill>
                <a:effectLst>
                  <a:outerShdw blurRad="38100" dist="38100" dir="2700000" algn="tl">
                    <a:srgbClr val="000000">
                      <a:alpha val="43137"/>
                    </a:srgbClr>
                  </a:outerShdw>
                </a:effectLst>
              </a:rPr>
              <a:t>Your eyes are as blue as the sky. Please, be my Valentine! </a:t>
            </a:r>
            <a:endParaRPr lang="pl-PL" sz="2800" i="1" dirty="0">
              <a:solidFill>
                <a:srgbClr val="FF5050"/>
              </a:solidFill>
              <a:effectLst>
                <a:outerShdw blurRad="38100" dist="38100" dir="2700000" algn="tl">
                  <a:srgbClr val="000000">
                    <a:alpha val="43137"/>
                  </a:srgbClr>
                </a:outerShdw>
              </a:effectLst>
            </a:endParaRPr>
          </a:p>
        </p:txBody>
      </p:sp>
      <p:sp>
        <p:nvSpPr>
          <p:cNvPr id="5" name="pole tekstowe 4"/>
          <p:cNvSpPr txBox="1"/>
          <p:nvPr/>
        </p:nvSpPr>
        <p:spPr>
          <a:xfrm>
            <a:off x="5791200" y="1600200"/>
            <a:ext cx="2286000" cy="2308324"/>
          </a:xfrm>
          <a:prstGeom prst="rect">
            <a:avLst/>
          </a:prstGeom>
          <a:noFill/>
        </p:spPr>
        <p:txBody>
          <a:bodyPr wrap="square" rtlCol="0">
            <a:spAutoFit/>
          </a:bodyPr>
          <a:lstStyle/>
          <a:p>
            <a:pPr algn="ctr"/>
            <a:r>
              <a:rPr lang="pl-PL" sz="3600" i="1" dirty="0" smtClean="0">
                <a:solidFill>
                  <a:srgbClr val="CC0099"/>
                </a:solidFill>
                <a:effectLst>
                  <a:outerShdw blurRad="38100" dist="38100" dir="2700000" algn="tl">
                    <a:srgbClr val="000000">
                      <a:alpha val="43137"/>
                    </a:srgbClr>
                  </a:outerShdw>
                </a:effectLst>
              </a:rPr>
              <a:t>I love all of you with my all heart!</a:t>
            </a:r>
            <a:endParaRPr lang="pl-PL" sz="3600" i="1" dirty="0">
              <a:solidFill>
                <a:srgbClr val="CC0099"/>
              </a:solidFill>
              <a:effectLst>
                <a:outerShdw blurRad="38100" dist="38100" dir="2700000" algn="tl">
                  <a:srgbClr val="000000">
                    <a:alpha val="43137"/>
                  </a:srgbClr>
                </a:outerShdw>
              </a:effectLst>
            </a:endParaRPr>
          </a:p>
        </p:txBody>
      </p:sp>
      <p:pic>
        <p:nvPicPr>
          <p:cNvPr id="2052" name="Picture 4" descr="C:\Documents and Settings\JULIA DYBA\Ustawienia lokalne\Temporary Internet Files\Content.IE5\98RD6SPI\MC900412478[1].wmf"/>
          <p:cNvPicPr>
            <a:picLocks noChangeAspect="1" noChangeArrowheads="1"/>
          </p:cNvPicPr>
          <p:nvPr/>
        </p:nvPicPr>
        <p:blipFill>
          <a:blip r:embed="rId4"/>
          <a:srcRect/>
          <a:stretch>
            <a:fillRect/>
          </a:stretch>
        </p:blipFill>
        <p:spPr bwMode="auto">
          <a:xfrm>
            <a:off x="1219200" y="228600"/>
            <a:ext cx="3516267" cy="1383671"/>
          </a:xfrm>
          <a:prstGeom prst="rect">
            <a:avLst/>
          </a:prstGeom>
          <a:noFill/>
        </p:spPr>
      </p:pic>
    </p:spTree>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8000" b="1" i="1" dirty="0" smtClean="0">
                <a:solidFill>
                  <a:srgbClr val="FF0000"/>
                </a:solidFill>
                <a:effectLst>
                  <a:outerShdw blurRad="38100" dist="38100" dir="2700000" algn="tl">
                    <a:srgbClr val="000000">
                      <a:alpha val="43137"/>
                    </a:srgbClr>
                  </a:outerShdw>
                </a:effectLst>
              </a:rPr>
              <a:t>Love poems</a:t>
            </a:r>
            <a:endParaRPr lang="pl-PL" sz="8000" b="1" i="1" dirty="0">
              <a:solidFill>
                <a:srgbClr val="FF0000"/>
              </a:solidFill>
              <a:effectLst>
                <a:outerShdw blurRad="38100" dist="38100" dir="2700000" algn="tl">
                  <a:srgbClr val="000000">
                    <a:alpha val="43137"/>
                  </a:srgbClr>
                </a:outerShdw>
              </a:effectLst>
            </a:endParaRPr>
          </a:p>
        </p:txBody>
      </p:sp>
      <p:sp>
        <p:nvSpPr>
          <p:cNvPr id="5" name="pole tekstowe 4"/>
          <p:cNvSpPr txBox="1"/>
          <p:nvPr/>
        </p:nvSpPr>
        <p:spPr>
          <a:xfrm>
            <a:off x="457200" y="1600200"/>
            <a:ext cx="3810000" cy="646331"/>
          </a:xfrm>
          <a:prstGeom prst="rect">
            <a:avLst/>
          </a:prstGeom>
          <a:noFill/>
        </p:spPr>
        <p:txBody>
          <a:bodyPr wrap="square" rtlCol="0">
            <a:spAutoFit/>
          </a:bodyPr>
          <a:lstStyle/>
          <a:p>
            <a:pPr algn="ctr">
              <a:buNone/>
            </a:pPr>
            <a:r>
              <a:rPr lang="en-US" i="1" dirty="0" smtClean="0">
                <a:solidFill>
                  <a:schemeClr val="accent2">
                    <a:lumMod val="50000"/>
                  </a:schemeClr>
                </a:solidFill>
                <a:effectLst>
                  <a:outerShdw blurRad="38100" dist="38100" dir="2700000" algn="tl">
                    <a:srgbClr val="000000">
                      <a:alpha val="43137"/>
                    </a:srgbClr>
                  </a:outerShdw>
                </a:effectLst>
              </a:rPr>
              <a:t>You love me, and I love you.</a:t>
            </a:r>
            <a:br>
              <a:rPr lang="en-US" i="1" dirty="0" smtClean="0">
                <a:solidFill>
                  <a:schemeClr val="accent2">
                    <a:lumMod val="50000"/>
                  </a:schemeClr>
                </a:solidFill>
                <a:effectLst>
                  <a:outerShdw blurRad="38100" dist="38100" dir="2700000" algn="tl">
                    <a:srgbClr val="000000">
                      <a:alpha val="43137"/>
                    </a:srgbClr>
                  </a:outerShdw>
                </a:effectLst>
              </a:rPr>
            </a:br>
            <a:r>
              <a:rPr lang="en-US" i="1" dirty="0" smtClean="0">
                <a:solidFill>
                  <a:schemeClr val="accent2">
                    <a:lumMod val="50000"/>
                  </a:schemeClr>
                </a:solidFill>
                <a:effectLst>
                  <a:outerShdw blurRad="38100" dist="38100" dir="2700000" algn="tl">
                    <a:srgbClr val="000000">
                      <a:alpha val="43137"/>
                    </a:srgbClr>
                  </a:outerShdw>
                </a:effectLst>
              </a:rPr>
              <a:t>I believe that you are telling the truth.</a:t>
            </a:r>
          </a:p>
        </p:txBody>
      </p:sp>
      <p:sp>
        <p:nvSpPr>
          <p:cNvPr id="6" name="pole tekstowe 5"/>
          <p:cNvSpPr txBox="1"/>
          <p:nvPr/>
        </p:nvSpPr>
        <p:spPr>
          <a:xfrm>
            <a:off x="2590800" y="2438400"/>
            <a:ext cx="3048000" cy="646331"/>
          </a:xfrm>
          <a:prstGeom prst="rect">
            <a:avLst/>
          </a:prstGeom>
          <a:noFill/>
        </p:spPr>
        <p:txBody>
          <a:bodyPr wrap="square" rtlCol="0">
            <a:spAutoFit/>
          </a:bodyPr>
          <a:lstStyle/>
          <a:p>
            <a:pPr algn="ctr">
              <a:buNone/>
            </a:pPr>
            <a:r>
              <a:rPr lang="en-US" i="1" dirty="0" smtClean="0">
                <a:solidFill>
                  <a:srgbClr val="00B050"/>
                </a:solidFill>
                <a:effectLst>
                  <a:outerShdw blurRad="38100" dist="38100" dir="2700000" algn="tl">
                    <a:srgbClr val="000000">
                      <a:alpha val="43137"/>
                    </a:srgbClr>
                  </a:outerShdw>
                </a:effectLst>
              </a:rPr>
              <a:t>I'll give you a rose today,</a:t>
            </a:r>
            <a:br>
              <a:rPr lang="en-US" i="1" dirty="0" smtClean="0">
                <a:solidFill>
                  <a:srgbClr val="00B050"/>
                </a:solidFill>
                <a:effectLst>
                  <a:outerShdw blurRad="38100" dist="38100" dir="2700000" algn="tl">
                    <a:srgbClr val="000000">
                      <a:alpha val="43137"/>
                    </a:srgbClr>
                  </a:outerShdw>
                </a:effectLst>
              </a:rPr>
            </a:br>
            <a:r>
              <a:rPr lang="en-US" i="1" dirty="0" smtClean="0">
                <a:solidFill>
                  <a:srgbClr val="00B050"/>
                </a:solidFill>
                <a:effectLst>
                  <a:outerShdw blurRad="38100" dist="38100" dir="2700000" algn="tl">
                    <a:srgbClr val="000000">
                      <a:alpha val="43137"/>
                    </a:srgbClr>
                  </a:outerShdw>
                </a:effectLst>
              </a:rPr>
              <a:t>we'll remember this till May.</a:t>
            </a:r>
          </a:p>
        </p:txBody>
      </p:sp>
      <p:sp>
        <p:nvSpPr>
          <p:cNvPr id="7" name="pole tekstowe 6"/>
          <p:cNvSpPr txBox="1"/>
          <p:nvPr/>
        </p:nvSpPr>
        <p:spPr>
          <a:xfrm>
            <a:off x="0" y="3505200"/>
            <a:ext cx="3200400" cy="646331"/>
          </a:xfrm>
          <a:prstGeom prst="rect">
            <a:avLst/>
          </a:prstGeom>
          <a:noFill/>
        </p:spPr>
        <p:txBody>
          <a:bodyPr wrap="square" rtlCol="0">
            <a:spAutoFit/>
          </a:bodyPr>
          <a:lstStyle/>
          <a:p>
            <a:pPr algn="ctr">
              <a:buNone/>
            </a:pPr>
            <a:r>
              <a:rPr lang="en-US" i="1" dirty="0" smtClean="0">
                <a:solidFill>
                  <a:srgbClr val="D60093"/>
                </a:solidFill>
                <a:effectLst>
                  <a:outerShdw blurRad="38100" dist="38100" dir="2700000" algn="tl">
                    <a:srgbClr val="000000">
                      <a:alpha val="43137"/>
                    </a:srgbClr>
                  </a:outerShdw>
                </a:effectLst>
              </a:rPr>
              <a:t>If you love me for all times,</a:t>
            </a:r>
            <a:br>
              <a:rPr lang="en-US" i="1" dirty="0" smtClean="0">
                <a:solidFill>
                  <a:srgbClr val="D60093"/>
                </a:solidFill>
                <a:effectLst>
                  <a:outerShdw blurRad="38100" dist="38100" dir="2700000" algn="tl">
                    <a:srgbClr val="000000">
                      <a:alpha val="43137"/>
                    </a:srgbClr>
                  </a:outerShdw>
                </a:effectLst>
              </a:rPr>
            </a:br>
            <a:r>
              <a:rPr lang="en-US" i="1" dirty="0" smtClean="0">
                <a:solidFill>
                  <a:srgbClr val="D60093"/>
                </a:solidFill>
                <a:effectLst>
                  <a:outerShdw blurRad="38100" dist="38100" dir="2700000" algn="tl">
                    <a:srgbClr val="000000">
                      <a:alpha val="43137"/>
                    </a:srgbClr>
                  </a:outerShdw>
                </a:effectLst>
              </a:rPr>
              <a:t>please dear girl, be mine.</a:t>
            </a:r>
          </a:p>
        </p:txBody>
      </p:sp>
      <p:sp>
        <p:nvSpPr>
          <p:cNvPr id="8" name="pole tekstowe 7"/>
          <p:cNvSpPr txBox="1"/>
          <p:nvPr/>
        </p:nvSpPr>
        <p:spPr>
          <a:xfrm>
            <a:off x="3352800" y="5791200"/>
            <a:ext cx="3581400" cy="646331"/>
          </a:xfrm>
          <a:prstGeom prst="rect">
            <a:avLst/>
          </a:prstGeom>
          <a:noFill/>
        </p:spPr>
        <p:txBody>
          <a:bodyPr wrap="square" rtlCol="0">
            <a:spAutoFit/>
          </a:bodyPr>
          <a:lstStyle/>
          <a:p>
            <a:pPr algn="ctr">
              <a:buNone/>
            </a:pPr>
            <a:r>
              <a:rPr lang="en-US" i="1" dirty="0" smtClean="0">
                <a:solidFill>
                  <a:srgbClr val="CC00CC"/>
                </a:solidFill>
                <a:effectLst>
                  <a:outerShdw blurRad="38100" dist="38100" dir="2700000" algn="tl">
                    <a:srgbClr val="000000">
                      <a:alpha val="43137"/>
                    </a:srgbClr>
                  </a:outerShdw>
                </a:effectLst>
              </a:rPr>
              <a:t>St. Valentine's Day is a magic day,</a:t>
            </a:r>
            <a:br>
              <a:rPr lang="en-US" i="1" dirty="0" smtClean="0">
                <a:solidFill>
                  <a:srgbClr val="CC00CC"/>
                </a:solidFill>
                <a:effectLst>
                  <a:outerShdw blurRad="38100" dist="38100" dir="2700000" algn="tl">
                    <a:srgbClr val="000000">
                      <a:alpha val="43137"/>
                    </a:srgbClr>
                  </a:outerShdw>
                </a:effectLst>
              </a:rPr>
            </a:br>
            <a:r>
              <a:rPr lang="en-US" i="1" dirty="0" smtClean="0">
                <a:solidFill>
                  <a:srgbClr val="CC00CC"/>
                </a:solidFill>
                <a:effectLst>
                  <a:outerShdw blurRad="38100" dist="38100" dir="2700000" algn="tl">
                    <a:srgbClr val="000000">
                      <a:alpha val="43137"/>
                    </a:srgbClr>
                  </a:outerShdw>
                </a:effectLst>
              </a:rPr>
              <a:t>if he kisses you shout „hooray”.</a:t>
            </a:r>
          </a:p>
        </p:txBody>
      </p:sp>
      <p:sp>
        <p:nvSpPr>
          <p:cNvPr id="9" name="pole tekstowe 8"/>
          <p:cNvSpPr txBox="1"/>
          <p:nvPr/>
        </p:nvSpPr>
        <p:spPr>
          <a:xfrm>
            <a:off x="5715000" y="2590800"/>
            <a:ext cx="3048000" cy="646331"/>
          </a:xfrm>
          <a:prstGeom prst="rect">
            <a:avLst/>
          </a:prstGeom>
          <a:noFill/>
        </p:spPr>
        <p:txBody>
          <a:bodyPr wrap="square" rtlCol="0">
            <a:spAutoFit/>
          </a:bodyPr>
          <a:lstStyle/>
          <a:p>
            <a:pPr algn="ctr">
              <a:buNone/>
            </a:pPr>
            <a:r>
              <a:rPr lang="en-US" i="1" dirty="0" smtClean="0">
                <a:solidFill>
                  <a:schemeClr val="accent6">
                    <a:lumMod val="75000"/>
                  </a:schemeClr>
                </a:solidFill>
                <a:effectLst>
                  <a:outerShdw blurRad="38100" dist="38100" dir="2700000" algn="tl">
                    <a:srgbClr val="000000">
                      <a:alpha val="43137"/>
                    </a:srgbClr>
                  </a:outerShdw>
                </a:effectLst>
              </a:rPr>
              <a:t>You are sweet and beautiful,</a:t>
            </a:r>
            <a:br>
              <a:rPr lang="en-US" i="1" dirty="0" smtClean="0">
                <a:solidFill>
                  <a:schemeClr val="accent6">
                    <a:lumMod val="75000"/>
                  </a:schemeClr>
                </a:solidFill>
                <a:effectLst>
                  <a:outerShdw blurRad="38100" dist="38100" dir="2700000" algn="tl">
                    <a:srgbClr val="000000">
                      <a:alpha val="43137"/>
                    </a:srgbClr>
                  </a:outerShdw>
                </a:effectLst>
              </a:rPr>
            </a:br>
            <a:r>
              <a:rPr lang="en-US" i="1" dirty="0" smtClean="0">
                <a:solidFill>
                  <a:schemeClr val="accent6">
                    <a:lumMod val="75000"/>
                  </a:schemeClr>
                </a:solidFill>
                <a:effectLst>
                  <a:outerShdw blurRad="38100" dist="38100" dir="2700000" algn="tl">
                    <a:srgbClr val="000000">
                      <a:alpha val="43137"/>
                    </a:srgbClr>
                  </a:outerShdw>
                </a:effectLst>
              </a:rPr>
              <a:t>when I'm near you, I stay cool.</a:t>
            </a:r>
          </a:p>
        </p:txBody>
      </p:sp>
      <p:sp>
        <p:nvSpPr>
          <p:cNvPr id="10" name="pole tekstowe 9"/>
          <p:cNvSpPr txBox="1"/>
          <p:nvPr/>
        </p:nvSpPr>
        <p:spPr>
          <a:xfrm>
            <a:off x="5410200" y="3810000"/>
            <a:ext cx="3733800" cy="646331"/>
          </a:xfrm>
          <a:prstGeom prst="rect">
            <a:avLst/>
          </a:prstGeom>
          <a:noFill/>
        </p:spPr>
        <p:txBody>
          <a:bodyPr wrap="square" rtlCol="0">
            <a:spAutoFit/>
          </a:bodyPr>
          <a:lstStyle/>
          <a:p>
            <a:pPr algn="ctr">
              <a:buNone/>
            </a:pPr>
            <a:r>
              <a:rPr lang="en-US" i="1" dirty="0" smtClean="0">
                <a:solidFill>
                  <a:srgbClr val="FF0066"/>
                </a:solidFill>
                <a:effectLst>
                  <a:outerShdw blurRad="38100" dist="38100" dir="2700000" algn="tl">
                    <a:srgbClr val="000000">
                      <a:alpha val="43137"/>
                    </a:srgbClr>
                  </a:outerShdw>
                </a:effectLst>
              </a:rPr>
              <a:t>When the angels dance all the time,</a:t>
            </a:r>
            <a:br>
              <a:rPr lang="en-US" i="1" dirty="0" smtClean="0">
                <a:solidFill>
                  <a:srgbClr val="FF0066"/>
                </a:solidFill>
                <a:effectLst>
                  <a:outerShdw blurRad="38100" dist="38100" dir="2700000" algn="tl">
                    <a:srgbClr val="000000">
                      <a:alpha val="43137"/>
                    </a:srgbClr>
                  </a:outerShdw>
                </a:effectLst>
              </a:rPr>
            </a:br>
            <a:r>
              <a:rPr lang="en-US" i="1" dirty="0" smtClean="0">
                <a:solidFill>
                  <a:srgbClr val="FF0066"/>
                </a:solidFill>
                <a:effectLst>
                  <a:outerShdw blurRad="38100" dist="38100" dir="2700000" algn="tl">
                    <a:srgbClr val="000000">
                      <a:alpha val="43137"/>
                    </a:srgbClr>
                  </a:outerShdw>
                </a:effectLst>
              </a:rPr>
              <a:t>we say „thank you, dear Valentine”.</a:t>
            </a:r>
          </a:p>
        </p:txBody>
      </p:sp>
      <p:sp>
        <p:nvSpPr>
          <p:cNvPr id="11" name="pole tekstowe 10"/>
          <p:cNvSpPr txBox="1"/>
          <p:nvPr/>
        </p:nvSpPr>
        <p:spPr>
          <a:xfrm>
            <a:off x="381000" y="4419600"/>
            <a:ext cx="3352800" cy="646331"/>
          </a:xfrm>
          <a:prstGeom prst="rect">
            <a:avLst/>
          </a:prstGeom>
          <a:noFill/>
        </p:spPr>
        <p:txBody>
          <a:bodyPr wrap="square" rtlCol="0">
            <a:spAutoFit/>
          </a:bodyPr>
          <a:lstStyle/>
          <a:p>
            <a:pPr algn="ctr">
              <a:buNone/>
            </a:pPr>
            <a:r>
              <a:rPr lang="en-US" i="1" dirty="0" smtClean="0">
                <a:solidFill>
                  <a:srgbClr val="993366"/>
                </a:solidFill>
                <a:effectLst>
                  <a:outerShdw blurRad="38100" dist="38100" dir="2700000" algn="tl">
                    <a:srgbClr val="000000">
                      <a:alpha val="43137"/>
                    </a:srgbClr>
                  </a:outerShdw>
                </a:effectLst>
              </a:rPr>
              <a:t>Roses are red, violets are blue,</a:t>
            </a:r>
            <a:br>
              <a:rPr lang="en-US" i="1" dirty="0" smtClean="0">
                <a:solidFill>
                  <a:srgbClr val="993366"/>
                </a:solidFill>
                <a:effectLst>
                  <a:outerShdw blurRad="38100" dist="38100" dir="2700000" algn="tl">
                    <a:srgbClr val="000000">
                      <a:alpha val="43137"/>
                    </a:srgbClr>
                  </a:outerShdw>
                </a:effectLst>
              </a:rPr>
            </a:br>
            <a:r>
              <a:rPr lang="en-US" i="1" dirty="0" smtClean="0">
                <a:solidFill>
                  <a:srgbClr val="993366"/>
                </a:solidFill>
                <a:effectLst>
                  <a:outerShdw blurRad="38100" dist="38100" dir="2700000" algn="tl">
                    <a:srgbClr val="000000">
                      <a:alpha val="43137"/>
                    </a:srgbClr>
                  </a:outerShdw>
                </a:effectLst>
              </a:rPr>
              <a:t>the one who I love is only you.</a:t>
            </a:r>
          </a:p>
        </p:txBody>
      </p:sp>
      <p:sp>
        <p:nvSpPr>
          <p:cNvPr id="12" name="pole tekstowe 11"/>
          <p:cNvSpPr txBox="1"/>
          <p:nvPr/>
        </p:nvSpPr>
        <p:spPr>
          <a:xfrm>
            <a:off x="3733800" y="4800600"/>
            <a:ext cx="3924300" cy="646331"/>
          </a:xfrm>
          <a:prstGeom prst="rect">
            <a:avLst/>
          </a:prstGeom>
          <a:noFill/>
        </p:spPr>
        <p:txBody>
          <a:bodyPr wrap="square" rtlCol="0">
            <a:spAutoFit/>
          </a:bodyPr>
          <a:lstStyle/>
          <a:p>
            <a:pPr algn="ctr">
              <a:buNone/>
            </a:pPr>
            <a:r>
              <a:rPr lang="en-US" i="1" dirty="0" smtClean="0">
                <a:solidFill>
                  <a:srgbClr val="FF9933"/>
                </a:solidFill>
                <a:effectLst>
                  <a:outerShdw blurRad="38100" dist="38100" dir="2700000" algn="tl">
                    <a:srgbClr val="000000">
                      <a:alpha val="43137"/>
                    </a:srgbClr>
                  </a:outerShdw>
                </a:effectLst>
              </a:rPr>
              <a:t>My heart aches when I can't see you,</a:t>
            </a:r>
            <a:br>
              <a:rPr lang="en-US" i="1" dirty="0" smtClean="0">
                <a:solidFill>
                  <a:srgbClr val="FF9933"/>
                </a:solidFill>
                <a:effectLst>
                  <a:outerShdw blurRad="38100" dist="38100" dir="2700000" algn="tl">
                    <a:srgbClr val="000000">
                      <a:alpha val="43137"/>
                    </a:srgbClr>
                  </a:outerShdw>
                </a:effectLst>
              </a:rPr>
            </a:br>
            <a:r>
              <a:rPr lang="en-US" i="1" dirty="0" smtClean="0">
                <a:solidFill>
                  <a:srgbClr val="FF9933"/>
                </a:solidFill>
                <a:effectLst>
                  <a:outerShdw blurRad="38100" dist="38100" dir="2700000" algn="tl">
                    <a:srgbClr val="000000">
                      <a:alpha val="43137"/>
                    </a:srgbClr>
                  </a:outerShdw>
                </a:effectLst>
              </a:rPr>
              <a:t>it hurts because I miss </a:t>
            </a:r>
            <a:r>
              <a:rPr lang="en-US" i="1" dirty="0" err="1" smtClean="0">
                <a:solidFill>
                  <a:srgbClr val="FF9933"/>
                </a:solidFill>
                <a:effectLst>
                  <a:outerShdw blurRad="38100" dist="38100" dir="2700000" algn="tl">
                    <a:srgbClr val="000000">
                      <a:alpha val="43137"/>
                    </a:srgbClr>
                  </a:outerShdw>
                </a:effectLst>
              </a:rPr>
              <a:t>you,too</a:t>
            </a:r>
            <a:r>
              <a:rPr lang="en-US" i="1" dirty="0" smtClean="0">
                <a:solidFill>
                  <a:srgbClr val="FF9933"/>
                </a:solidFill>
                <a:effectLst>
                  <a:outerShdw blurRad="38100" dist="38100" dir="2700000" algn="tl">
                    <a:srgbClr val="000000">
                      <a:alpha val="43137"/>
                    </a:srgbClr>
                  </a:outerShdw>
                </a:effectLst>
              </a:rPr>
              <a:t>.</a:t>
            </a:r>
          </a:p>
        </p:txBody>
      </p:sp>
      <p:sp>
        <p:nvSpPr>
          <p:cNvPr id="13" name="pole tekstowe 12"/>
          <p:cNvSpPr txBox="1"/>
          <p:nvPr/>
        </p:nvSpPr>
        <p:spPr>
          <a:xfrm>
            <a:off x="2743200" y="3505200"/>
            <a:ext cx="3200400" cy="646331"/>
          </a:xfrm>
          <a:prstGeom prst="rect">
            <a:avLst/>
          </a:prstGeom>
          <a:noFill/>
        </p:spPr>
        <p:txBody>
          <a:bodyPr wrap="square" rtlCol="0">
            <a:spAutoFit/>
          </a:bodyPr>
          <a:lstStyle/>
          <a:p>
            <a:pPr algn="ctr">
              <a:buNone/>
            </a:pPr>
            <a:r>
              <a:rPr lang="en-US" i="1" dirty="0" smtClean="0">
                <a:solidFill>
                  <a:srgbClr val="0099FF"/>
                </a:solidFill>
                <a:effectLst>
                  <a:outerShdw blurRad="38100" dist="38100" dir="2700000" algn="tl">
                    <a:srgbClr val="000000">
                      <a:alpha val="43137"/>
                    </a:srgbClr>
                  </a:outerShdw>
                </a:effectLst>
              </a:rPr>
              <a:t>Like paper is white,</a:t>
            </a:r>
            <a:br>
              <a:rPr lang="en-US" i="1" dirty="0" smtClean="0">
                <a:solidFill>
                  <a:srgbClr val="0099FF"/>
                </a:solidFill>
                <a:effectLst>
                  <a:outerShdw blurRad="38100" dist="38100" dir="2700000" algn="tl">
                    <a:srgbClr val="000000">
                      <a:alpha val="43137"/>
                    </a:srgbClr>
                  </a:outerShdw>
                </a:effectLst>
              </a:rPr>
            </a:br>
            <a:r>
              <a:rPr lang="en-US" i="1" dirty="0" smtClean="0">
                <a:solidFill>
                  <a:srgbClr val="0099FF"/>
                </a:solidFill>
                <a:effectLst>
                  <a:outerShdw blurRad="38100" dist="38100" dir="2700000" algn="tl">
                    <a:srgbClr val="000000">
                      <a:alpha val="43137"/>
                    </a:srgbClr>
                  </a:outerShdw>
                </a:effectLst>
              </a:rPr>
              <a:t>I love you all times.</a:t>
            </a:r>
          </a:p>
        </p:txBody>
      </p:sp>
      <p:sp>
        <p:nvSpPr>
          <p:cNvPr id="14" name="pole tekstowe 13"/>
          <p:cNvSpPr txBox="1"/>
          <p:nvPr/>
        </p:nvSpPr>
        <p:spPr>
          <a:xfrm>
            <a:off x="5029200" y="1600200"/>
            <a:ext cx="3657600" cy="646331"/>
          </a:xfrm>
          <a:prstGeom prst="rect">
            <a:avLst/>
          </a:prstGeom>
          <a:noFill/>
        </p:spPr>
        <p:txBody>
          <a:bodyPr wrap="square" rtlCol="0">
            <a:spAutoFit/>
          </a:bodyPr>
          <a:lstStyle/>
          <a:p>
            <a:pPr algn="ctr">
              <a:buNone/>
            </a:pPr>
            <a:r>
              <a:rPr lang="en-US" i="1" dirty="0" smtClean="0">
                <a:solidFill>
                  <a:schemeClr val="tx2">
                    <a:lumMod val="75000"/>
                  </a:schemeClr>
                </a:solidFill>
                <a:effectLst>
                  <a:outerShdw blurRad="38100" dist="38100" dir="2700000" algn="tl">
                    <a:srgbClr val="000000">
                      <a:alpha val="43137"/>
                    </a:srgbClr>
                  </a:outerShdw>
                </a:effectLst>
              </a:rPr>
              <a:t>My heart is big when I see you,</a:t>
            </a:r>
            <a:br>
              <a:rPr lang="en-US" i="1" dirty="0" smtClean="0">
                <a:solidFill>
                  <a:schemeClr val="tx2">
                    <a:lumMod val="75000"/>
                  </a:schemeClr>
                </a:solidFill>
                <a:effectLst>
                  <a:outerShdw blurRad="38100" dist="38100" dir="2700000" algn="tl">
                    <a:srgbClr val="000000">
                      <a:alpha val="43137"/>
                    </a:srgbClr>
                  </a:outerShdw>
                </a:effectLst>
              </a:rPr>
            </a:br>
            <a:r>
              <a:rPr lang="en-US" i="1" dirty="0" smtClean="0">
                <a:solidFill>
                  <a:schemeClr val="tx2">
                    <a:lumMod val="75000"/>
                  </a:schemeClr>
                </a:solidFill>
                <a:effectLst>
                  <a:outerShdw blurRad="38100" dist="38100" dir="2700000" algn="tl">
                    <a:srgbClr val="000000">
                      <a:alpha val="43137"/>
                    </a:srgbClr>
                  </a:outerShdw>
                </a:effectLst>
              </a:rPr>
              <a:t>it's big because I love you.</a:t>
            </a:r>
          </a:p>
        </p:txBody>
      </p:sp>
      <p:pic>
        <p:nvPicPr>
          <p:cNvPr id="1026" name="Picture 2" descr="C:\Documents and Settings\JULIA DYBA\Ustawienia lokalne\Temporary Internet Files\Content.IE5\FOF0S3AM\MC900412466[1].wmf"/>
          <p:cNvPicPr>
            <a:picLocks noChangeAspect="1" noChangeArrowheads="1"/>
          </p:cNvPicPr>
          <p:nvPr/>
        </p:nvPicPr>
        <p:blipFill>
          <a:blip r:embed="rId2"/>
          <a:srcRect/>
          <a:stretch>
            <a:fillRect/>
          </a:stretch>
        </p:blipFill>
        <p:spPr bwMode="auto">
          <a:xfrm>
            <a:off x="7696200" y="4953000"/>
            <a:ext cx="1068759" cy="1603972"/>
          </a:xfrm>
          <a:prstGeom prst="rect">
            <a:avLst/>
          </a:prstGeom>
          <a:noFill/>
        </p:spPr>
      </p:pic>
      <p:pic>
        <p:nvPicPr>
          <p:cNvPr id="1028" name="Picture 4" descr="C:\Documents and Settings\JULIA DYBA\Ustawienia lokalne\Temporary Internet Files\Content.IE5\9U0YSPE1\MC900411095[1].wmf"/>
          <p:cNvPicPr>
            <a:picLocks noChangeAspect="1" noChangeArrowheads="1"/>
          </p:cNvPicPr>
          <p:nvPr/>
        </p:nvPicPr>
        <p:blipFill>
          <a:blip r:embed="rId3"/>
          <a:srcRect/>
          <a:stretch>
            <a:fillRect/>
          </a:stretch>
        </p:blipFill>
        <p:spPr bwMode="auto">
          <a:xfrm>
            <a:off x="533400" y="2209800"/>
            <a:ext cx="1330068" cy="1336525"/>
          </a:xfrm>
          <a:prstGeom prst="rect">
            <a:avLst/>
          </a:prstGeom>
          <a:noFill/>
        </p:spPr>
      </p:pic>
      <p:pic>
        <p:nvPicPr>
          <p:cNvPr id="1030" name="Picture 6" descr="C:\Documents and Settings\JULIA DYBA\Ustawienia lokalne\Temporary Internet Files\Content.IE5\SLOHYE4I\MC900413708[1].wmf"/>
          <p:cNvPicPr>
            <a:picLocks noChangeAspect="1" noChangeArrowheads="1"/>
          </p:cNvPicPr>
          <p:nvPr/>
        </p:nvPicPr>
        <p:blipFill>
          <a:blip r:embed="rId4"/>
          <a:srcRect/>
          <a:stretch>
            <a:fillRect/>
          </a:stretch>
        </p:blipFill>
        <p:spPr bwMode="auto">
          <a:xfrm>
            <a:off x="1219200" y="5288733"/>
            <a:ext cx="1339584" cy="1569267"/>
          </a:xfrm>
          <a:prstGeom prst="rect">
            <a:avLst/>
          </a:prstGeom>
          <a:noFill/>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with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plus(in)">
                                      <p:cBhvr>
                                        <p:cTn id="7" dur="2000"/>
                                        <p:tgtEl>
                                          <p:spTgt spid="1028"/>
                                        </p:tgtEl>
                                      </p:cBhvr>
                                    </p:animEffect>
                                  </p:childTnLst>
                                </p:cTn>
                              </p:par>
                              <p:par>
                                <p:cTn id="8" presetID="21" presetClass="entr" presetSubtype="4" fill="hold" nodeType="withEffect">
                                  <p:stCondLst>
                                    <p:cond delay="0"/>
                                  </p:stCondLst>
                                  <p:childTnLst>
                                    <p:set>
                                      <p:cBhvr>
                                        <p:cTn id="9" dur="1" fill="hold">
                                          <p:stCondLst>
                                            <p:cond delay="0"/>
                                          </p:stCondLst>
                                        </p:cTn>
                                        <p:tgtEl>
                                          <p:spTgt spid="1030"/>
                                        </p:tgtEl>
                                        <p:attrNameLst>
                                          <p:attrName>style.visibility</p:attrName>
                                        </p:attrNameLst>
                                      </p:cBhvr>
                                      <p:to>
                                        <p:strVal val="visible"/>
                                      </p:to>
                                    </p:set>
                                    <p:animEffect transition="in" filter="wheel(4)">
                                      <p:cBhvr>
                                        <p:cTn id="10" dur="2000"/>
                                        <p:tgtEl>
                                          <p:spTgt spid="1030"/>
                                        </p:tgtEl>
                                      </p:cBhvr>
                                    </p:animEffect>
                                  </p:childTnLst>
                                </p:cTn>
                              </p:par>
                              <p:par>
                                <p:cTn id="11" presetID="9"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dissolve">
                                      <p:cBhvr>
                                        <p:cTn id="13" dur="3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785926"/>
            <a:ext cx="7772400" cy="2500330"/>
          </a:xfrm>
          <a:ln w="3175">
            <a:solidFill>
              <a:schemeClr val="tx1"/>
            </a:solidFill>
          </a:ln>
          <a:effectLst>
            <a:glow rad="228600">
              <a:schemeClr val="accent2">
                <a:satMod val="175000"/>
                <a:alpha val="40000"/>
              </a:schemeClr>
            </a:glow>
          </a:effectLst>
          <a:scene3d>
            <a:camera prst="orthographicFront">
              <a:rot lat="0" lon="0" rev="0"/>
            </a:camera>
            <a:lightRig rig="contrasting" dir="t">
              <a:rot lat="0" lon="0" rev="7800000"/>
            </a:lightRig>
          </a:scene3d>
          <a:sp3d>
            <a:bevelT w="139700" h="139700"/>
          </a:sp3d>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pl-PL" sz="7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 </a:t>
            </a:r>
            <a:r>
              <a:rPr lang="pl-PL" sz="72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VALENTINE’S</a:t>
            </a:r>
            <a:r>
              <a:rPr lang="pl-PL" sz="7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 IN THE WORLD</a:t>
            </a:r>
            <a:endParaRPr lang="pl-PL" sz="7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Podtytuł 2"/>
          <p:cNvSpPr>
            <a:spLocks noGrp="1"/>
          </p:cNvSpPr>
          <p:nvPr>
            <p:ph type="subTitle" idx="1"/>
          </p:nvPr>
        </p:nvSpPr>
        <p:spPr>
          <a:xfrm>
            <a:off x="1371600" y="2143116"/>
            <a:ext cx="6400800" cy="357190"/>
          </a:xfrm>
        </p:spPr>
        <p:txBody>
          <a:bodyPr>
            <a:normAutofit fontScale="62500" lnSpcReduction="20000"/>
          </a:bodyPr>
          <a:lstStyle/>
          <a:p>
            <a:endParaRPr lang="pl-PL" dirty="0"/>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686700" cy="1143000"/>
          </a:xfrm>
          <a:ln>
            <a:noFill/>
          </a:ln>
          <a:effectLst>
            <a:outerShdw blurRad="127000" dist="38100" dir="2700000" algn="ctr">
              <a:srgbClr val="000000">
                <a:alpha val="45000"/>
              </a:srgbClr>
            </a:outerShdw>
          </a:effectLst>
        </p:spPr>
        <p:txBody>
          <a:bodyPr/>
          <a:lstStyle/>
          <a:p>
            <a:r>
              <a:rPr lang="pl-PL" dirty="0" err="1" smtClean="0">
                <a:solidFill>
                  <a:srgbClr val="00B0F0"/>
                </a:solidFill>
              </a:rPr>
              <a:t>The</a:t>
            </a:r>
            <a:r>
              <a:rPr lang="pl-PL" dirty="0" smtClean="0">
                <a:solidFill>
                  <a:srgbClr val="00B0F0"/>
                </a:solidFill>
              </a:rPr>
              <a:t> USA and </a:t>
            </a:r>
            <a:r>
              <a:rPr lang="pl-PL" dirty="0" err="1" smtClean="0">
                <a:solidFill>
                  <a:srgbClr val="00B0F0"/>
                </a:solidFill>
              </a:rPr>
              <a:t>England</a:t>
            </a:r>
            <a:endParaRPr lang="pl-PL" dirty="0">
              <a:solidFill>
                <a:srgbClr val="00B0F0"/>
              </a:solidFill>
            </a:endParaRPr>
          </a:p>
        </p:txBody>
      </p:sp>
      <p:sp>
        <p:nvSpPr>
          <p:cNvPr id="3" name="Symbol zastępczy zawartości 2"/>
          <p:cNvSpPr>
            <a:spLocks noGrp="1"/>
          </p:cNvSpPr>
          <p:nvPr>
            <p:ph idx="1"/>
          </p:nvPr>
        </p:nvSpPr>
        <p:spPr>
          <a:xfrm>
            <a:off x="457200" y="1600200"/>
            <a:ext cx="7543824" cy="4525963"/>
          </a:xfrm>
          <a:ln w="34925">
            <a:noFill/>
          </a:ln>
          <a:effectLst>
            <a:outerShdw blurRad="127000" dist="38100" dir="2700000" algn="ctr">
              <a:srgbClr val="000000">
                <a:alpha val="45000"/>
              </a:srgbClr>
            </a:outerShdw>
          </a:effectLst>
        </p:spPr>
        <p:txBody>
          <a:bodyPr>
            <a:normAutofit lnSpcReduction="10000"/>
          </a:bodyPr>
          <a:lstStyle/>
          <a:p>
            <a:r>
              <a:rPr lang="pl-PL" dirty="0" smtClean="0">
                <a:solidFill>
                  <a:srgbClr val="FF0000"/>
                </a:solidFill>
              </a:rPr>
              <a:t>In </a:t>
            </a:r>
            <a:r>
              <a:rPr lang="pl-PL" dirty="0" err="1" smtClean="0">
                <a:solidFill>
                  <a:srgbClr val="FF0000"/>
                </a:solidFill>
              </a:rPr>
              <a:t>the</a:t>
            </a:r>
            <a:r>
              <a:rPr lang="pl-PL" dirty="0" smtClean="0">
                <a:solidFill>
                  <a:srgbClr val="FF0000"/>
                </a:solidFill>
              </a:rPr>
              <a:t> USA- </a:t>
            </a:r>
            <a:r>
              <a:rPr lang="pl-PL" dirty="0" err="1" smtClean="0">
                <a:solidFill>
                  <a:srgbClr val="FF0000"/>
                </a:solidFill>
              </a:rPr>
              <a:t>Americans</a:t>
            </a:r>
            <a:r>
              <a:rPr lang="pl-PL" dirty="0" smtClean="0">
                <a:solidFill>
                  <a:srgbClr val="FF0000"/>
                </a:solidFill>
              </a:rPr>
              <a:t>  </a:t>
            </a:r>
            <a:r>
              <a:rPr lang="pl-PL" dirty="0" err="1" smtClean="0">
                <a:solidFill>
                  <a:srgbClr val="FF0000"/>
                </a:solidFill>
              </a:rPr>
              <a:t>send</a:t>
            </a:r>
            <a:r>
              <a:rPr lang="pl-PL" dirty="0" smtClean="0">
                <a:solidFill>
                  <a:srgbClr val="FF0000"/>
                </a:solidFill>
              </a:rPr>
              <a:t> </a:t>
            </a:r>
            <a:r>
              <a:rPr lang="pl-PL" dirty="0" err="1" smtClean="0">
                <a:solidFill>
                  <a:srgbClr val="FF0000"/>
                </a:solidFill>
              </a:rPr>
              <a:t>Valentine</a:t>
            </a:r>
            <a:r>
              <a:rPr lang="pl-PL" dirty="0" smtClean="0">
                <a:solidFill>
                  <a:srgbClr val="FF0000"/>
                </a:solidFill>
              </a:rPr>
              <a:t> </a:t>
            </a:r>
            <a:r>
              <a:rPr lang="pl-PL" dirty="0" err="1" smtClean="0">
                <a:solidFill>
                  <a:srgbClr val="FF0000"/>
                </a:solidFill>
              </a:rPr>
              <a:t>cards</a:t>
            </a:r>
            <a:r>
              <a:rPr lang="pl-PL" dirty="0" smtClean="0">
                <a:solidFill>
                  <a:srgbClr val="FF0000"/>
                </a:solidFill>
              </a:rPr>
              <a:t> to </a:t>
            </a:r>
            <a:r>
              <a:rPr lang="pl-PL" dirty="0" err="1" smtClean="0">
                <a:solidFill>
                  <a:srgbClr val="FF0000"/>
                </a:solidFill>
              </a:rPr>
              <a:t>everyone</a:t>
            </a:r>
            <a:r>
              <a:rPr lang="pl-PL" dirty="0" smtClean="0">
                <a:solidFill>
                  <a:srgbClr val="FF0000"/>
                </a:solidFill>
              </a:rPr>
              <a:t> </a:t>
            </a:r>
            <a:r>
              <a:rPr lang="pl-PL" dirty="0" err="1" smtClean="0">
                <a:solidFill>
                  <a:srgbClr val="FF0000"/>
                </a:solidFill>
              </a:rPr>
              <a:t>known</a:t>
            </a:r>
            <a:r>
              <a:rPr lang="pl-PL" dirty="0" smtClean="0">
                <a:solidFill>
                  <a:srgbClr val="FF0000"/>
                </a:solidFill>
              </a:rPr>
              <a:t> to </a:t>
            </a:r>
            <a:r>
              <a:rPr lang="pl-PL" dirty="0" err="1" smtClean="0">
                <a:solidFill>
                  <a:srgbClr val="FF0000"/>
                </a:solidFill>
              </a:rPr>
              <a:t>them</a:t>
            </a:r>
            <a:r>
              <a:rPr lang="pl-PL" dirty="0" smtClean="0">
                <a:solidFill>
                  <a:srgbClr val="FF0000"/>
                </a:solidFill>
              </a:rPr>
              <a:t> . </a:t>
            </a:r>
            <a:r>
              <a:rPr lang="pl-PL" dirty="0" err="1" smtClean="0">
                <a:solidFill>
                  <a:srgbClr val="FF0000"/>
                </a:solidFill>
              </a:rPr>
              <a:t>They</a:t>
            </a:r>
            <a:r>
              <a:rPr lang="pl-PL" dirty="0" smtClean="0">
                <a:solidFill>
                  <a:srgbClr val="FF0000"/>
                </a:solidFill>
              </a:rPr>
              <a:t> </a:t>
            </a:r>
            <a:r>
              <a:rPr lang="pl-PL" dirty="0" err="1" smtClean="0">
                <a:solidFill>
                  <a:srgbClr val="FF0000"/>
                </a:solidFill>
              </a:rPr>
              <a:t>give</a:t>
            </a:r>
            <a:r>
              <a:rPr lang="pl-PL" dirty="0" smtClean="0">
                <a:solidFill>
                  <a:srgbClr val="FF0000"/>
                </a:solidFill>
              </a:rPr>
              <a:t> </a:t>
            </a:r>
            <a:r>
              <a:rPr lang="pl-PL" dirty="0" err="1" smtClean="0">
                <a:solidFill>
                  <a:srgbClr val="FF0000"/>
                </a:solidFill>
              </a:rPr>
              <a:t>valentine’s</a:t>
            </a:r>
            <a:r>
              <a:rPr lang="pl-PL" dirty="0" smtClean="0">
                <a:solidFill>
                  <a:srgbClr val="FF0000"/>
                </a:solidFill>
              </a:rPr>
              <a:t> </a:t>
            </a:r>
            <a:r>
              <a:rPr lang="pl-PL" dirty="0" err="1" smtClean="0">
                <a:solidFill>
                  <a:srgbClr val="FF0000"/>
                </a:solidFill>
              </a:rPr>
              <a:t>presents</a:t>
            </a:r>
            <a:r>
              <a:rPr lang="pl-PL" dirty="0" smtClean="0">
                <a:solidFill>
                  <a:srgbClr val="FF0000"/>
                </a:solidFill>
              </a:rPr>
              <a:t> to </a:t>
            </a:r>
            <a:r>
              <a:rPr lang="pl-PL" dirty="0" err="1" smtClean="0">
                <a:solidFill>
                  <a:srgbClr val="FF0000"/>
                </a:solidFill>
              </a:rPr>
              <a:t>their</a:t>
            </a:r>
            <a:r>
              <a:rPr lang="pl-PL" dirty="0" smtClean="0">
                <a:solidFill>
                  <a:srgbClr val="FF0000"/>
                </a:solidFill>
              </a:rPr>
              <a:t> </a:t>
            </a:r>
            <a:r>
              <a:rPr lang="pl-PL" dirty="0" err="1" smtClean="0">
                <a:solidFill>
                  <a:srgbClr val="FF0000"/>
                </a:solidFill>
              </a:rPr>
              <a:t>friends</a:t>
            </a:r>
            <a:r>
              <a:rPr lang="pl-PL" dirty="0" smtClean="0">
                <a:solidFill>
                  <a:srgbClr val="FF0000"/>
                </a:solidFill>
              </a:rPr>
              <a:t> , </a:t>
            </a:r>
            <a:r>
              <a:rPr lang="pl-PL" dirty="0" err="1" smtClean="0">
                <a:solidFill>
                  <a:srgbClr val="FF0000"/>
                </a:solidFill>
              </a:rPr>
              <a:t>family</a:t>
            </a:r>
            <a:r>
              <a:rPr lang="pl-PL" dirty="0" smtClean="0">
                <a:solidFill>
                  <a:srgbClr val="FF0000"/>
                </a:solidFill>
              </a:rPr>
              <a:t> and </a:t>
            </a:r>
            <a:r>
              <a:rPr lang="pl-PL" dirty="0" err="1" smtClean="0">
                <a:solidFill>
                  <a:srgbClr val="FF0000"/>
                </a:solidFill>
              </a:rPr>
              <a:t>even</a:t>
            </a:r>
            <a:r>
              <a:rPr lang="pl-PL" dirty="0" smtClean="0">
                <a:solidFill>
                  <a:srgbClr val="FF0000"/>
                </a:solidFill>
              </a:rPr>
              <a:t> </a:t>
            </a:r>
            <a:r>
              <a:rPr lang="pl-PL" dirty="0" err="1" smtClean="0">
                <a:solidFill>
                  <a:srgbClr val="FF0000"/>
                </a:solidFill>
              </a:rPr>
              <a:t>bosses</a:t>
            </a:r>
            <a:r>
              <a:rPr lang="pl-PL" dirty="0" smtClean="0">
                <a:solidFill>
                  <a:srgbClr val="FF0000"/>
                </a:solidFill>
              </a:rPr>
              <a:t>. </a:t>
            </a:r>
            <a:r>
              <a:rPr lang="pl-PL" dirty="0" err="1" smtClean="0">
                <a:solidFill>
                  <a:srgbClr val="FF0000"/>
                </a:solidFill>
              </a:rPr>
              <a:t>Furthermore</a:t>
            </a:r>
            <a:r>
              <a:rPr lang="pl-PL" dirty="0" smtClean="0">
                <a:solidFill>
                  <a:srgbClr val="FF0000"/>
                </a:solidFill>
              </a:rPr>
              <a:t>, </a:t>
            </a:r>
            <a:r>
              <a:rPr lang="pl-PL" dirty="0" err="1" smtClean="0">
                <a:solidFill>
                  <a:srgbClr val="FF0000"/>
                </a:solidFill>
              </a:rPr>
              <a:t>there</a:t>
            </a:r>
            <a:r>
              <a:rPr lang="pl-PL" dirty="0" smtClean="0">
                <a:solidFill>
                  <a:srgbClr val="FF0000"/>
                </a:solidFill>
              </a:rPr>
              <a:t> </a:t>
            </a:r>
            <a:r>
              <a:rPr lang="pl-PL" dirty="0" err="1" smtClean="0">
                <a:solidFill>
                  <a:srgbClr val="FF0000"/>
                </a:solidFill>
              </a:rPr>
              <a:t>are</a:t>
            </a:r>
            <a:r>
              <a:rPr lang="pl-PL" dirty="0" smtClean="0">
                <a:solidFill>
                  <a:srgbClr val="FF0000"/>
                </a:solidFill>
              </a:rPr>
              <a:t> </a:t>
            </a:r>
            <a:r>
              <a:rPr lang="pl-PL" dirty="0" err="1" smtClean="0">
                <a:solidFill>
                  <a:srgbClr val="FF0000"/>
                </a:solidFill>
              </a:rPr>
              <a:t>special</a:t>
            </a:r>
            <a:r>
              <a:rPr lang="pl-PL" dirty="0" smtClean="0">
                <a:solidFill>
                  <a:srgbClr val="FF0000"/>
                </a:solidFill>
              </a:rPr>
              <a:t> </a:t>
            </a:r>
            <a:r>
              <a:rPr lang="pl-PL" dirty="0" err="1" smtClean="0">
                <a:solidFill>
                  <a:srgbClr val="FF0000"/>
                </a:solidFill>
              </a:rPr>
              <a:t>lessons</a:t>
            </a:r>
            <a:r>
              <a:rPr lang="pl-PL" dirty="0" smtClean="0">
                <a:solidFill>
                  <a:srgbClr val="FF0000"/>
                </a:solidFill>
              </a:rPr>
              <a:t> </a:t>
            </a:r>
            <a:r>
              <a:rPr lang="pl-PL" dirty="0" err="1" smtClean="0">
                <a:solidFill>
                  <a:srgbClr val="FF0000"/>
                </a:solidFill>
              </a:rPr>
              <a:t>about</a:t>
            </a:r>
            <a:r>
              <a:rPr lang="pl-PL" dirty="0" smtClean="0">
                <a:solidFill>
                  <a:srgbClr val="FF0000"/>
                </a:solidFill>
              </a:rPr>
              <a:t> </a:t>
            </a:r>
            <a:r>
              <a:rPr lang="pl-PL" dirty="0" err="1" smtClean="0">
                <a:solidFill>
                  <a:srgbClr val="FF0000"/>
                </a:solidFill>
              </a:rPr>
              <a:t>love</a:t>
            </a:r>
            <a:r>
              <a:rPr lang="pl-PL" dirty="0" smtClean="0">
                <a:solidFill>
                  <a:srgbClr val="FF0000"/>
                </a:solidFill>
              </a:rPr>
              <a:t> </a:t>
            </a:r>
            <a:r>
              <a:rPr lang="pl-PL" dirty="0" err="1" smtClean="0">
                <a:solidFill>
                  <a:srgbClr val="FF0000"/>
                </a:solidFill>
              </a:rPr>
              <a:t>at</a:t>
            </a:r>
            <a:r>
              <a:rPr lang="pl-PL" dirty="0" smtClean="0">
                <a:solidFill>
                  <a:srgbClr val="FF0000"/>
                </a:solidFill>
              </a:rPr>
              <a:t> </a:t>
            </a:r>
            <a:r>
              <a:rPr lang="pl-PL" dirty="0" err="1" smtClean="0">
                <a:solidFill>
                  <a:srgbClr val="FF0000"/>
                </a:solidFill>
              </a:rPr>
              <a:t>schools</a:t>
            </a:r>
            <a:r>
              <a:rPr lang="pl-PL" dirty="0" smtClean="0">
                <a:solidFill>
                  <a:srgbClr val="FF0000"/>
                </a:solidFill>
              </a:rPr>
              <a:t> </a:t>
            </a:r>
            <a:r>
              <a:rPr lang="pl-PL" dirty="0" err="1" smtClean="0">
                <a:solidFill>
                  <a:srgbClr val="FF0000"/>
                </a:solidFill>
              </a:rPr>
              <a:t>this</a:t>
            </a:r>
            <a:r>
              <a:rPr lang="pl-PL" dirty="0" smtClean="0">
                <a:solidFill>
                  <a:srgbClr val="FF0000"/>
                </a:solidFill>
              </a:rPr>
              <a:t> </a:t>
            </a:r>
            <a:r>
              <a:rPr lang="pl-PL" dirty="0" err="1" smtClean="0">
                <a:solidFill>
                  <a:srgbClr val="FF0000"/>
                </a:solidFill>
              </a:rPr>
              <a:t>day</a:t>
            </a:r>
            <a:r>
              <a:rPr lang="pl-PL" dirty="0" smtClean="0">
                <a:solidFill>
                  <a:srgbClr val="FF0000"/>
                </a:solidFill>
              </a:rPr>
              <a:t>.</a:t>
            </a:r>
          </a:p>
          <a:p>
            <a:r>
              <a:rPr lang="pl-PL" dirty="0" err="1" smtClean="0">
                <a:solidFill>
                  <a:srgbClr val="00B050"/>
                </a:solidFill>
              </a:rPr>
              <a:t>England</a:t>
            </a:r>
            <a:r>
              <a:rPr lang="pl-PL" dirty="0" smtClean="0">
                <a:solidFill>
                  <a:srgbClr val="00B050"/>
                </a:solidFill>
              </a:rPr>
              <a:t>- </a:t>
            </a:r>
            <a:r>
              <a:rPr lang="pl-PL" dirty="0" err="1" smtClean="0">
                <a:solidFill>
                  <a:srgbClr val="00B050"/>
                </a:solidFill>
              </a:rPr>
              <a:t>in</a:t>
            </a:r>
            <a:r>
              <a:rPr lang="pl-PL" dirty="0" smtClean="0">
                <a:solidFill>
                  <a:srgbClr val="00B050"/>
                </a:solidFill>
              </a:rPr>
              <a:t> </a:t>
            </a:r>
            <a:r>
              <a:rPr lang="pl-PL" dirty="0" err="1" smtClean="0">
                <a:solidFill>
                  <a:srgbClr val="00B050"/>
                </a:solidFill>
              </a:rPr>
              <a:t>this</a:t>
            </a:r>
            <a:r>
              <a:rPr lang="pl-PL" dirty="0" smtClean="0">
                <a:solidFill>
                  <a:srgbClr val="00B050"/>
                </a:solidFill>
              </a:rPr>
              <a:t> country was a </a:t>
            </a:r>
            <a:r>
              <a:rPr lang="pl-PL" dirty="0" err="1" smtClean="0">
                <a:solidFill>
                  <a:srgbClr val="00B050"/>
                </a:solidFill>
              </a:rPr>
              <a:t>special</a:t>
            </a:r>
            <a:r>
              <a:rPr lang="pl-PL" dirty="0" smtClean="0">
                <a:solidFill>
                  <a:srgbClr val="00B050"/>
                </a:solidFill>
              </a:rPr>
              <a:t> </a:t>
            </a:r>
            <a:r>
              <a:rPr lang="pl-PL" dirty="0" err="1" smtClean="0">
                <a:solidFill>
                  <a:srgbClr val="00B050"/>
                </a:solidFill>
              </a:rPr>
              <a:t>tradition</a:t>
            </a:r>
            <a:r>
              <a:rPr lang="pl-PL" dirty="0" smtClean="0">
                <a:solidFill>
                  <a:srgbClr val="00B050"/>
                </a:solidFill>
              </a:rPr>
              <a:t>. </a:t>
            </a:r>
            <a:r>
              <a:rPr lang="pl-PL" dirty="0" err="1" smtClean="0">
                <a:solidFill>
                  <a:srgbClr val="00B050"/>
                </a:solidFill>
              </a:rPr>
              <a:t>Once</a:t>
            </a:r>
            <a:r>
              <a:rPr lang="pl-PL" dirty="0" smtClean="0">
                <a:solidFill>
                  <a:srgbClr val="00B050"/>
                </a:solidFill>
              </a:rPr>
              <a:t> </a:t>
            </a:r>
            <a:r>
              <a:rPr lang="pl-PL" dirty="0" err="1" smtClean="0">
                <a:solidFill>
                  <a:srgbClr val="00B050"/>
                </a:solidFill>
              </a:rPr>
              <a:t>children</a:t>
            </a:r>
            <a:r>
              <a:rPr lang="pl-PL" dirty="0" smtClean="0">
                <a:solidFill>
                  <a:srgbClr val="00B050"/>
                </a:solidFill>
              </a:rPr>
              <a:t>  </a:t>
            </a:r>
            <a:r>
              <a:rPr lang="pl-PL" dirty="0" err="1" smtClean="0">
                <a:solidFill>
                  <a:srgbClr val="00B050"/>
                </a:solidFill>
              </a:rPr>
              <a:t>dressed</a:t>
            </a:r>
            <a:r>
              <a:rPr lang="pl-PL" dirty="0" smtClean="0">
                <a:solidFill>
                  <a:srgbClr val="00B050"/>
                </a:solidFill>
              </a:rPr>
              <a:t> </a:t>
            </a:r>
            <a:r>
              <a:rPr lang="pl-PL" dirty="0" err="1" smtClean="0">
                <a:solidFill>
                  <a:srgbClr val="00B050"/>
                </a:solidFill>
              </a:rPr>
              <a:t>up</a:t>
            </a:r>
            <a:r>
              <a:rPr lang="pl-PL" dirty="0" smtClean="0">
                <a:solidFill>
                  <a:srgbClr val="00B050"/>
                </a:solidFill>
              </a:rPr>
              <a:t> as </a:t>
            </a:r>
            <a:r>
              <a:rPr lang="pl-PL" dirty="0" err="1" smtClean="0">
                <a:solidFill>
                  <a:srgbClr val="00B050"/>
                </a:solidFill>
              </a:rPr>
              <a:t>adults</a:t>
            </a:r>
            <a:r>
              <a:rPr lang="pl-PL" dirty="0" smtClean="0">
                <a:solidFill>
                  <a:srgbClr val="00B050"/>
                </a:solidFill>
              </a:rPr>
              <a:t> and </a:t>
            </a:r>
            <a:r>
              <a:rPr lang="pl-PL" dirty="0" err="1" smtClean="0">
                <a:solidFill>
                  <a:srgbClr val="00B050"/>
                </a:solidFill>
              </a:rPr>
              <a:t>sang</a:t>
            </a:r>
            <a:r>
              <a:rPr lang="pl-PL" dirty="0" smtClean="0">
                <a:solidFill>
                  <a:srgbClr val="00B050"/>
                </a:solidFill>
              </a:rPr>
              <a:t> </a:t>
            </a:r>
            <a:r>
              <a:rPr lang="pl-PL" dirty="0" err="1" smtClean="0">
                <a:solidFill>
                  <a:srgbClr val="00B050"/>
                </a:solidFill>
              </a:rPr>
              <a:t>songs</a:t>
            </a:r>
            <a:r>
              <a:rPr lang="pl-PL" dirty="0" smtClean="0">
                <a:solidFill>
                  <a:srgbClr val="00B050"/>
                </a:solidFill>
              </a:rPr>
              <a:t> </a:t>
            </a:r>
            <a:r>
              <a:rPr lang="pl-PL" dirty="0" err="1" smtClean="0">
                <a:solidFill>
                  <a:srgbClr val="00B050"/>
                </a:solidFill>
              </a:rPr>
              <a:t>about</a:t>
            </a:r>
            <a:r>
              <a:rPr lang="pl-PL" dirty="0" smtClean="0">
                <a:solidFill>
                  <a:srgbClr val="00B050"/>
                </a:solidFill>
              </a:rPr>
              <a:t> </a:t>
            </a:r>
            <a:r>
              <a:rPr lang="pl-PL" dirty="0" err="1" smtClean="0">
                <a:solidFill>
                  <a:srgbClr val="00B050"/>
                </a:solidFill>
              </a:rPr>
              <a:t>love</a:t>
            </a:r>
            <a:r>
              <a:rPr lang="pl-PL" dirty="0" smtClean="0">
                <a:solidFill>
                  <a:srgbClr val="00B050"/>
                </a:solidFill>
              </a:rPr>
              <a:t>.</a:t>
            </a:r>
          </a:p>
          <a:p>
            <a:endParaRPr lang="pl-PL" dirty="0">
              <a:solidFill>
                <a:srgbClr val="00B0F0"/>
              </a:solidFill>
            </a:endParaRPr>
          </a:p>
        </p:txBody>
      </p:sp>
      <p:pic>
        <p:nvPicPr>
          <p:cNvPr id="1028" name="Picture 4"/>
          <p:cNvPicPr>
            <a:picLocks noChangeAspect="1" noChangeArrowheads="1" noCrop="1"/>
          </p:cNvPicPr>
          <p:nvPr/>
        </p:nvPicPr>
        <p:blipFill>
          <a:blip r:embed="rId3"/>
          <a:srcRect/>
          <a:stretch>
            <a:fillRect/>
          </a:stretch>
        </p:blipFill>
        <p:spPr bwMode="auto">
          <a:xfrm>
            <a:off x="7391400" y="4267200"/>
            <a:ext cx="1600200" cy="1600200"/>
          </a:xfrm>
          <a:prstGeom prst="rect">
            <a:avLst/>
          </a:prstGeom>
          <a:noFill/>
          <a:ln w="9525">
            <a:noFill/>
            <a:miter lim="800000"/>
            <a:headEnd/>
            <a:tailEnd/>
          </a:ln>
        </p:spPr>
      </p:pic>
      <p:pic>
        <p:nvPicPr>
          <p:cNvPr id="1029" name="Picture 5"/>
          <p:cNvPicPr>
            <a:picLocks noChangeAspect="1" noChangeArrowheads="1" noCrop="1"/>
          </p:cNvPicPr>
          <p:nvPr/>
        </p:nvPicPr>
        <p:blipFill>
          <a:blip r:embed="rId4"/>
          <a:srcRect/>
          <a:stretch>
            <a:fillRect/>
          </a:stretch>
        </p:blipFill>
        <p:spPr bwMode="auto">
          <a:xfrm>
            <a:off x="7696200" y="2209800"/>
            <a:ext cx="1447800" cy="1386191"/>
          </a:xfrm>
          <a:prstGeom prst="rect">
            <a:avLst/>
          </a:prstGeom>
          <a:noFill/>
          <a:ln w="9525">
            <a:noFill/>
            <a:miter lim="800000"/>
            <a:headEnd/>
            <a:tailEnd/>
          </a:ln>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029"/>
                                        </p:tgtEl>
                                        <p:attrNameLst>
                                          <p:attrName>style.visibility</p:attrName>
                                        </p:attrNameLst>
                                      </p:cBhvr>
                                      <p:to>
                                        <p:strVal val="visible"/>
                                      </p:to>
                                    </p:set>
                                    <p:animEffect transition="in" filter="wheel(4)">
                                      <p:cBhvr>
                                        <p:cTn id="17" dur="2000"/>
                                        <p:tgtEl>
                                          <p:spTgt spid="1029"/>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wheel(4)">
                                      <p:cBhvr>
                                        <p:cTn id="22"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ln>
            <a:noFill/>
          </a:ln>
          <a:effectLst>
            <a:outerShdw blurRad="127000" dist="38100" dir="2700000" algn="ctr">
              <a:srgbClr val="000000">
                <a:alpha val="45000"/>
              </a:srgbClr>
            </a:outerShdw>
          </a:effectLst>
        </p:spPr>
        <p:txBody>
          <a:bodyPr/>
          <a:lstStyle/>
          <a:p>
            <a:r>
              <a:rPr lang="pl-PL" dirty="0" smtClean="0">
                <a:solidFill>
                  <a:srgbClr val="00B0F0"/>
                </a:solidFill>
              </a:rPr>
              <a:t>Germany and </a:t>
            </a:r>
            <a:r>
              <a:rPr lang="pl-PL" dirty="0">
                <a:solidFill>
                  <a:srgbClr val="00B0F0"/>
                </a:solidFill>
              </a:rPr>
              <a:t>Austria</a:t>
            </a:r>
          </a:p>
        </p:txBody>
      </p:sp>
      <p:sp>
        <p:nvSpPr>
          <p:cNvPr id="3" name="Symbol zastępczy zawartości 2"/>
          <p:cNvSpPr>
            <a:spLocks noGrp="1"/>
          </p:cNvSpPr>
          <p:nvPr>
            <p:ph idx="1"/>
          </p:nvPr>
        </p:nvSpPr>
        <p:spPr>
          <a:ln>
            <a:noFill/>
          </a:ln>
          <a:effectLst>
            <a:outerShdw blurRad="127000" dist="38100" dir="2700000" algn="ctr">
              <a:srgbClr val="000000">
                <a:alpha val="45000"/>
              </a:srgbClr>
            </a:outerShdw>
          </a:effectLst>
        </p:spPr>
        <p:txBody>
          <a:bodyPr/>
          <a:lstStyle/>
          <a:p>
            <a:r>
              <a:rPr lang="pl-PL" dirty="0" smtClean="0">
                <a:solidFill>
                  <a:srgbClr val="CC00CC"/>
                </a:solidFill>
              </a:rPr>
              <a:t>In Germany </a:t>
            </a:r>
            <a:r>
              <a:rPr lang="pl-PL" dirty="0" err="1" smtClean="0">
                <a:solidFill>
                  <a:srgbClr val="CC00CC"/>
                </a:solidFill>
              </a:rPr>
              <a:t>the</a:t>
            </a:r>
            <a:r>
              <a:rPr lang="pl-PL" dirty="0" smtClean="0">
                <a:solidFill>
                  <a:srgbClr val="CC00CC"/>
                </a:solidFill>
              </a:rPr>
              <a:t> </a:t>
            </a:r>
            <a:r>
              <a:rPr lang="pl-PL" dirty="0" err="1" smtClean="0">
                <a:solidFill>
                  <a:srgbClr val="CC00CC"/>
                </a:solidFill>
              </a:rPr>
              <a:t>symbols</a:t>
            </a:r>
            <a:r>
              <a:rPr lang="pl-PL" dirty="0" smtClean="0">
                <a:solidFill>
                  <a:srgbClr val="CC00CC"/>
                </a:solidFill>
              </a:rPr>
              <a:t> of </a:t>
            </a:r>
            <a:r>
              <a:rPr lang="pl-PL" dirty="0" err="1" smtClean="0">
                <a:solidFill>
                  <a:srgbClr val="CC00CC"/>
                </a:solidFill>
              </a:rPr>
              <a:t>Valentine’s</a:t>
            </a:r>
            <a:r>
              <a:rPr lang="pl-PL" dirty="0" smtClean="0">
                <a:solidFill>
                  <a:srgbClr val="CC00CC"/>
                </a:solidFill>
              </a:rPr>
              <a:t> Day </a:t>
            </a:r>
            <a:r>
              <a:rPr lang="pl-PL" dirty="0" err="1" smtClean="0">
                <a:solidFill>
                  <a:srgbClr val="CC00CC"/>
                </a:solidFill>
              </a:rPr>
              <a:t>are</a:t>
            </a:r>
            <a:r>
              <a:rPr lang="pl-PL" dirty="0" smtClean="0">
                <a:solidFill>
                  <a:srgbClr val="CC00CC"/>
                </a:solidFill>
              </a:rPr>
              <a:t> red </a:t>
            </a:r>
            <a:r>
              <a:rPr lang="pl-PL" dirty="0" err="1" smtClean="0">
                <a:solidFill>
                  <a:srgbClr val="CC00CC"/>
                </a:solidFill>
              </a:rPr>
              <a:t>roses</a:t>
            </a:r>
            <a:r>
              <a:rPr lang="pl-PL" dirty="0" smtClean="0">
                <a:solidFill>
                  <a:srgbClr val="CC00CC"/>
                </a:solidFill>
              </a:rPr>
              <a:t> and </a:t>
            </a:r>
            <a:r>
              <a:rPr lang="pl-PL" dirty="0" err="1" smtClean="0">
                <a:solidFill>
                  <a:srgbClr val="CC00CC"/>
                </a:solidFill>
              </a:rPr>
              <a:t>chocolate</a:t>
            </a:r>
            <a:r>
              <a:rPr lang="pl-PL" dirty="0" smtClean="0">
                <a:solidFill>
                  <a:srgbClr val="CC00CC"/>
                </a:solidFill>
              </a:rPr>
              <a:t> </a:t>
            </a:r>
            <a:r>
              <a:rPr lang="pl-PL" dirty="0" err="1" smtClean="0">
                <a:solidFill>
                  <a:srgbClr val="CC00CC"/>
                </a:solidFill>
              </a:rPr>
              <a:t>hearts</a:t>
            </a:r>
            <a:r>
              <a:rPr lang="pl-PL" dirty="0" smtClean="0">
                <a:solidFill>
                  <a:srgbClr val="CC00CC"/>
                </a:solidFill>
              </a:rPr>
              <a:t>.  </a:t>
            </a:r>
          </a:p>
          <a:p>
            <a:endParaRPr lang="pl-PL" dirty="0" smtClean="0">
              <a:solidFill>
                <a:srgbClr val="00B0F0"/>
              </a:solidFill>
            </a:endParaRPr>
          </a:p>
          <a:p>
            <a:endParaRPr lang="pl-PL" dirty="0" smtClean="0">
              <a:solidFill>
                <a:srgbClr val="00B0F0"/>
              </a:solidFill>
            </a:endParaRPr>
          </a:p>
          <a:p>
            <a:endParaRPr lang="pl-PL" dirty="0" smtClean="0">
              <a:solidFill>
                <a:srgbClr val="00B0F0"/>
              </a:solidFill>
            </a:endParaRPr>
          </a:p>
          <a:p>
            <a:r>
              <a:rPr lang="pl-PL" dirty="0" smtClean="0">
                <a:solidFill>
                  <a:srgbClr val="FFFF00"/>
                </a:solidFill>
              </a:rPr>
              <a:t>Austria-  </a:t>
            </a:r>
            <a:r>
              <a:rPr lang="pl-PL" dirty="0" err="1" smtClean="0">
                <a:solidFill>
                  <a:srgbClr val="FFFF00"/>
                </a:solidFill>
              </a:rPr>
              <a:t>beautiful</a:t>
            </a:r>
            <a:r>
              <a:rPr lang="pl-PL" dirty="0" smtClean="0">
                <a:solidFill>
                  <a:srgbClr val="FFFF00"/>
                </a:solidFill>
              </a:rPr>
              <a:t> </a:t>
            </a:r>
            <a:r>
              <a:rPr lang="pl-PL" dirty="0" err="1" smtClean="0">
                <a:solidFill>
                  <a:srgbClr val="FFFF00"/>
                </a:solidFill>
              </a:rPr>
              <a:t>cabs</a:t>
            </a:r>
            <a:r>
              <a:rPr lang="pl-PL" dirty="0" smtClean="0">
                <a:solidFill>
                  <a:srgbClr val="FFFF00"/>
                </a:solidFill>
              </a:rPr>
              <a:t> go </a:t>
            </a:r>
            <a:r>
              <a:rPr lang="pl-PL" dirty="0" err="1" smtClean="0">
                <a:solidFill>
                  <a:srgbClr val="FFFF00"/>
                </a:solidFill>
              </a:rPr>
              <a:t>across</a:t>
            </a:r>
            <a:r>
              <a:rPr lang="pl-PL" dirty="0" smtClean="0">
                <a:solidFill>
                  <a:srgbClr val="FFFF00"/>
                </a:solidFill>
              </a:rPr>
              <a:t> </a:t>
            </a:r>
            <a:r>
              <a:rPr lang="pl-PL" dirty="0" err="1" smtClean="0">
                <a:solidFill>
                  <a:srgbClr val="FFFF00"/>
                </a:solidFill>
              </a:rPr>
              <a:t>the</a:t>
            </a:r>
            <a:r>
              <a:rPr lang="pl-PL" dirty="0" smtClean="0">
                <a:solidFill>
                  <a:srgbClr val="FFFF00"/>
                </a:solidFill>
              </a:rPr>
              <a:t> St. Valentin.</a:t>
            </a:r>
          </a:p>
          <a:p>
            <a:endParaRPr lang="pl-PL" dirty="0">
              <a:solidFill>
                <a:srgbClr val="00B0F0"/>
              </a:solidFill>
            </a:endParaRPr>
          </a:p>
        </p:txBody>
      </p:sp>
      <p:pic>
        <p:nvPicPr>
          <p:cNvPr id="2054" name="Picture 6"/>
          <p:cNvPicPr>
            <a:picLocks noChangeAspect="1" noChangeArrowheads="1" noCrop="1"/>
          </p:cNvPicPr>
          <p:nvPr/>
        </p:nvPicPr>
        <p:blipFill>
          <a:blip r:embed="rId3"/>
          <a:srcRect/>
          <a:stretch>
            <a:fillRect/>
          </a:stretch>
        </p:blipFill>
        <p:spPr bwMode="auto">
          <a:xfrm>
            <a:off x="6705600" y="2286000"/>
            <a:ext cx="1371600" cy="1371600"/>
          </a:xfrm>
          <a:prstGeom prst="rect">
            <a:avLst/>
          </a:prstGeom>
          <a:noFill/>
          <a:ln w="9525">
            <a:noFill/>
            <a:miter lim="800000"/>
            <a:headEnd/>
            <a:tailEnd/>
          </a:ln>
        </p:spPr>
      </p:pic>
      <p:pic>
        <p:nvPicPr>
          <p:cNvPr id="2055" name="Picture 7"/>
          <p:cNvPicPr>
            <a:picLocks noChangeAspect="1" noChangeArrowheads="1" noCrop="1"/>
          </p:cNvPicPr>
          <p:nvPr/>
        </p:nvPicPr>
        <p:blipFill>
          <a:blip r:embed="rId4"/>
          <a:srcRect/>
          <a:stretch>
            <a:fillRect/>
          </a:stretch>
        </p:blipFill>
        <p:spPr bwMode="auto">
          <a:xfrm>
            <a:off x="6781800" y="5029200"/>
            <a:ext cx="1447800" cy="1447800"/>
          </a:xfrm>
          <a:prstGeom prst="rect">
            <a:avLst/>
          </a:prstGeom>
          <a:noFill/>
          <a:ln w="9525">
            <a:noFill/>
            <a:miter lim="800000"/>
            <a:headEnd/>
            <a:tailEnd/>
          </a:ln>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heel(4)">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054"/>
                                        </p:tgtEl>
                                        <p:attrNameLst>
                                          <p:attrName>style.visibility</p:attrName>
                                        </p:attrNameLst>
                                      </p:cBhvr>
                                      <p:to>
                                        <p:strVal val="visible"/>
                                      </p:to>
                                    </p:set>
                                    <p:animEffect transition="in" filter="wheel(4)">
                                      <p:cBhvr>
                                        <p:cTn id="17" dur="2000"/>
                                        <p:tgtEl>
                                          <p:spTgt spid="205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2055"/>
                                        </p:tgtEl>
                                        <p:attrNameLst>
                                          <p:attrName>style.visibility</p:attrName>
                                        </p:attrNameLst>
                                      </p:cBhvr>
                                      <p:to>
                                        <p:strVal val="visible"/>
                                      </p:to>
                                    </p:set>
                                    <p:animEffect transition="in" filter="wheel(4)">
                                      <p:cBhvr>
                                        <p:cTn id="22" dur="2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ln>
            <a:noFill/>
          </a:ln>
          <a:effectLst>
            <a:outerShdw blurRad="127000" dist="38100" dir="2700000" algn="ctr">
              <a:srgbClr val="000000">
                <a:alpha val="45000"/>
              </a:srgbClr>
            </a:outerShdw>
          </a:effectLst>
        </p:spPr>
        <p:txBody>
          <a:bodyPr/>
          <a:lstStyle/>
          <a:p>
            <a:r>
              <a:rPr lang="pl-PL" dirty="0" smtClean="0">
                <a:solidFill>
                  <a:srgbClr val="00B0F0"/>
                </a:solidFill>
              </a:rPr>
              <a:t>France and </a:t>
            </a:r>
            <a:r>
              <a:rPr lang="pl-PL" dirty="0" err="1" smtClean="0">
                <a:solidFill>
                  <a:srgbClr val="00B0F0"/>
                </a:solidFill>
              </a:rPr>
              <a:t>Italy</a:t>
            </a:r>
            <a:endParaRPr lang="pl-PL" dirty="0">
              <a:solidFill>
                <a:srgbClr val="00B0F0"/>
              </a:solidFill>
            </a:endParaRPr>
          </a:p>
        </p:txBody>
      </p:sp>
      <p:sp>
        <p:nvSpPr>
          <p:cNvPr id="3" name="Symbol zastępczy zawartości 2"/>
          <p:cNvSpPr>
            <a:spLocks noGrp="1"/>
          </p:cNvSpPr>
          <p:nvPr>
            <p:ph idx="1"/>
          </p:nvPr>
        </p:nvSpPr>
        <p:spPr>
          <a:ln>
            <a:noFill/>
          </a:ln>
          <a:effectLst>
            <a:outerShdw blurRad="127000" dist="38100" dir="2700000" algn="ctr">
              <a:srgbClr val="000000">
                <a:alpha val="45000"/>
              </a:srgbClr>
            </a:outerShdw>
          </a:effectLst>
        </p:spPr>
        <p:txBody>
          <a:bodyPr/>
          <a:lstStyle/>
          <a:p>
            <a:r>
              <a:rPr lang="pl-PL" dirty="0" smtClean="0">
                <a:solidFill>
                  <a:schemeClr val="tx2"/>
                </a:solidFill>
              </a:rPr>
              <a:t>In France </a:t>
            </a:r>
            <a:r>
              <a:rPr lang="pl-PL" dirty="0" err="1" smtClean="0">
                <a:solidFill>
                  <a:schemeClr val="tx2"/>
                </a:solidFill>
              </a:rPr>
              <a:t>valentine’s</a:t>
            </a:r>
            <a:r>
              <a:rPr lang="pl-PL" dirty="0" smtClean="0">
                <a:solidFill>
                  <a:schemeClr val="tx2"/>
                </a:solidFill>
              </a:rPr>
              <a:t> </a:t>
            </a:r>
            <a:r>
              <a:rPr lang="pl-PL" dirty="0" err="1" smtClean="0">
                <a:solidFill>
                  <a:schemeClr val="tx2"/>
                </a:solidFill>
              </a:rPr>
              <a:t>day</a:t>
            </a:r>
            <a:r>
              <a:rPr lang="pl-PL" dirty="0" smtClean="0">
                <a:solidFill>
                  <a:schemeClr val="tx2"/>
                </a:solidFill>
              </a:rPr>
              <a:t> </a:t>
            </a:r>
            <a:r>
              <a:rPr lang="pl-PL" dirty="0" err="1" smtClean="0">
                <a:solidFill>
                  <a:schemeClr val="tx2"/>
                </a:solidFill>
              </a:rPr>
              <a:t>is</a:t>
            </a:r>
            <a:r>
              <a:rPr lang="pl-PL" dirty="0" smtClean="0">
                <a:solidFill>
                  <a:schemeClr val="tx2"/>
                </a:solidFill>
              </a:rPr>
              <a:t> a national</a:t>
            </a:r>
            <a:r>
              <a:rPr lang="pl-PL" dirty="0">
                <a:solidFill>
                  <a:schemeClr val="tx2"/>
                </a:solidFill>
              </a:rPr>
              <a:t> </a:t>
            </a:r>
            <a:r>
              <a:rPr lang="pl-PL" dirty="0" err="1" smtClean="0">
                <a:solidFill>
                  <a:schemeClr val="tx2"/>
                </a:solidFill>
              </a:rPr>
              <a:t>celebration</a:t>
            </a:r>
            <a:r>
              <a:rPr lang="pl-PL" dirty="0" smtClean="0">
                <a:solidFill>
                  <a:schemeClr val="tx2"/>
                </a:solidFill>
              </a:rPr>
              <a:t> . </a:t>
            </a:r>
            <a:r>
              <a:rPr lang="pl-PL" dirty="0" err="1" smtClean="0">
                <a:solidFill>
                  <a:schemeClr val="tx2"/>
                </a:solidFill>
              </a:rPr>
              <a:t>People</a:t>
            </a:r>
            <a:r>
              <a:rPr lang="pl-PL" dirty="0" smtClean="0">
                <a:solidFill>
                  <a:schemeClr val="tx2"/>
                </a:solidFill>
              </a:rPr>
              <a:t> </a:t>
            </a:r>
            <a:r>
              <a:rPr lang="pl-PL" dirty="0" err="1" smtClean="0">
                <a:solidFill>
                  <a:schemeClr val="tx2"/>
                </a:solidFill>
              </a:rPr>
              <a:t>send</a:t>
            </a:r>
            <a:r>
              <a:rPr lang="pl-PL" dirty="0" smtClean="0">
                <a:solidFill>
                  <a:schemeClr val="tx2"/>
                </a:solidFill>
              </a:rPr>
              <a:t> </a:t>
            </a:r>
            <a:r>
              <a:rPr lang="pl-PL" dirty="0" err="1" smtClean="0">
                <a:solidFill>
                  <a:schemeClr val="tx2"/>
                </a:solidFill>
              </a:rPr>
              <a:t>bunches</a:t>
            </a:r>
            <a:r>
              <a:rPr lang="pl-PL" dirty="0" smtClean="0">
                <a:solidFill>
                  <a:schemeClr val="tx2"/>
                </a:solidFill>
              </a:rPr>
              <a:t> of </a:t>
            </a:r>
            <a:r>
              <a:rPr lang="pl-PL" dirty="0" err="1" smtClean="0">
                <a:solidFill>
                  <a:schemeClr val="tx2"/>
                </a:solidFill>
              </a:rPr>
              <a:t>flowers</a:t>
            </a:r>
            <a:r>
              <a:rPr lang="pl-PL" dirty="0">
                <a:solidFill>
                  <a:schemeClr val="tx2"/>
                </a:solidFill>
              </a:rPr>
              <a:t> </a:t>
            </a:r>
            <a:r>
              <a:rPr lang="pl-PL" dirty="0" err="1" smtClean="0">
                <a:solidFill>
                  <a:schemeClr val="tx2"/>
                </a:solidFill>
              </a:rPr>
              <a:t>with</a:t>
            </a:r>
            <a:r>
              <a:rPr lang="pl-PL" dirty="0" smtClean="0">
                <a:solidFill>
                  <a:schemeClr val="tx2"/>
                </a:solidFill>
              </a:rPr>
              <a:t> </a:t>
            </a:r>
            <a:r>
              <a:rPr lang="pl-PL" dirty="0" err="1" smtClean="0">
                <a:solidFill>
                  <a:schemeClr val="tx2"/>
                </a:solidFill>
              </a:rPr>
              <a:t>tickets</a:t>
            </a:r>
            <a:r>
              <a:rPr lang="pl-PL" dirty="0" smtClean="0">
                <a:solidFill>
                  <a:schemeClr val="tx2"/>
                </a:solidFill>
              </a:rPr>
              <a:t> to </a:t>
            </a:r>
            <a:r>
              <a:rPr lang="pl-PL" dirty="0" err="1" smtClean="0">
                <a:solidFill>
                  <a:schemeClr val="tx2"/>
                </a:solidFill>
              </a:rPr>
              <a:t>the</a:t>
            </a:r>
            <a:r>
              <a:rPr lang="pl-PL" dirty="0" smtClean="0">
                <a:solidFill>
                  <a:schemeClr val="tx2"/>
                </a:solidFill>
              </a:rPr>
              <a:t> </a:t>
            </a:r>
            <a:r>
              <a:rPr lang="pl-PL" dirty="0" err="1" smtClean="0">
                <a:solidFill>
                  <a:schemeClr val="tx2"/>
                </a:solidFill>
              </a:rPr>
              <a:t>theatre</a:t>
            </a:r>
            <a:r>
              <a:rPr lang="pl-PL" dirty="0" smtClean="0">
                <a:solidFill>
                  <a:schemeClr val="tx2"/>
                </a:solidFill>
              </a:rPr>
              <a:t>.</a:t>
            </a:r>
          </a:p>
          <a:p>
            <a:endParaRPr lang="pl-PL" dirty="0" smtClean="0">
              <a:solidFill>
                <a:srgbClr val="00B0F0"/>
              </a:solidFill>
            </a:endParaRPr>
          </a:p>
          <a:p>
            <a:pPr algn="just"/>
            <a:endParaRPr lang="pl-PL" dirty="0" smtClean="0">
              <a:solidFill>
                <a:srgbClr val="00B0F0"/>
              </a:solidFill>
            </a:endParaRPr>
          </a:p>
          <a:p>
            <a:r>
              <a:rPr lang="pl-PL" dirty="0" err="1" smtClean="0">
                <a:solidFill>
                  <a:schemeClr val="accent6"/>
                </a:solidFill>
              </a:rPr>
              <a:t>Italy</a:t>
            </a:r>
            <a:r>
              <a:rPr lang="pl-PL" dirty="0" smtClean="0">
                <a:solidFill>
                  <a:schemeClr val="accent6"/>
                </a:solidFill>
              </a:rPr>
              <a:t>- </a:t>
            </a:r>
            <a:r>
              <a:rPr lang="pl-PL" dirty="0" err="1" smtClean="0">
                <a:solidFill>
                  <a:schemeClr val="accent6"/>
                </a:solidFill>
              </a:rPr>
              <a:t>valentine’s</a:t>
            </a:r>
            <a:r>
              <a:rPr lang="pl-PL" dirty="0" smtClean="0">
                <a:solidFill>
                  <a:schemeClr val="accent6"/>
                </a:solidFill>
              </a:rPr>
              <a:t> </a:t>
            </a:r>
            <a:r>
              <a:rPr lang="pl-PL" dirty="0" err="1" smtClean="0">
                <a:solidFill>
                  <a:schemeClr val="accent6"/>
                </a:solidFill>
              </a:rPr>
              <a:t>tradition</a:t>
            </a:r>
            <a:r>
              <a:rPr lang="pl-PL" dirty="0" smtClean="0">
                <a:solidFill>
                  <a:schemeClr val="accent6"/>
                </a:solidFill>
              </a:rPr>
              <a:t> </a:t>
            </a:r>
            <a:r>
              <a:rPr lang="pl-PL" dirty="0" err="1" smtClean="0">
                <a:solidFill>
                  <a:schemeClr val="accent6"/>
                </a:solidFill>
              </a:rPr>
              <a:t>in</a:t>
            </a:r>
            <a:r>
              <a:rPr lang="pl-PL" dirty="0" smtClean="0">
                <a:solidFill>
                  <a:schemeClr val="accent6"/>
                </a:solidFill>
              </a:rPr>
              <a:t> </a:t>
            </a:r>
            <a:r>
              <a:rPr lang="pl-PL" dirty="0" err="1" smtClean="0">
                <a:solidFill>
                  <a:schemeClr val="accent6"/>
                </a:solidFill>
              </a:rPr>
              <a:t>this</a:t>
            </a:r>
            <a:r>
              <a:rPr lang="pl-PL" dirty="0" smtClean="0">
                <a:solidFill>
                  <a:schemeClr val="accent6"/>
                </a:solidFill>
              </a:rPr>
              <a:t> country </a:t>
            </a:r>
            <a:r>
              <a:rPr lang="pl-PL" dirty="0" err="1" smtClean="0">
                <a:solidFill>
                  <a:schemeClr val="accent6"/>
                </a:solidFill>
              </a:rPr>
              <a:t>is</a:t>
            </a:r>
            <a:r>
              <a:rPr lang="pl-PL" dirty="0" smtClean="0">
                <a:solidFill>
                  <a:schemeClr val="accent6"/>
                </a:solidFill>
              </a:rPr>
              <a:t> </a:t>
            </a:r>
            <a:r>
              <a:rPr lang="pl-PL" dirty="0" err="1" smtClean="0">
                <a:solidFill>
                  <a:schemeClr val="accent6"/>
                </a:solidFill>
              </a:rPr>
              <a:t>buying</a:t>
            </a:r>
            <a:r>
              <a:rPr lang="pl-PL" dirty="0" smtClean="0">
                <a:solidFill>
                  <a:schemeClr val="accent6"/>
                </a:solidFill>
              </a:rPr>
              <a:t> red </a:t>
            </a:r>
            <a:r>
              <a:rPr lang="pl-PL" dirty="0" err="1" smtClean="0">
                <a:solidFill>
                  <a:schemeClr val="accent6"/>
                </a:solidFill>
              </a:rPr>
              <a:t>clothes</a:t>
            </a:r>
            <a:r>
              <a:rPr lang="pl-PL" dirty="0" smtClean="0">
                <a:solidFill>
                  <a:schemeClr val="accent6"/>
                </a:solidFill>
              </a:rPr>
              <a:t> for </a:t>
            </a:r>
            <a:r>
              <a:rPr lang="pl-PL" dirty="0" err="1" smtClean="0">
                <a:solidFill>
                  <a:schemeClr val="accent6"/>
                </a:solidFill>
              </a:rPr>
              <a:t>people</a:t>
            </a:r>
            <a:r>
              <a:rPr lang="pl-PL" dirty="0" smtClean="0">
                <a:solidFill>
                  <a:schemeClr val="accent6"/>
                </a:solidFill>
              </a:rPr>
              <a:t> </a:t>
            </a:r>
            <a:r>
              <a:rPr lang="pl-PL" dirty="0" err="1" smtClean="0">
                <a:solidFill>
                  <a:schemeClr val="accent6"/>
                </a:solidFill>
              </a:rPr>
              <a:t>who</a:t>
            </a:r>
            <a:r>
              <a:rPr lang="pl-PL" dirty="0" smtClean="0">
                <a:solidFill>
                  <a:schemeClr val="accent6"/>
                </a:solidFill>
              </a:rPr>
              <a:t> we </a:t>
            </a:r>
            <a:r>
              <a:rPr lang="pl-PL" dirty="0" err="1" smtClean="0">
                <a:solidFill>
                  <a:schemeClr val="accent6"/>
                </a:solidFill>
              </a:rPr>
              <a:t>love</a:t>
            </a:r>
            <a:r>
              <a:rPr lang="pl-PL" dirty="0" smtClean="0">
                <a:solidFill>
                  <a:schemeClr val="accent6"/>
                </a:solidFill>
              </a:rPr>
              <a:t>.</a:t>
            </a:r>
            <a:endParaRPr lang="pl-PL" dirty="0">
              <a:solidFill>
                <a:schemeClr val="accent6"/>
              </a:solidFill>
            </a:endParaRPr>
          </a:p>
        </p:txBody>
      </p:sp>
      <p:pic>
        <p:nvPicPr>
          <p:cNvPr id="3075" name="Picture 3"/>
          <p:cNvPicPr>
            <a:picLocks noChangeAspect="1" noChangeArrowheads="1" noCrop="1"/>
          </p:cNvPicPr>
          <p:nvPr/>
        </p:nvPicPr>
        <p:blipFill>
          <a:blip r:embed="rId3"/>
          <a:srcRect/>
          <a:stretch>
            <a:fillRect/>
          </a:stretch>
        </p:blipFill>
        <p:spPr bwMode="auto">
          <a:xfrm>
            <a:off x="5486400" y="2590800"/>
            <a:ext cx="1600200" cy="1600200"/>
          </a:xfrm>
          <a:prstGeom prst="rect">
            <a:avLst/>
          </a:prstGeom>
          <a:noFill/>
          <a:ln w="9525">
            <a:noFill/>
            <a:miter lim="800000"/>
            <a:headEnd/>
            <a:tailEnd/>
          </a:ln>
        </p:spPr>
      </p:pic>
      <p:pic>
        <p:nvPicPr>
          <p:cNvPr id="3076" name="Picture 4"/>
          <p:cNvPicPr>
            <a:picLocks noChangeAspect="1" noChangeArrowheads="1" noCrop="1"/>
          </p:cNvPicPr>
          <p:nvPr/>
        </p:nvPicPr>
        <p:blipFill>
          <a:blip r:embed="rId4"/>
          <a:srcRect/>
          <a:stretch>
            <a:fillRect/>
          </a:stretch>
        </p:blipFill>
        <p:spPr bwMode="auto">
          <a:xfrm>
            <a:off x="7086600" y="5257800"/>
            <a:ext cx="1600200" cy="1600200"/>
          </a:xfrm>
          <a:prstGeom prst="rect">
            <a:avLst/>
          </a:prstGeom>
          <a:noFill/>
          <a:ln w="9525">
            <a:noFill/>
            <a:miter lim="800000"/>
            <a:headEnd/>
            <a:tailEnd/>
          </a:ln>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4)">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075"/>
                                        </p:tgtEl>
                                        <p:attrNameLst>
                                          <p:attrName>style.visibility</p:attrName>
                                        </p:attrNameLst>
                                      </p:cBhvr>
                                      <p:to>
                                        <p:strVal val="visible"/>
                                      </p:to>
                                    </p:set>
                                    <p:animEffect transition="in" filter="wheel(4)">
                                      <p:cBhvr>
                                        <p:cTn id="17" dur="2000"/>
                                        <p:tgtEl>
                                          <p:spTgt spid="307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3076"/>
                                        </p:tgtEl>
                                        <p:attrNameLst>
                                          <p:attrName>style.visibility</p:attrName>
                                        </p:attrNameLst>
                                      </p:cBhvr>
                                      <p:to>
                                        <p:strVal val="visible"/>
                                      </p:to>
                                    </p:set>
                                    <p:animEffect transition="in" filter="wheel(4)">
                                      <p:cBhvr>
                                        <p:cTn id="22"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462</Words>
  <Application>Microsoft Office PowerPoint</Application>
  <PresentationFormat>Pokaz na ekranie (4:3)</PresentationFormat>
  <Paragraphs>44</Paragraphs>
  <Slides>10</Slides>
  <Notes>4</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Office Theme</vt:lpstr>
      <vt:lpstr>Valentine's Day</vt:lpstr>
      <vt:lpstr>HISTORY</vt:lpstr>
      <vt:lpstr>GENERAL INFORMATION</vt:lpstr>
      <vt:lpstr>Slajd 4</vt:lpstr>
      <vt:lpstr>Love poems</vt:lpstr>
      <vt:lpstr>ST. VALENTINE’S DAY IN THE WORLD</vt:lpstr>
      <vt:lpstr>The USA and England</vt:lpstr>
      <vt:lpstr>Germany and Austria</vt:lpstr>
      <vt:lpstr>France and Italy</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Valentine's Day</dc:title>
  <dc:creator/>
  <cp:lastModifiedBy>User</cp:lastModifiedBy>
  <cp:revision>31</cp:revision>
  <dcterms:created xsi:type="dcterms:W3CDTF">2006-08-16T00:00:00Z</dcterms:created>
  <dcterms:modified xsi:type="dcterms:W3CDTF">2013-02-03T19:30:35Z</dcterms:modified>
</cp:coreProperties>
</file>