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3" r:id="rId6"/>
    <p:sldId id="259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01F28-7349-4018-903B-30A5750334C4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EB719-26AF-493C-A679-2E5541C4825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 spd="med">
    <p:comb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B302E4-F5D1-4CD0-9AD4-6DD57EE7ED51}" type="datetimeFigureOut">
              <a:rPr lang="pl-PL" smtClean="0"/>
              <a:pPr/>
              <a:t>2013-10-16</a:t>
            </a:fld>
            <a:endParaRPr lang="en-GB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FCBF13-7925-4F03-BA3C-8AC085530AB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comb/>
    <p:sndAc>
      <p:stSnd>
        <p:snd r:embed="rId13" name="camera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2.gif"/><Relationship Id="rId7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wmf"/><Relationship Id="rId10" Type="http://schemas.openxmlformats.org/officeDocument/2006/relationships/slide" Target="slide8.xml"/><Relationship Id="rId4" Type="http://schemas.openxmlformats.org/officeDocument/2006/relationships/image" Target="../media/image3.gif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In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The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 </a:t>
            </a:r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differences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 </a:t>
            </a:r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between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 </a:t>
            </a:r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Polish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 and </a:t>
            </a:r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English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 </a:t>
            </a:r>
            <a:r>
              <a:rPr lang="pl-PL" b="1" dirty="0" err="1" smtClean="0">
                <a:solidFill>
                  <a:srgbClr val="7030A0"/>
                </a:solidFill>
                <a:latin typeface="Book Antiqua" pitchFamily="18" charset="0"/>
              </a:rPr>
              <a:t>schools</a:t>
            </a:r>
            <a:r>
              <a:rPr lang="pl-PL" b="1" dirty="0" smtClean="0">
                <a:solidFill>
                  <a:srgbClr val="7030A0"/>
                </a:solidFill>
                <a:latin typeface="Book Antiqua" pitchFamily="18" charset="0"/>
              </a:rPr>
              <a:t>.</a:t>
            </a:r>
            <a:endParaRPr lang="en-GB" b="1" dirty="0">
              <a:solidFill>
                <a:srgbClr val="7030A0"/>
              </a:solidFill>
              <a:latin typeface="Book Antiqua" pitchFamily="18" charset="0"/>
            </a:endParaRPr>
          </a:p>
        </p:txBody>
      </p:sp>
      <p:pic>
        <p:nvPicPr>
          <p:cNvPr id="1026" name="Picture 2" descr="C:\Users\User\AppData\Local\Temp\MM90017827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39584">
            <a:off x="4540378" y="2754436"/>
            <a:ext cx="1666880" cy="1666880"/>
          </a:xfrm>
          <a:prstGeom prst="rect">
            <a:avLst/>
          </a:prstGeom>
          <a:noFill/>
        </p:spPr>
      </p:pic>
      <p:pic>
        <p:nvPicPr>
          <p:cNvPr id="1028" name="Picture 4" descr="C:\Users\User\AppData\Local\Temp\MM9001782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532847" flipH="1">
            <a:off x="3072237" y="2715055"/>
            <a:ext cx="1666880" cy="1666880"/>
          </a:xfrm>
          <a:prstGeom prst="rect">
            <a:avLst/>
          </a:prstGeom>
          <a:noFill/>
        </p:spPr>
      </p:pic>
      <p:pic>
        <p:nvPicPr>
          <p:cNvPr id="1029" name="Picture 5" descr="C:\Users\User\AppData\Local\Temp\MC90002992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5168189"/>
            <a:ext cx="1487729" cy="1689811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2714612" y="4714884"/>
            <a:ext cx="5786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rgbClr val="FF0000"/>
                </a:solidFill>
              </a:rPr>
              <a:t>Titles</a:t>
            </a:r>
            <a:r>
              <a:rPr lang="pl-PL" dirty="0" smtClean="0">
                <a:solidFill>
                  <a:srgbClr val="FF0000"/>
                </a:solidFill>
              </a:rPr>
              <a:t>:  </a:t>
            </a:r>
          </a:p>
          <a:p>
            <a:pPr marL="342900" indent="-342900">
              <a:buFont typeface="+mj-lt"/>
              <a:buAutoNum type="arabicParenR"/>
            </a:pPr>
            <a:r>
              <a:rPr lang="pl-PL" dirty="0" err="1" smtClean="0">
                <a:solidFill>
                  <a:srgbClr val="00B0F0"/>
                </a:solidFill>
                <a:hlinkClick r:id="rId6" action="ppaction://hlinksldjump"/>
              </a:rPr>
              <a:t>The</a:t>
            </a:r>
            <a:r>
              <a:rPr lang="pl-PL" dirty="0" smtClean="0">
                <a:solidFill>
                  <a:srgbClr val="00B0F0"/>
                </a:solidFill>
                <a:hlinkClick r:id="rId6" action="ppaction://hlinksldjump"/>
              </a:rPr>
              <a:t> </a:t>
            </a:r>
            <a:r>
              <a:rPr lang="pl-PL" dirty="0" err="1" smtClean="0">
                <a:solidFill>
                  <a:srgbClr val="00B0F0"/>
                </a:solidFill>
                <a:hlinkClick r:id="rId6" action="ppaction://hlinksldjump"/>
              </a:rPr>
              <a:t>main</a:t>
            </a:r>
            <a:r>
              <a:rPr lang="pl-PL" dirty="0" smtClean="0">
                <a:solidFill>
                  <a:srgbClr val="00B0F0"/>
                </a:solidFill>
                <a:hlinkClick r:id="rId6" action="ppaction://hlinksldjump"/>
              </a:rPr>
              <a:t> </a:t>
            </a:r>
            <a:r>
              <a:rPr lang="pl-PL" dirty="0" err="1" smtClean="0">
                <a:solidFill>
                  <a:srgbClr val="00B0F0"/>
                </a:solidFill>
                <a:hlinkClick r:id="rId6" action="ppaction://hlinksldjump"/>
              </a:rPr>
              <a:t>differences</a:t>
            </a:r>
            <a:endParaRPr lang="pl-PL" dirty="0" smtClean="0">
              <a:solidFill>
                <a:srgbClr val="00B0F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dirty="0" err="1" smtClean="0">
                <a:solidFill>
                  <a:srgbClr val="FF0000"/>
                </a:solidFill>
                <a:hlinkClick r:id="rId7" action="ppaction://hlinksldjump"/>
              </a:rPr>
              <a:t>Timetable</a:t>
            </a:r>
            <a:endParaRPr lang="pl-PL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dirty="0" err="1" smtClean="0">
                <a:solidFill>
                  <a:srgbClr val="7030A0"/>
                </a:solidFill>
                <a:hlinkClick r:id="rId8" action="ppaction://hlinksldjump"/>
              </a:rPr>
              <a:t>Facts</a:t>
            </a:r>
            <a:r>
              <a:rPr lang="pl-PL" dirty="0" smtClean="0">
                <a:solidFill>
                  <a:srgbClr val="7030A0"/>
                </a:solidFill>
                <a:hlinkClick r:id="rId8" action="ppaction://hlinksldjump"/>
              </a:rPr>
              <a:t> and </a:t>
            </a:r>
            <a:r>
              <a:rPr lang="pl-PL" dirty="0" err="1" smtClean="0">
                <a:solidFill>
                  <a:srgbClr val="7030A0"/>
                </a:solidFill>
                <a:hlinkClick r:id="rId8" action="ppaction://hlinksldjump"/>
              </a:rPr>
              <a:t>figures</a:t>
            </a:r>
            <a:r>
              <a:rPr lang="pl-PL" dirty="0" smtClean="0">
                <a:solidFill>
                  <a:srgbClr val="7030A0"/>
                </a:solidFill>
                <a:hlinkClick r:id="rId8" action="ppaction://hlinksldjump"/>
              </a:rPr>
              <a:t> </a:t>
            </a:r>
            <a:r>
              <a:rPr lang="pl-PL" dirty="0" err="1" smtClean="0">
                <a:solidFill>
                  <a:srgbClr val="7030A0"/>
                </a:solidFill>
                <a:hlinkClick r:id="rId8" action="ppaction://hlinksldjump"/>
              </a:rPr>
              <a:t>about</a:t>
            </a:r>
            <a:r>
              <a:rPr lang="pl-PL" dirty="0" smtClean="0">
                <a:solidFill>
                  <a:srgbClr val="7030A0"/>
                </a:solidFill>
                <a:hlinkClick r:id="rId8" action="ppaction://hlinksldjump"/>
              </a:rPr>
              <a:t> </a:t>
            </a:r>
            <a:r>
              <a:rPr lang="pl-PL" dirty="0" err="1" smtClean="0">
                <a:solidFill>
                  <a:srgbClr val="7030A0"/>
                </a:solidFill>
                <a:hlinkClick r:id="rId8" action="ppaction://hlinksldjump"/>
              </a:rPr>
              <a:t>English</a:t>
            </a:r>
            <a:r>
              <a:rPr lang="pl-PL" dirty="0" smtClean="0">
                <a:solidFill>
                  <a:srgbClr val="7030A0"/>
                </a:solidFill>
                <a:hlinkClick r:id="rId8" action="ppaction://hlinksldjump"/>
              </a:rPr>
              <a:t> </a:t>
            </a:r>
            <a:r>
              <a:rPr lang="pl-PL" dirty="0" err="1" smtClean="0">
                <a:solidFill>
                  <a:srgbClr val="7030A0"/>
                </a:solidFill>
                <a:hlinkClick r:id="rId8" action="ppaction://hlinksldjump"/>
              </a:rPr>
              <a:t>school</a:t>
            </a:r>
            <a:endParaRPr lang="pl-PL" dirty="0" smtClean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Special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 </a:t>
            </a: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days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 </a:t>
            </a: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at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 </a:t>
            </a: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school</a:t>
            </a:r>
            <a:endParaRPr lang="pl-PL" dirty="0" smtClean="0"/>
          </a:p>
          <a:p>
            <a:pPr marL="342900" indent="-342900">
              <a:buFont typeface="+mj-lt"/>
              <a:buAutoNum type="arabicParenR"/>
            </a:pPr>
            <a:r>
              <a:rPr lang="pl-PL" dirty="0" err="1" smtClean="0">
                <a:solidFill>
                  <a:srgbClr val="FFFF00"/>
                </a:solidFill>
                <a:hlinkClick r:id="rId10" action="ppaction://hlinksldjump"/>
              </a:rPr>
              <a:t>Summary</a:t>
            </a:r>
            <a:endParaRPr lang="pl-PL" dirty="0" smtClean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arenR"/>
            </a:pPr>
            <a:endParaRPr lang="pl-PL" dirty="0" smtClean="0"/>
          </a:p>
        </p:txBody>
      </p:sp>
      <p:sp>
        <p:nvSpPr>
          <p:cNvPr id="10" name="pole tekstowe 9"/>
          <p:cNvSpPr txBox="1"/>
          <p:nvPr/>
        </p:nvSpPr>
        <p:spPr>
          <a:xfrm>
            <a:off x="7286644" y="614364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B0F0"/>
                </a:solidFill>
                <a:hlinkClick r:id="" action="ppaction://hlinkshowjump?jump=lastslide"/>
              </a:rPr>
              <a:t>T</a:t>
            </a:r>
            <a:r>
              <a:rPr lang="pl-PL" dirty="0" smtClean="0">
                <a:solidFill>
                  <a:srgbClr val="FF0000"/>
                </a:solidFill>
                <a:hlinkClick r:id="" action="ppaction://hlinkshowjump?jump=lastslide"/>
              </a:rPr>
              <a:t>H</a:t>
            </a:r>
            <a:r>
              <a:rPr lang="pl-PL" dirty="0" smtClean="0">
                <a:solidFill>
                  <a:srgbClr val="7030A0"/>
                </a:solidFill>
                <a:hlinkClick r:id="" action="ppaction://hlinkshowjump?jump=lastslide"/>
              </a:rPr>
              <a:t>E </a:t>
            </a:r>
            <a:r>
              <a:rPr lang="pl-PL" dirty="0" smtClean="0">
                <a:solidFill>
                  <a:srgbClr val="FFFF00"/>
                </a:solidFill>
                <a:hlinkClick r:id="" action="ppaction://hlinkshowjump?jump=lastslide"/>
              </a:rPr>
              <a:t>E</a:t>
            </a:r>
            <a:r>
              <a:rPr lang="pl-PL" dirty="0" smtClean="0">
                <a:solidFill>
                  <a:srgbClr val="00B0F0"/>
                </a:solidFill>
                <a:hlinkClick r:id="" action="ppaction://hlinkshowjump?jump=lastslide"/>
              </a:rPr>
              <a:t>N</a:t>
            </a:r>
            <a:r>
              <a:rPr lang="pl-PL" dirty="0" smtClean="0">
                <a:solidFill>
                  <a:srgbClr val="FF0000"/>
                </a:solidFill>
                <a:hlinkClick r:id="" action="ppaction://hlinkshowjump?jump=lastslide"/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00B0F0"/>
                </a:solidFill>
              </a:rPr>
              <a:t>The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main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differences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lot of </a:t>
            </a:r>
            <a:r>
              <a:rPr lang="pl-PL" dirty="0" err="1" smtClean="0"/>
              <a:t>differences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Polish</a:t>
            </a:r>
            <a:r>
              <a:rPr lang="pl-PL" dirty="0" smtClean="0"/>
              <a:t> and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r>
              <a:rPr lang="pl-PL" dirty="0" err="1" smtClean="0"/>
              <a:t>schools</a:t>
            </a:r>
            <a:r>
              <a:rPr lang="pl-PL" dirty="0" smtClean="0"/>
              <a:t>. </a:t>
            </a:r>
            <a:r>
              <a:rPr lang="pl-PL" dirty="0" err="1" smtClean="0"/>
              <a:t>Below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find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most </a:t>
            </a:r>
            <a:r>
              <a:rPr lang="pl-PL" dirty="0" err="1" smtClean="0"/>
              <a:t>important</a:t>
            </a:r>
            <a:r>
              <a:rPr lang="pl-PL" dirty="0" smtClean="0"/>
              <a:t> </a:t>
            </a:r>
            <a:r>
              <a:rPr lang="pl-PL" dirty="0" err="1" smtClean="0"/>
              <a:t>ones</a:t>
            </a:r>
            <a:r>
              <a:rPr lang="pl-PL" dirty="0" smtClean="0"/>
              <a:t>.</a:t>
            </a:r>
          </a:p>
          <a:p>
            <a:pPr marL="596646" indent="-514350">
              <a:buClr>
                <a:srgbClr val="00B0F0"/>
              </a:buClr>
              <a:buFont typeface="Wingdings" pitchFamily="2" charset="2"/>
              <a:buChar char="q"/>
            </a:pPr>
            <a:r>
              <a:rPr lang="pl-PL" dirty="0" smtClean="0">
                <a:solidFill>
                  <a:srgbClr val="00B0F0"/>
                </a:solidFill>
              </a:rPr>
              <a:t>In </a:t>
            </a:r>
            <a:r>
              <a:rPr lang="pl-PL" dirty="0" err="1" smtClean="0">
                <a:solidFill>
                  <a:srgbClr val="00B0F0"/>
                </a:solidFill>
              </a:rPr>
              <a:t>English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school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students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must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wear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uniforms</a:t>
            </a:r>
            <a:r>
              <a:rPr lang="pl-PL" dirty="0" smtClean="0">
                <a:solidFill>
                  <a:srgbClr val="00B0F0"/>
                </a:solidFill>
              </a:rPr>
              <a:t>.</a:t>
            </a:r>
          </a:p>
          <a:p>
            <a:pPr marL="596646" indent="-514350">
              <a:buClr>
                <a:srgbClr val="0070C0"/>
              </a:buClr>
              <a:buFont typeface="Wingdings" pitchFamily="2" charset="2"/>
              <a:buChar char="q"/>
            </a:pPr>
            <a:r>
              <a:rPr lang="pl-PL" dirty="0" err="1" smtClean="0">
                <a:solidFill>
                  <a:srgbClr val="0070C0"/>
                </a:solidFill>
              </a:rPr>
              <a:t>They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always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have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the</a:t>
            </a:r>
            <a:r>
              <a:rPr lang="pl-PL" dirty="0" smtClean="0">
                <a:solidFill>
                  <a:srgbClr val="0070C0"/>
                </a:solidFill>
              </a:rPr>
              <a:t> same </a:t>
            </a:r>
            <a:r>
              <a:rPr lang="pl-PL" dirty="0" err="1" smtClean="0">
                <a:solidFill>
                  <a:srgbClr val="0070C0"/>
                </a:solidFill>
              </a:rPr>
              <a:t>timetable</a:t>
            </a:r>
            <a:r>
              <a:rPr lang="pl-PL" dirty="0" smtClean="0">
                <a:solidFill>
                  <a:srgbClr val="0070C0"/>
                </a:solidFill>
              </a:rPr>
              <a:t>  (</a:t>
            </a:r>
            <a:r>
              <a:rPr lang="pl-PL" dirty="0" err="1" smtClean="0">
                <a:solidFill>
                  <a:srgbClr val="0070C0"/>
                </a:solidFill>
              </a:rPr>
              <a:t>School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usually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starts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at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about</a:t>
            </a:r>
            <a:r>
              <a:rPr lang="pl-PL" dirty="0" smtClean="0">
                <a:solidFill>
                  <a:srgbClr val="0070C0"/>
                </a:solidFill>
              </a:rPr>
              <a:t> 9:00).</a:t>
            </a:r>
          </a:p>
          <a:p>
            <a:pPr marL="596646" indent="-514350">
              <a:buClr>
                <a:srgbClr val="00B0F0"/>
              </a:buClr>
              <a:buFont typeface="Wingdings" pitchFamily="2" charset="2"/>
              <a:buChar char="q"/>
            </a:pPr>
            <a:r>
              <a:rPr lang="pl-PL" dirty="0" err="1" smtClean="0">
                <a:solidFill>
                  <a:srgbClr val="00B0F0"/>
                </a:solidFill>
              </a:rPr>
              <a:t>English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lessons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are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more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practical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than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Polish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ones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e.g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cooking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or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practical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smtClean="0">
                <a:solidFill>
                  <a:srgbClr val="00B0F0"/>
                </a:solidFill>
              </a:rPr>
              <a:t>science </a:t>
            </a:r>
            <a:r>
              <a:rPr lang="pl-PL" dirty="0" err="1" smtClean="0">
                <a:solidFill>
                  <a:srgbClr val="00B0F0"/>
                </a:solidFill>
              </a:rPr>
              <a:t>lessons</a:t>
            </a:r>
            <a:r>
              <a:rPr lang="pl-PL" dirty="0" smtClean="0">
                <a:solidFill>
                  <a:srgbClr val="00B0F0"/>
                </a:solidFill>
              </a:rPr>
              <a:t>.</a:t>
            </a:r>
          </a:p>
          <a:p>
            <a:pPr marL="596646" indent="-514350">
              <a:buClr>
                <a:srgbClr val="0070C0"/>
              </a:buClr>
              <a:buFont typeface="Wingdings" pitchFamily="2" charset="2"/>
              <a:buChar char="q"/>
            </a:pPr>
            <a:r>
              <a:rPr lang="pl-PL" dirty="0" err="1" smtClean="0">
                <a:solidFill>
                  <a:srgbClr val="0070C0"/>
                </a:solidFill>
              </a:rPr>
              <a:t>They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also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have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the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different</a:t>
            </a:r>
            <a:r>
              <a:rPr lang="pl-PL" dirty="0" smtClean="0">
                <a:solidFill>
                  <a:srgbClr val="0070C0"/>
                </a:solidFill>
              </a:rPr>
              <a:t> system of </a:t>
            </a:r>
            <a:r>
              <a:rPr lang="en-GB" dirty="0" smtClean="0">
                <a:solidFill>
                  <a:srgbClr val="0070C0"/>
                </a:solidFill>
              </a:rPr>
              <a:t>asses</a:t>
            </a:r>
            <a:r>
              <a:rPr lang="pl-PL" dirty="0" err="1" smtClean="0">
                <a:solidFill>
                  <a:srgbClr val="0070C0"/>
                </a:solidFill>
              </a:rPr>
              <a:t>sment</a:t>
            </a:r>
            <a:r>
              <a:rPr lang="pl-PL" dirty="0" smtClean="0">
                <a:solidFill>
                  <a:srgbClr val="0070C0"/>
                </a:solidFill>
              </a:rPr>
              <a:t> (</a:t>
            </a:r>
            <a:r>
              <a:rPr lang="pl-PL" dirty="0" err="1" smtClean="0">
                <a:solidFill>
                  <a:srgbClr val="0070C0"/>
                </a:solidFill>
              </a:rPr>
              <a:t>A-F</a:t>
            </a:r>
            <a:r>
              <a:rPr lang="pl-PL" dirty="0" smtClean="0">
                <a:solidFill>
                  <a:srgbClr val="0070C0"/>
                </a:solidFill>
              </a:rPr>
              <a:t>).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User\AppData\Local\Temp\MC90002459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0"/>
            <a:ext cx="1799539" cy="1389888"/>
          </a:xfrm>
          <a:prstGeom prst="rect">
            <a:avLst/>
          </a:prstGeom>
          <a:noFill/>
        </p:spPr>
      </p:pic>
      <p:sp>
        <p:nvSpPr>
          <p:cNvPr id="7" name="Przycisk akcji: Strona główna 6">
            <a:hlinkClick r:id="" action="ppaction://hlinkshowjump?jump=firstslide" highlightClick="1"/>
          </p:cNvPr>
          <p:cNvSpPr/>
          <p:nvPr/>
        </p:nvSpPr>
        <p:spPr>
          <a:xfrm>
            <a:off x="8215338" y="5715016"/>
            <a:ext cx="571504" cy="500066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FF0000"/>
                </a:solidFill>
              </a:rPr>
              <a:t>Timetable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an </a:t>
            </a:r>
            <a:r>
              <a:rPr lang="pl-PL" dirty="0" err="1" smtClean="0"/>
              <a:t>English</a:t>
            </a:r>
            <a:r>
              <a:rPr lang="pl-PL" dirty="0" smtClean="0"/>
              <a:t> student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day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</a:t>
            </a:r>
            <a:r>
              <a:rPr lang="pl-PL" dirty="0" err="1" smtClean="0"/>
              <a:t>look</a:t>
            </a:r>
            <a:r>
              <a:rPr lang="pl-PL" dirty="0" smtClean="0"/>
              <a:t> </a:t>
            </a:r>
            <a:r>
              <a:rPr lang="pl-PL" dirty="0" err="1" smtClean="0"/>
              <a:t>like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.</a:t>
            </a:r>
          </a:p>
          <a:p>
            <a:endParaRPr lang="en-GB" dirty="0"/>
          </a:p>
        </p:txBody>
      </p:sp>
      <p:sp>
        <p:nvSpPr>
          <p:cNvPr id="4" name="Zwój pionowy 3"/>
          <p:cNvSpPr/>
          <p:nvPr/>
        </p:nvSpPr>
        <p:spPr>
          <a:xfrm>
            <a:off x="4071934" y="2643182"/>
            <a:ext cx="4643470" cy="3786214"/>
          </a:xfrm>
          <a:prstGeom prst="verticalScroll">
            <a:avLst>
              <a:gd name="adj" fmla="val 15561"/>
            </a:avLst>
          </a:prstGeom>
          <a:solidFill>
            <a:schemeClr val="bg1"/>
          </a:solidFill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ole tekstowe 4"/>
          <p:cNvSpPr txBox="1"/>
          <p:nvPr/>
        </p:nvSpPr>
        <p:spPr>
          <a:xfrm>
            <a:off x="5072066" y="3714752"/>
            <a:ext cx="3143272" cy="2585323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square" rtlCol="0">
            <a:spAutoFit/>
          </a:bodyPr>
          <a:lstStyle/>
          <a:p>
            <a:pPr algn="just"/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lessons</a:t>
            </a:r>
            <a:r>
              <a:rPr lang="pl-PL" dirty="0" smtClean="0"/>
              <a:t> start </a:t>
            </a:r>
            <a:r>
              <a:rPr lang="pl-PL" dirty="0" err="1" smtClean="0"/>
              <a:t>at</a:t>
            </a:r>
            <a:r>
              <a:rPr lang="pl-PL" dirty="0" smtClean="0"/>
              <a:t> 9:00</a:t>
            </a:r>
          </a:p>
          <a:p>
            <a:pPr algn="just"/>
            <a:r>
              <a:rPr lang="pl-PL" dirty="0" err="1" smtClean="0"/>
              <a:t>Timetable</a:t>
            </a:r>
            <a:r>
              <a:rPr lang="pl-PL" dirty="0" smtClean="0"/>
              <a:t>:</a:t>
            </a:r>
          </a:p>
          <a:p>
            <a:pPr algn="just"/>
            <a:r>
              <a:rPr lang="pl-PL" dirty="0" smtClean="0"/>
              <a:t>Period 1 60 </a:t>
            </a:r>
            <a:r>
              <a:rPr lang="pl-PL" dirty="0" err="1" smtClean="0"/>
              <a:t>minutes</a:t>
            </a:r>
            <a:endParaRPr lang="pl-PL" dirty="0" smtClean="0"/>
          </a:p>
          <a:p>
            <a:pPr algn="just"/>
            <a:r>
              <a:rPr lang="pl-PL" dirty="0" smtClean="0"/>
              <a:t>Period 2</a:t>
            </a:r>
          </a:p>
          <a:p>
            <a:pPr algn="just"/>
            <a:r>
              <a:rPr lang="pl-PL" dirty="0" smtClean="0"/>
              <a:t>Break 15 </a:t>
            </a:r>
            <a:r>
              <a:rPr lang="pl-PL" dirty="0" err="1" smtClean="0"/>
              <a:t>minutes</a:t>
            </a:r>
            <a:endParaRPr lang="pl-PL" dirty="0" smtClean="0"/>
          </a:p>
          <a:p>
            <a:pPr algn="just"/>
            <a:r>
              <a:rPr lang="pl-PL" dirty="0" smtClean="0"/>
              <a:t>Period 3</a:t>
            </a:r>
          </a:p>
          <a:p>
            <a:pPr algn="just"/>
            <a:r>
              <a:rPr lang="pl-PL" dirty="0" smtClean="0"/>
              <a:t>Period 4</a:t>
            </a:r>
          </a:p>
          <a:p>
            <a:pPr algn="just"/>
            <a:r>
              <a:rPr lang="pl-PL" dirty="0" smtClean="0"/>
              <a:t>Lunch break 60 </a:t>
            </a:r>
            <a:r>
              <a:rPr lang="pl-PL" dirty="0" err="1" smtClean="0"/>
              <a:t>minutes</a:t>
            </a:r>
            <a:endParaRPr lang="pl-PL" dirty="0" smtClean="0"/>
          </a:p>
          <a:p>
            <a:pPr algn="just"/>
            <a:r>
              <a:rPr lang="pl-PL" dirty="0" smtClean="0"/>
              <a:t>Period 5 (</a:t>
            </a:r>
            <a:r>
              <a:rPr lang="en-GB" dirty="0" smtClean="0"/>
              <a:t>casual</a:t>
            </a:r>
            <a:r>
              <a:rPr lang="pl-PL" dirty="0" smtClean="0"/>
              <a:t> </a:t>
            </a:r>
            <a:r>
              <a:rPr lang="pl-PL" dirty="0" err="1" smtClean="0"/>
              <a:t>lessons</a:t>
            </a:r>
            <a:r>
              <a:rPr lang="pl-PL" dirty="0" smtClean="0"/>
              <a:t>)</a:t>
            </a:r>
          </a:p>
        </p:txBody>
      </p:sp>
      <p:pic>
        <p:nvPicPr>
          <p:cNvPr id="3074" name="Picture 2" descr="C:\Users\User\AppData\Local\Temp\MC90041090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214686"/>
            <a:ext cx="3200644" cy="2582518"/>
          </a:xfrm>
          <a:prstGeom prst="verticalScroll">
            <a:avLst/>
          </a:prstGeom>
          <a:noFill/>
          <a:ln w="19050">
            <a:solidFill>
              <a:schemeClr val="accent1"/>
            </a:solidFill>
          </a:ln>
          <a:scene3d>
            <a:camera prst="perspectiveContrastingRightFacing"/>
            <a:lightRig rig="threePt" dir="t"/>
          </a:scene3d>
        </p:spPr>
      </p:pic>
      <p:sp>
        <p:nvSpPr>
          <p:cNvPr id="9" name="Przycisk akcji: Strona główna 8">
            <a:hlinkClick r:id="" action="ppaction://hlinkshowjump?jump=firstslide" highlightClick="1"/>
          </p:cNvPr>
          <p:cNvSpPr/>
          <p:nvPr/>
        </p:nvSpPr>
        <p:spPr>
          <a:xfrm>
            <a:off x="8215338" y="5715016"/>
            <a:ext cx="571504" cy="500066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rzycisk akcji: Do przodu lub Następny 7">
            <a:hlinkClick r:id="" action="ppaction://hlinkshowjump?jump=nextslide" highlightClick="1"/>
          </p:cNvPr>
          <p:cNvSpPr/>
          <p:nvPr/>
        </p:nvSpPr>
        <p:spPr>
          <a:xfrm>
            <a:off x="8358214" y="5214950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/>
          <a:lstStyle/>
          <a:p>
            <a:r>
              <a:rPr lang="pl-PL" dirty="0" smtClean="0"/>
              <a:t>SCHOOL YEAR 2013/2014</a:t>
            </a:r>
            <a:endParaRPr lang="pl-P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3275320"/>
              </p:ext>
            </p:extLst>
          </p:nvPr>
        </p:nvGraphicFramePr>
        <p:xfrm>
          <a:off x="323528" y="836712"/>
          <a:ext cx="8229600" cy="572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21866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TERMS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START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FINISH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BREAKS</a:t>
                      </a:r>
                      <a:endParaRPr lang="pl-PL" sz="1600" dirty="0"/>
                    </a:p>
                  </a:txBody>
                  <a:tcPr/>
                </a:tc>
              </a:tr>
              <a:tr h="2323153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AUTUMN</a:t>
                      </a:r>
                      <a:r>
                        <a:rPr lang="pl-PL" sz="1600" baseline="0" dirty="0" smtClean="0"/>
                        <a:t> 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2nd</a:t>
                      </a:r>
                      <a:r>
                        <a:rPr lang="pl-PL" sz="1600" baseline="0" dirty="0" smtClean="0"/>
                        <a:t> September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20th December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Half term:28th October-1st November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pl-PL" sz="16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dirty="0" smtClean="0">
                          <a:solidFill>
                            <a:srgbClr val="00B050"/>
                          </a:solidFill>
                        </a:rPr>
                        <a:t>Christmas: 21st December-5th</a:t>
                      </a:r>
                      <a:r>
                        <a:rPr lang="pl-PL" sz="1600" baseline="0" dirty="0" smtClean="0">
                          <a:solidFill>
                            <a:srgbClr val="00B050"/>
                          </a:solidFill>
                        </a:rPr>
                        <a:t> January</a:t>
                      </a:r>
                      <a:endParaRPr lang="pl-PL" sz="16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pl-PL" sz="1600" dirty="0"/>
                    </a:p>
                  </a:txBody>
                  <a:tcPr/>
                </a:tc>
              </a:tr>
              <a:tr h="2045761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SPRING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6th</a:t>
                      </a:r>
                      <a:r>
                        <a:rPr lang="pl-PL" sz="1600" baseline="0" dirty="0" smtClean="0"/>
                        <a:t> January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4th April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Half</a:t>
                      </a:r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 term: 17th February-21st February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>
                          <a:solidFill>
                            <a:srgbClr val="00B050"/>
                          </a:solidFill>
                        </a:rPr>
                        <a:t>Easter: 4th April-21st April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sz="1600" dirty="0"/>
                    </a:p>
                  </a:txBody>
                  <a:tcPr/>
                </a:tc>
              </a:tr>
              <a:tr h="936196">
                <a:tc>
                  <a:txBody>
                    <a:bodyPr/>
                    <a:lstStyle/>
                    <a:p>
                      <a:r>
                        <a:rPr lang="pl-PL" dirty="0" smtClean="0"/>
                        <a:t>SUMMER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22nd</a:t>
                      </a:r>
                      <a:r>
                        <a:rPr lang="pl-PL" baseline="0" dirty="0" smtClean="0"/>
                        <a:t> April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18th July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Half</a:t>
                      </a:r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 term: 26th May-30th May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zycisk akcji: Do przodu lub Następny 5">
            <a:hlinkClick r:id="" action="ppaction://hlinkshowjump?jump=nextslide" highlightClick="1"/>
          </p:cNvPr>
          <p:cNvSpPr/>
          <p:nvPr/>
        </p:nvSpPr>
        <p:spPr>
          <a:xfrm>
            <a:off x="8643966" y="550070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138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92696"/>
            <a:ext cx="8382000" cy="864096"/>
          </a:xfrm>
        </p:spPr>
        <p:txBody>
          <a:bodyPr/>
          <a:lstStyle/>
          <a:p>
            <a:r>
              <a:rPr lang="pl-PL" dirty="0" smtClean="0"/>
              <a:t>SCHOOL LIFE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776"/>
            <a:ext cx="4041648" cy="432048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REWARDS AND PROMOTION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1412776"/>
            <a:ext cx="4041775" cy="432048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SANCTIONS</a:t>
            </a:r>
            <a:endParaRPr lang="pl-PL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778145272"/>
              </p:ext>
            </p:extLst>
          </p:nvPr>
        </p:nvGraphicFramePr>
        <p:xfrm>
          <a:off x="381000" y="1916830"/>
          <a:ext cx="4041776" cy="491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752"/>
                <a:gridCol w="2083024"/>
              </a:tblGrid>
              <a:tr h="1636724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GRADING SYSTEM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A</a:t>
                      </a:r>
                      <a:r>
                        <a:rPr lang="pl-PL" sz="1400" baseline="0" dirty="0" smtClean="0"/>
                        <a:t> (70-100%)</a:t>
                      </a:r>
                    </a:p>
                    <a:p>
                      <a:r>
                        <a:rPr lang="pl-PL" sz="1400" dirty="0" smtClean="0"/>
                        <a:t>B</a:t>
                      </a:r>
                      <a:r>
                        <a:rPr lang="pl-PL" sz="1400" baseline="0" dirty="0" smtClean="0"/>
                        <a:t> (60-70%)</a:t>
                      </a:r>
                    </a:p>
                    <a:p>
                      <a:r>
                        <a:rPr lang="pl-PL" sz="1400" dirty="0" smtClean="0"/>
                        <a:t>C (50-60%)</a:t>
                      </a:r>
                    </a:p>
                    <a:p>
                      <a:r>
                        <a:rPr lang="pl-PL" sz="1400" dirty="0" smtClean="0"/>
                        <a:t>D close</a:t>
                      </a:r>
                      <a:r>
                        <a:rPr lang="pl-PL" sz="1400" baseline="0" dirty="0" smtClean="0"/>
                        <a:t> fail (46-49%)</a:t>
                      </a:r>
                    </a:p>
                    <a:p>
                      <a:r>
                        <a:rPr lang="pl-PL" sz="1400" baseline="0" dirty="0" smtClean="0"/>
                        <a:t>E fail </a:t>
                      </a:r>
                      <a:r>
                        <a:rPr lang="pl-PL" sz="1400" dirty="0" smtClean="0"/>
                        <a:t> (no award)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below 49%</a:t>
                      </a:r>
                      <a:endParaRPr lang="pl-PL" sz="1400" dirty="0"/>
                    </a:p>
                  </a:txBody>
                  <a:tcPr/>
                </a:tc>
              </a:tr>
              <a:tr h="44252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SCHOOL REPORT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</a:tr>
              <a:tr h="442522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GOLDEN TIME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</a:tr>
              <a:tr h="61831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VERBAL</a:t>
                      </a:r>
                      <a:r>
                        <a:rPr lang="pl-PL" sz="1400" baseline="0" dirty="0" smtClean="0"/>
                        <a:t> OR WRITTEN </a:t>
                      </a:r>
                      <a:r>
                        <a:rPr lang="pl-PL" sz="1400" dirty="0" smtClean="0"/>
                        <a:t>PRAISE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</a:tr>
              <a:tr h="112752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CHANGING</a:t>
                      </a:r>
                      <a:r>
                        <a:rPr lang="pl-PL" sz="1400" baseline="0" dirty="0" smtClean="0"/>
                        <a:t> A FORM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Student</a:t>
                      </a:r>
                      <a:r>
                        <a:rPr lang="pl-PL" sz="1400" baseline="0" dirty="0" smtClean="0"/>
                        <a:t> can be assigned for a better form after SATs (Standard Assessement Tests)</a:t>
                      </a:r>
                      <a:endParaRPr lang="pl-PL" sz="1400" dirty="0"/>
                    </a:p>
                  </a:txBody>
                  <a:tcPr/>
                </a:tc>
              </a:tr>
              <a:tr h="61831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VISUAL</a:t>
                      </a:r>
                      <a:r>
                        <a:rPr lang="pl-PL" sz="1400" baseline="0" dirty="0" smtClean="0"/>
                        <a:t> PRAISE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Stickers, stamps, privileges</a:t>
                      </a:r>
                      <a:endParaRPr lang="pl-P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956784259"/>
              </p:ext>
            </p:extLst>
          </p:nvPr>
        </p:nvGraphicFramePr>
        <p:xfrm>
          <a:off x="4644008" y="1988841"/>
          <a:ext cx="4041776" cy="46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113630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GRADING SYSTEM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622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SCHOOL REPORT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41622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VERBAL WARNING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622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MOVING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815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MISSING OUT A PRIVILEGE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No golden time</a:t>
                      </a:r>
                      <a:endParaRPr lang="pl-PL" dirty="0"/>
                    </a:p>
                  </a:txBody>
                  <a:tcPr/>
                </a:tc>
              </a:tr>
              <a:tr h="416221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BEHAVIOUR CHARTS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815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MAKING</a:t>
                      </a:r>
                      <a:r>
                        <a:rPr lang="pl-PL" sz="1400" baseline="0" dirty="0" smtClean="0"/>
                        <a:t> AN APOLOGY LETTER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1840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DETENTION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30-minute,</a:t>
                      </a:r>
                      <a:r>
                        <a:rPr lang="pl-PL" baseline="0" dirty="0" smtClean="0"/>
                        <a:t> 60-minute, Saturday</a:t>
                      </a:r>
                      <a:endParaRPr lang="pl-P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rzycisk akcji: Strona główna 8">
            <a:hlinkClick r:id="" action="ppaction://hlinkshowjump?jump=firstslide" highlightClick="1"/>
          </p:cNvPr>
          <p:cNvSpPr/>
          <p:nvPr/>
        </p:nvSpPr>
        <p:spPr>
          <a:xfrm>
            <a:off x="8572496" y="6357934"/>
            <a:ext cx="571504" cy="500066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8931569"/>
      </p:ext>
    </p:extLst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Facts</a:t>
            </a:r>
            <a:r>
              <a:rPr lang="pl-PL" dirty="0" smtClean="0">
                <a:solidFill>
                  <a:srgbClr val="7030A0"/>
                </a:solidFill>
              </a:rPr>
              <a:t> and </a:t>
            </a:r>
            <a:r>
              <a:rPr lang="pl-PL" dirty="0" err="1" smtClean="0">
                <a:solidFill>
                  <a:srgbClr val="7030A0"/>
                </a:solidFill>
              </a:rPr>
              <a:t>figures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smtClean="0">
                <a:solidFill>
                  <a:srgbClr val="7030A0"/>
                </a:solidFill>
              </a:rPr>
              <a:t>about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English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err="1" smtClean="0">
                <a:solidFill>
                  <a:srgbClr val="7030A0"/>
                </a:solidFill>
              </a:rPr>
              <a:t>school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l-PL" dirty="0" err="1" smtClean="0"/>
              <a:t>English</a:t>
            </a:r>
            <a:r>
              <a:rPr lang="pl-PL" dirty="0" smtClean="0"/>
              <a:t> </a:t>
            </a:r>
            <a:r>
              <a:rPr lang="pl-PL" dirty="0" err="1" smtClean="0"/>
              <a:t>children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winter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normal</a:t>
            </a:r>
            <a:r>
              <a:rPr lang="pl-PL" dirty="0" smtClean="0"/>
              <a:t> PE </a:t>
            </a:r>
            <a:r>
              <a:rPr lang="pl-PL" dirty="0" err="1" smtClean="0"/>
              <a:t>lessons</a:t>
            </a:r>
            <a:r>
              <a:rPr lang="pl-PL" dirty="0" smtClean="0"/>
              <a:t> </a:t>
            </a:r>
            <a:r>
              <a:rPr lang="pl-PL" dirty="0" err="1" smtClean="0"/>
              <a:t>outside</a:t>
            </a:r>
            <a:r>
              <a:rPr lang="pl-PL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3 </a:t>
            </a:r>
            <a:r>
              <a:rPr lang="pl-PL" dirty="0" err="1" smtClean="0"/>
              <a:t>days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year</a:t>
            </a:r>
            <a:r>
              <a:rPr lang="pl-PL" dirty="0" smtClean="0"/>
              <a:t> </a:t>
            </a:r>
            <a:r>
              <a:rPr lang="pl-PL" dirty="0" err="1" smtClean="0"/>
              <a:t>when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wear</a:t>
            </a:r>
            <a:r>
              <a:rPr lang="pl-PL" dirty="0" smtClean="0"/>
              <a:t> </a:t>
            </a:r>
            <a:r>
              <a:rPr lang="pl-PL" dirty="0" err="1" smtClean="0"/>
              <a:t>normal</a:t>
            </a:r>
            <a:r>
              <a:rPr lang="pl-PL" dirty="0" smtClean="0"/>
              <a:t> </a:t>
            </a:r>
            <a:r>
              <a:rPr lang="pl-PL" dirty="0" err="1" smtClean="0"/>
              <a:t>clothes</a:t>
            </a:r>
            <a:r>
              <a:rPr lang="pl-PL" dirty="0" smtClean="0"/>
              <a:t> to </a:t>
            </a:r>
            <a:r>
              <a:rPr lang="pl-PL" dirty="0" err="1" smtClean="0"/>
              <a:t>school</a:t>
            </a:r>
            <a:r>
              <a:rPr lang="pl-PL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naughty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r>
              <a:rPr lang="pl-PL" dirty="0" smtClean="0"/>
              <a:t>, </a:t>
            </a:r>
            <a:r>
              <a:rPr lang="pl-PL" dirty="0" err="1" smtClean="0"/>
              <a:t>you</a:t>
            </a:r>
            <a:r>
              <a:rPr lang="pl-PL" dirty="0" smtClean="0"/>
              <a:t> will </a:t>
            </a:r>
            <a:r>
              <a:rPr lang="pl-PL" dirty="0" err="1" smtClean="0"/>
              <a:t>stay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r>
              <a:rPr lang="pl-PL" dirty="0" smtClean="0"/>
              <a:t> </a:t>
            </a:r>
            <a:r>
              <a:rPr lang="pl-PL" dirty="0" err="1" smtClean="0"/>
              <a:t>after</a:t>
            </a:r>
            <a:r>
              <a:rPr lang="pl-PL" dirty="0" smtClean="0"/>
              <a:t> </a:t>
            </a:r>
            <a:r>
              <a:rPr lang="pl-PL" dirty="0" err="1" smtClean="0"/>
              <a:t>lessons</a:t>
            </a:r>
            <a:r>
              <a:rPr lang="pl-PL" dirty="0" smtClean="0"/>
              <a:t>.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don’t</a:t>
            </a:r>
            <a:r>
              <a:rPr lang="pl-PL" dirty="0" smtClean="0"/>
              <a:t> do </a:t>
            </a:r>
            <a:r>
              <a:rPr lang="pl-PL" dirty="0" err="1" smtClean="0"/>
              <a:t>it</a:t>
            </a:r>
            <a:r>
              <a:rPr lang="pl-PL" dirty="0" smtClean="0"/>
              <a:t>, </a:t>
            </a:r>
            <a:r>
              <a:rPr lang="pl-PL" dirty="0" err="1" smtClean="0"/>
              <a:t>you</a:t>
            </a:r>
            <a:r>
              <a:rPr lang="pl-PL" dirty="0" smtClean="0"/>
              <a:t> will </a:t>
            </a:r>
            <a:r>
              <a:rPr lang="pl-PL" dirty="0" err="1" smtClean="0"/>
              <a:t>stay</a:t>
            </a:r>
            <a:r>
              <a:rPr lang="pl-PL" dirty="0" smtClean="0"/>
              <a:t> on </a:t>
            </a:r>
            <a:r>
              <a:rPr lang="pl-PL" dirty="0" err="1" smtClean="0"/>
              <a:t>Saturday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r>
              <a:rPr lang="pl-PL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pl-PL" dirty="0" smtClean="0"/>
          </a:p>
          <a:p>
            <a:pPr>
              <a:buFont typeface="Wingdings" pitchFamily="2" charset="2"/>
              <a:buChar char="q"/>
            </a:pPr>
            <a:endParaRPr lang="pl-PL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6" name="Przycisk akcji: Strona główna 5">
            <a:hlinkClick r:id="" action="ppaction://hlinkshowjump?jump=firstslide" highlightClick="1"/>
          </p:cNvPr>
          <p:cNvSpPr/>
          <p:nvPr/>
        </p:nvSpPr>
        <p:spPr>
          <a:xfrm>
            <a:off x="8215338" y="5715016"/>
            <a:ext cx="571504" cy="500066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DAYS AT SCHOOL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3786190"/>
            <a:ext cx="6400800" cy="3071810"/>
          </a:xfrm>
        </p:spPr>
        <p:txBody>
          <a:bodyPr>
            <a:normAutofit/>
          </a:bodyPr>
          <a:lstStyle/>
          <a:p>
            <a:pPr marL="388620" indent="-342900">
              <a:buFont typeface="Arial" pitchFamily="34" charset="0"/>
              <a:buChar char="•"/>
            </a:pPr>
            <a:endParaRPr lang="pl-PL" b="1" dirty="0" smtClean="0">
              <a:solidFill>
                <a:srgbClr val="00B050"/>
              </a:solidFill>
            </a:endParaRPr>
          </a:p>
          <a:p>
            <a:pPr marL="388620" indent="-342900"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BANK HOLIDAYS </a:t>
            </a:r>
          </a:p>
          <a:p>
            <a:pPr marL="388620" indent="-342900"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INSET DAYS </a:t>
            </a:r>
            <a:r>
              <a:rPr lang="pl-PL" b="1" dirty="0" smtClean="0"/>
              <a:t>(STAFF TRAINING DAYS)</a:t>
            </a:r>
          </a:p>
          <a:p>
            <a:pPr marL="388620" indent="-342900"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B050"/>
                </a:solidFill>
              </a:rPr>
              <a:t>MUFTI DAY </a:t>
            </a:r>
            <a:r>
              <a:rPr lang="pl-PL" b="1" dirty="0" smtClean="0"/>
              <a:t>(NO UNIFORMS)</a:t>
            </a:r>
          </a:p>
          <a:p>
            <a:pPr marL="388620" indent="-342900">
              <a:buFont typeface="Arial" pitchFamily="34" charset="0"/>
              <a:buChar char="•"/>
            </a:pPr>
            <a:r>
              <a:rPr lang="pl-PL" b="1" dirty="0" smtClean="0"/>
              <a:t>PARENT MEETINGS</a:t>
            </a:r>
          </a:p>
          <a:p>
            <a:pPr marL="388620" indent="-342900">
              <a:buFont typeface="Arial" pitchFamily="34" charset="0"/>
              <a:buChar char="•"/>
            </a:pPr>
            <a:endParaRPr lang="pl-PL" b="1" dirty="0" smtClean="0"/>
          </a:p>
          <a:p>
            <a:pPr marL="388620" indent="-342900">
              <a:buFont typeface="Arial" pitchFamily="34" charset="0"/>
              <a:buChar char="•"/>
            </a:pPr>
            <a:endParaRPr lang="pl-PL" b="1" dirty="0" smtClean="0"/>
          </a:p>
          <a:p>
            <a:pPr marL="388620" indent="-342900">
              <a:buFont typeface="Arial" pitchFamily="34" charset="0"/>
              <a:buChar char="•"/>
            </a:pPr>
            <a:endParaRPr lang="pl-PL" b="1" dirty="0" smtClean="0"/>
          </a:p>
          <a:p>
            <a:pPr marL="388620" indent="-342900">
              <a:buFont typeface="Arial" pitchFamily="34" charset="0"/>
              <a:buChar char="•"/>
            </a:pPr>
            <a:endParaRPr lang="pl-PL" b="1" dirty="0" smtClean="0"/>
          </a:p>
          <a:p>
            <a:pPr marL="388620" indent="-342900">
              <a:buFont typeface="Arial" pitchFamily="34" charset="0"/>
              <a:buChar char="•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190663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FFFF00"/>
                </a:solidFill>
              </a:rPr>
              <a:t>Summary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 smtClean="0"/>
              <a:t>English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r>
              <a:rPr lang="pl-PL" dirty="0" smtClean="0"/>
              <a:t> </a:t>
            </a:r>
            <a:r>
              <a:rPr lang="pl-PL" dirty="0" err="1" smtClean="0"/>
              <a:t>looks</a:t>
            </a:r>
            <a:r>
              <a:rPr lang="pl-PL" dirty="0" smtClean="0"/>
              <a:t> </a:t>
            </a:r>
            <a:r>
              <a:rPr lang="en-GB" dirty="0" smtClean="0"/>
              <a:t>totally different</a:t>
            </a:r>
            <a:r>
              <a:rPr lang="pl-PL" dirty="0" smtClean="0"/>
              <a:t> </a:t>
            </a:r>
            <a:r>
              <a:rPr lang="pl-PL" dirty="0" err="1" smtClean="0"/>
              <a:t>than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Polish</a:t>
            </a:r>
            <a:r>
              <a:rPr lang="pl-PL" dirty="0" smtClean="0"/>
              <a:t> </a:t>
            </a:r>
            <a:r>
              <a:rPr lang="pl-PL" dirty="0" smtClean="0"/>
              <a:t>one.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a lot of </a:t>
            </a:r>
            <a:r>
              <a:rPr lang="pl-PL" dirty="0" err="1" smtClean="0"/>
              <a:t>benefits</a:t>
            </a:r>
            <a:r>
              <a:rPr lang="pl-PL" dirty="0" smtClean="0"/>
              <a:t> and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faults</a:t>
            </a:r>
            <a:r>
              <a:rPr lang="pl-PL" dirty="0" smtClean="0">
                <a:solidFill>
                  <a:srgbClr val="FF0000"/>
                </a:solidFill>
              </a:rPr>
              <a:t>. </a:t>
            </a:r>
            <a:r>
              <a:rPr lang="pl-PL" dirty="0" err="1" smtClean="0">
                <a:solidFill>
                  <a:srgbClr val="FF0000"/>
                </a:solidFill>
              </a:rPr>
              <a:t>Learn</a:t>
            </a:r>
            <a:r>
              <a:rPr lang="pl-PL" dirty="0" smtClean="0">
                <a:solidFill>
                  <a:srgbClr val="FF0000"/>
                </a:solidFill>
              </a:rPr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English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because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you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don’t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know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maybe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some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day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you</a:t>
            </a:r>
            <a:r>
              <a:rPr lang="pl-PL" dirty="0" smtClean="0">
                <a:solidFill>
                  <a:srgbClr val="FF0000"/>
                </a:solidFill>
              </a:rPr>
              <a:t> will </a:t>
            </a:r>
            <a:r>
              <a:rPr lang="pl-PL" dirty="0" err="1" smtClean="0">
                <a:solidFill>
                  <a:srgbClr val="FF0000"/>
                </a:solidFill>
              </a:rPr>
              <a:t>have</a:t>
            </a:r>
            <a:r>
              <a:rPr lang="pl-PL" dirty="0" smtClean="0">
                <a:solidFill>
                  <a:srgbClr val="FF0000"/>
                </a:solidFill>
              </a:rPr>
              <a:t> to </a:t>
            </a:r>
            <a:r>
              <a:rPr lang="pl-PL" dirty="0" err="1" smtClean="0">
                <a:solidFill>
                  <a:srgbClr val="FF0000"/>
                </a:solidFill>
              </a:rPr>
              <a:t>move</a:t>
            </a:r>
            <a:r>
              <a:rPr lang="pl-PL" dirty="0" smtClean="0">
                <a:solidFill>
                  <a:srgbClr val="FF0000"/>
                </a:solidFill>
              </a:rPr>
              <a:t> to </a:t>
            </a:r>
            <a:r>
              <a:rPr lang="pl-PL" dirty="0" err="1" smtClean="0">
                <a:solidFill>
                  <a:srgbClr val="FF0000"/>
                </a:solidFill>
              </a:rPr>
              <a:t>England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Przycisk akcji: Strona główna 5">
            <a:hlinkClick r:id="" action="ppaction://hlinkshowjump?jump=firstslide" highlightClick="1"/>
          </p:cNvPr>
          <p:cNvSpPr/>
          <p:nvPr/>
        </p:nvSpPr>
        <p:spPr>
          <a:xfrm>
            <a:off x="8215338" y="5715016"/>
            <a:ext cx="571504" cy="500066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End</a:t>
            </a:r>
            <a:endParaRPr lang="en-GB" dirty="0"/>
          </a:p>
        </p:txBody>
      </p:sp>
      <p:sp>
        <p:nvSpPr>
          <p:cNvPr id="6" name="Symbol zastępczy zawartości 5">
            <a:hlinkClick r:id="" action="ppaction://hlinkshowjump?jump=firstslide" highlightClick="1"/>
          </p:cNvPr>
          <p:cNvSpPr>
            <a:spLocks noGrp="1"/>
          </p:cNvSpPr>
          <p:nvPr>
            <p:ph idx="1"/>
          </p:nvPr>
        </p:nvSpPr>
        <p:spPr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err="1" smtClean="0"/>
              <a:t>Prepared</a:t>
            </a:r>
            <a:r>
              <a:rPr lang="pl-PL" dirty="0" smtClean="0"/>
              <a:t> by: Kacper </a:t>
            </a:r>
            <a:r>
              <a:rPr lang="pl-PL" dirty="0" err="1" smtClean="0"/>
              <a:t>Kopycki</a:t>
            </a:r>
            <a:endParaRPr lang="en-GB" dirty="0"/>
          </a:p>
        </p:txBody>
      </p:sp>
    </p:spTree>
  </p:cSld>
  <p:clrMapOvr>
    <a:masterClrMapping/>
  </p:clrMapOvr>
  <p:transition spd="med">
    <p:comb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416</Words>
  <Application>Microsoft Office PowerPoint</Application>
  <PresentationFormat>Pokaz na ekranie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Przesilenie</vt:lpstr>
      <vt:lpstr>In English school</vt:lpstr>
      <vt:lpstr>The main differences</vt:lpstr>
      <vt:lpstr>Timetable</vt:lpstr>
      <vt:lpstr>SCHOOL YEAR 2013/2014</vt:lpstr>
      <vt:lpstr>SCHOOL LIFE</vt:lpstr>
      <vt:lpstr> Facts and figures about English school</vt:lpstr>
      <vt:lpstr>SPECIAL DAYS AT SCHOOL</vt:lpstr>
      <vt:lpstr>Summary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English school</dc:title>
  <dc:creator>User</dc:creator>
  <cp:lastModifiedBy>User</cp:lastModifiedBy>
  <cp:revision>52</cp:revision>
  <dcterms:created xsi:type="dcterms:W3CDTF">2013-05-05T11:17:25Z</dcterms:created>
  <dcterms:modified xsi:type="dcterms:W3CDTF">2013-10-16T17:44:47Z</dcterms:modified>
</cp:coreProperties>
</file>