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66221E02-25CB-4963-84BC-0813985E7D90}" type="datetimeFigureOut">
              <a:rPr lang="pl-PL" smtClean="0"/>
              <a:pPr/>
              <a:t>2015-11-14</a:t>
            </a:fld>
            <a:endParaRPr lang="pl-PL" dirty="0"/>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dirty="0"/>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89B7C76-EFF2-4CD8-A475-4750F11B4BC6}"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2015-11-14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2015-11-14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66221E02-25CB-4963-84BC-0813985E7D90}" type="datetimeFigureOut">
              <a:rPr lang="pl-PL" smtClean="0"/>
              <a:pPr/>
              <a:t>2015-11-14</a:t>
            </a:fld>
            <a:endParaRPr lang="pl-PL" dirty="0"/>
          </a:p>
        </p:txBody>
      </p:sp>
      <p:sp>
        <p:nvSpPr>
          <p:cNvPr id="5" name="Symbol zastępczy stopki 4"/>
          <p:cNvSpPr>
            <a:spLocks noGrp="1"/>
          </p:cNvSpPr>
          <p:nvPr>
            <p:ph type="ftr" sz="quarter" idx="11"/>
          </p:nvPr>
        </p:nvSpPr>
        <p:spPr>
          <a:xfrm>
            <a:off x="457200" y="6480969"/>
            <a:ext cx="4260056" cy="300831"/>
          </a:xfrm>
        </p:spPr>
        <p:txBody>
          <a:bodyPr/>
          <a:lstStyle/>
          <a:p>
            <a:endParaRPr lang="pl-PL" dirty="0"/>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ymbol zastępczy daty 3"/>
          <p:cNvSpPr>
            <a:spLocks noGrp="1"/>
          </p:cNvSpPr>
          <p:nvPr>
            <p:ph type="dt" sz="half" idx="10"/>
          </p:nvPr>
        </p:nvSpPr>
        <p:spPr>
          <a:xfrm>
            <a:off x="6955632" y="6477000"/>
            <a:ext cx="2133600" cy="304800"/>
          </a:xfrm>
        </p:spPr>
        <p:txBody>
          <a:bodyPr/>
          <a:lstStyle/>
          <a:p>
            <a:fld id="{66221E02-25CB-4963-84BC-0813985E7D90}" type="datetimeFigureOut">
              <a:rPr lang="pl-PL" smtClean="0"/>
              <a:pPr/>
              <a:t>2015-11-14</a:t>
            </a:fld>
            <a:endParaRPr lang="pl-PL" dirty="0"/>
          </a:p>
        </p:txBody>
      </p:sp>
      <p:sp>
        <p:nvSpPr>
          <p:cNvPr id="5" name="Symbol zastępczy stopki 4"/>
          <p:cNvSpPr>
            <a:spLocks noGrp="1"/>
          </p:cNvSpPr>
          <p:nvPr>
            <p:ph type="ftr" sz="quarter" idx="11"/>
          </p:nvPr>
        </p:nvSpPr>
        <p:spPr>
          <a:xfrm>
            <a:off x="2619376" y="6480969"/>
            <a:ext cx="4260056" cy="300831"/>
          </a:xfrm>
        </p:spPr>
        <p:txBody>
          <a:bodyPr/>
          <a:lstStyle/>
          <a:p>
            <a:endParaRPr lang="pl-PL" dirty="0"/>
          </a:p>
        </p:txBody>
      </p:sp>
      <p:sp>
        <p:nvSpPr>
          <p:cNvPr id="6" name="Symbol zastępczy numeru slajdu 5"/>
          <p:cNvSpPr>
            <a:spLocks noGrp="1"/>
          </p:cNvSpPr>
          <p:nvPr>
            <p:ph type="sldNum" sz="quarter" idx="12"/>
          </p:nvPr>
        </p:nvSpPr>
        <p:spPr>
          <a:xfrm>
            <a:off x="8451056" y="809624"/>
            <a:ext cx="502920" cy="300831"/>
          </a:xfrm>
        </p:spPr>
        <p:txBody>
          <a:bodyPr/>
          <a:lstStyle/>
          <a:p>
            <a:fld id="{589B7C76-EFF2-4CD8-A475-4750F11B4BC6}" type="slidenum">
              <a:rPr lang="pl-PL" smtClean="0"/>
              <a:pPr/>
              <a:t>‹#›</a:t>
            </a:fld>
            <a:endParaRPr lang="pl-PL" dirty="0"/>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66221E02-25CB-4963-84BC-0813985E7D90}" type="datetimeFigureOut">
              <a:rPr lang="pl-PL" smtClean="0"/>
              <a:pPr/>
              <a:t>2015-11-14</a:t>
            </a:fld>
            <a:endParaRPr lang="pl-PL" dirty="0"/>
          </a:p>
        </p:txBody>
      </p:sp>
      <p:sp>
        <p:nvSpPr>
          <p:cNvPr id="6" name="Symbol zastępczy stopki 5"/>
          <p:cNvSpPr>
            <a:spLocks noGrp="1"/>
          </p:cNvSpPr>
          <p:nvPr>
            <p:ph type="ftr" sz="quarter" idx="11"/>
          </p:nvPr>
        </p:nvSpPr>
        <p:spPr>
          <a:xfrm>
            <a:off x="457200" y="6480969"/>
            <a:ext cx="4260056" cy="301752"/>
          </a:xfrm>
        </p:spPr>
        <p:txBody>
          <a:bodyPr/>
          <a:lstStyle/>
          <a:p>
            <a:endParaRPr lang="pl-PL" dirty="0"/>
          </a:p>
        </p:txBody>
      </p:sp>
      <p:sp>
        <p:nvSpPr>
          <p:cNvPr id="7" name="Symbol zastępczy numeru slajdu 6"/>
          <p:cNvSpPr>
            <a:spLocks noGrp="1"/>
          </p:cNvSpPr>
          <p:nvPr>
            <p:ph type="sldNum" sz="quarter" idx="12"/>
          </p:nvPr>
        </p:nvSpPr>
        <p:spPr>
          <a:xfrm>
            <a:off x="7589520" y="6480969"/>
            <a:ext cx="502920" cy="301752"/>
          </a:xfrm>
        </p:spPr>
        <p:txBody>
          <a:bodyPr/>
          <a:lstStyle/>
          <a:p>
            <a:fld id="{589B7C76-EFF2-4CD8-A475-4750F11B4BC6}"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66221E02-25CB-4963-84BC-0813985E7D90}" type="datetimeFigureOut">
              <a:rPr lang="pl-PL" smtClean="0"/>
              <a:pPr/>
              <a:t>2015-11-14</a:t>
            </a:fld>
            <a:endParaRPr lang="pl-PL" dirty="0"/>
          </a:p>
        </p:txBody>
      </p:sp>
      <p:sp>
        <p:nvSpPr>
          <p:cNvPr id="8" name="Symbol zastępczy stopki 7"/>
          <p:cNvSpPr>
            <a:spLocks noGrp="1"/>
          </p:cNvSpPr>
          <p:nvPr>
            <p:ph type="ftr" sz="quarter" idx="11"/>
          </p:nvPr>
        </p:nvSpPr>
        <p:spPr>
          <a:xfrm>
            <a:off x="457200" y="6480969"/>
            <a:ext cx="4261104" cy="301752"/>
          </a:xfrm>
        </p:spPr>
        <p:txBody>
          <a:bodyPr/>
          <a:lstStyle/>
          <a:p>
            <a:endParaRPr lang="pl-PL" dirty="0"/>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589B7C76-EFF2-4CD8-A475-4750F11B4BC6}" type="slidenum">
              <a:rPr lang="pl-PL" smtClean="0"/>
              <a:pPr/>
              <a:t>‹#›</a:t>
            </a:fld>
            <a:endParaRPr lang="pl-PL"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2015-11-14</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66221E02-25CB-4963-84BC-0813985E7D90}" type="datetimeFigureOut">
              <a:rPr lang="pl-PL" smtClean="0"/>
              <a:pPr/>
              <a:t>2015-11-14</a:t>
            </a:fld>
            <a:endParaRPr lang="pl-PL" dirty="0"/>
          </a:p>
        </p:txBody>
      </p:sp>
      <p:sp>
        <p:nvSpPr>
          <p:cNvPr id="3" name="Symbol zastępczy stopki 2"/>
          <p:cNvSpPr>
            <a:spLocks noGrp="1"/>
          </p:cNvSpPr>
          <p:nvPr>
            <p:ph type="ftr" sz="quarter" idx="11"/>
          </p:nvPr>
        </p:nvSpPr>
        <p:spPr>
          <a:xfrm>
            <a:off x="457200" y="6481890"/>
            <a:ext cx="4260056" cy="300831"/>
          </a:xfrm>
        </p:spPr>
        <p:txBody>
          <a:bodyPr/>
          <a:lstStyle/>
          <a:p>
            <a:endParaRPr lang="pl-PL" dirty="0"/>
          </a:p>
        </p:txBody>
      </p:sp>
      <p:sp>
        <p:nvSpPr>
          <p:cNvPr id="4" name="Symbol zastępczy numeru slajdu 3"/>
          <p:cNvSpPr>
            <a:spLocks noGrp="1"/>
          </p:cNvSpPr>
          <p:nvPr>
            <p:ph type="sldNum" sz="quarter" idx="12"/>
          </p:nvPr>
        </p:nvSpPr>
        <p:spPr>
          <a:xfrm>
            <a:off x="7589520" y="6480969"/>
            <a:ext cx="502920" cy="301752"/>
          </a:xfrm>
        </p:spPr>
        <p:txBody>
          <a:bodyPr/>
          <a:lstStyle/>
          <a:p>
            <a:fld id="{589B7C76-EFF2-4CD8-A475-4750F11B4BC6}"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66221E02-25CB-4963-84BC-0813985E7D90}" type="datetimeFigureOut">
              <a:rPr lang="pl-PL" smtClean="0"/>
              <a:pPr/>
              <a:t>2015-11-14</a:t>
            </a:fld>
            <a:endParaRPr lang="pl-PL" dirty="0"/>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dirty="0"/>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589B7C76-EFF2-4CD8-A475-4750F11B4BC6}" type="slidenum">
              <a:rPr lang="pl-PL" smtClean="0"/>
              <a:pPr/>
              <a:t>‹#›</a:t>
            </a:fld>
            <a:endParaRPr lang="pl-PL"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dirty="0"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66221E02-25CB-4963-84BC-0813985E7D90}" type="datetimeFigureOut">
              <a:rPr lang="pl-PL" smtClean="0"/>
              <a:pPr/>
              <a:t>2015-11-14</a:t>
            </a:fld>
            <a:endParaRPr lang="pl-PL" dirty="0"/>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dirty="0"/>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589B7C76-EFF2-4CD8-A475-4750F11B4BC6}" type="slidenum">
              <a:rPr lang="pl-PL" smtClean="0"/>
              <a:pPr/>
              <a:t>‹#›</a:t>
            </a:fld>
            <a:endParaRPr lang="pl-PL"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6221E02-25CB-4963-84BC-0813985E7D90}" type="datetimeFigureOut">
              <a:rPr lang="pl-PL" smtClean="0"/>
              <a:pPr/>
              <a:t>2015-11-14</a:t>
            </a:fld>
            <a:endParaRPr lang="pl-PL" dirty="0"/>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dirty="0"/>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89B7C76-EFF2-4CD8-A475-4750F11B4BC6}" type="slidenum">
              <a:rPr lang="pl-PL" smtClean="0"/>
              <a:pPr/>
              <a:t>‹#›</a:t>
            </a:fld>
            <a:endParaRPr lang="pl-PL"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340768"/>
            <a:ext cx="7772400" cy="2378695"/>
          </a:xfrm>
        </p:spPr>
        <p:txBody>
          <a:bodyPr>
            <a:noAutofit/>
          </a:bodyPr>
          <a:lstStyle/>
          <a:p>
            <a:r>
              <a:rPr lang="pl-PL" sz="7200" dirty="0" smtClean="0">
                <a:solidFill>
                  <a:srgbClr val="00B0F0"/>
                </a:solidFill>
                <a:latin typeface="Bernard MT Condensed" pitchFamily="18" charset="0"/>
              </a:rPr>
              <a:t>Wielcy Monarchowie Angielscy</a:t>
            </a:r>
            <a:endParaRPr lang="pl-PL" sz="7200" dirty="0">
              <a:solidFill>
                <a:srgbClr val="00B0F0"/>
              </a:solidFill>
              <a:latin typeface="Bernard MT Condensed" pitchFamily="18"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buNone/>
            </a:pPr>
            <a:r>
              <a:rPr lang="pl-PL" sz="2000" dirty="0" smtClean="0"/>
              <a:t>Elżbieta została ukoronowana w 1559. Oczywiście najpierw trzeba było przekupić stosowne osoby, między innymi biskupów. Uważali oni, że dziedziczenie przez protestantkę jest nie po Bożemu. Jednak na widok skarbca pełnego złota jednak zmienili zdanie i uznali, że sto zdrowasiek w połączeniu z zapłatą załatwi sprawę. Mimo że królowa budziła niechęć katolików, była radośnie witana przez chłopków- </a:t>
            </a:r>
            <a:r>
              <a:rPr lang="pl-PL" sz="2000" dirty="0" err="1" smtClean="0"/>
              <a:t>jełopków</a:t>
            </a:r>
            <a:r>
              <a:rPr lang="pl-PL" sz="2000" dirty="0" smtClean="0"/>
              <a:t>... to znaczy honorowych obywateli wsi.</a:t>
            </a:r>
          </a:p>
          <a:p>
            <a:pPr>
              <a:buNone/>
            </a:pPr>
            <a:r>
              <a:rPr lang="pl-PL" sz="2000" dirty="0" smtClean="0"/>
              <a:t>W 1562 Elżbieta otarła się o śmierć. Zachorowała na ospę, ale zdążyła sprowadzić lekarza. Zamknęli się na całą noc w komnacie królowej, a ta następnego dnia cudownie ozdrowiała.</a:t>
            </a:r>
          </a:p>
          <a:p>
            <a:pPr>
              <a:buNone/>
            </a:pPr>
            <a:endParaRPr lang="pl-PL" dirty="0"/>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Henryk-VII.jpg"/>
          <p:cNvPicPr>
            <a:picLocks noChangeAspect="1"/>
          </p:cNvPicPr>
          <p:nvPr/>
        </p:nvPicPr>
        <p:blipFill>
          <a:blip r:embed="rId2" cstate="print"/>
          <a:stretch>
            <a:fillRect/>
          </a:stretch>
        </p:blipFill>
        <p:spPr>
          <a:xfrm>
            <a:off x="7004336" y="0"/>
            <a:ext cx="2139664" cy="2780928"/>
          </a:xfrm>
          <a:prstGeom prst="rect">
            <a:avLst/>
          </a:prstGeom>
        </p:spPr>
      </p:pic>
      <p:sp>
        <p:nvSpPr>
          <p:cNvPr id="2" name="Tytuł 1"/>
          <p:cNvSpPr>
            <a:spLocks noGrp="1"/>
          </p:cNvSpPr>
          <p:nvPr>
            <p:ph type="title"/>
          </p:nvPr>
        </p:nvSpPr>
        <p:spPr>
          <a:xfrm>
            <a:off x="-1404664" y="260648"/>
            <a:ext cx="8229600" cy="1399032"/>
          </a:xfrm>
        </p:spPr>
        <p:txBody>
          <a:bodyPr/>
          <a:lstStyle/>
          <a:p>
            <a:pPr algn="ctr"/>
            <a:r>
              <a:rPr lang="pl-PL" dirty="0" smtClean="0">
                <a:solidFill>
                  <a:srgbClr val="00B0F0"/>
                </a:solidFill>
              </a:rPr>
              <a:t>Henryk VII</a:t>
            </a:r>
            <a:endParaRPr lang="pl-PL" dirty="0">
              <a:solidFill>
                <a:srgbClr val="00B0F0"/>
              </a:solidFill>
            </a:endParaRPr>
          </a:p>
        </p:txBody>
      </p:sp>
      <p:sp>
        <p:nvSpPr>
          <p:cNvPr id="3" name="Symbol zastępczy zawartości 2"/>
          <p:cNvSpPr>
            <a:spLocks noGrp="1"/>
          </p:cNvSpPr>
          <p:nvPr>
            <p:ph idx="1"/>
          </p:nvPr>
        </p:nvSpPr>
        <p:spPr>
          <a:xfrm>
            <a:off x="457200" y="2852936"/>
            <a:ext cx="8229600" cy="3601872"/>
          </a:xfrm>
        </p:spPr>
        <p:txBody>
          <a:bodyPr>
            <a:normAutofit/>
          </a:bodyPr>
          <a:lstStyle/>
          <a:p>
            <a:pPr algn="ctr">
              <a:buNone/>
            </a:pPr>
            <a:r>
              <a:rPr lang="pl-PL" sz="2000" b="1" dirty="0" smtClean="0"/>
              <a:t>Henryk VII Tudor</a:t>
            </a:r>
            <a:r>
              <a:rPr lang="pl-PL" sz="2000" dirty="0" smtClean="0"/>
              <a:t> (1457-1509), król angielski od 1485, pierwszy z dynastii Tudorów, syn Edmunda Tudora, hrabiego Richmondu, i Małgorzaty Beaufort, córki Jana, księcia </a:t>
            </a:r>
            <a:r>
              <a:rPr lang="pl-PL" sz="2000" dirty="0" err="1" smtClean="0"/>
              <a:t>Sommerset</a:t>
            </a:r>
            <a:r>
              <a:rPr lang="pl-PL" sz="2000" dirty="0" smtClean="0"/>
              <a:t> z linii Lancaster.</a:t>
            </a:r>
            <a:br>
              <a:rPr lang="pl-PL" sz="2000" dirty="0" smtClean="0"/>
            </a:br>
            <a:r>
              <a:rPr lang="pl-PL" sz="2000" dirty="0" smtClean="0"/>
              <a:t>W okresie okrutnych rządów Ryszarda III z Yorków stanął na czele opozycji baronów. W sierpniu 1485 w bitwie pod </a:t>
            </a:r>
            <a:r>
              <a:rPr lang="pl-PL" sz="2000" dirty="0" err="1" smtClean="0"/>
              <a:t>Bosworth</a:t>
            </a:r>
            <a:r>
              <a:rPr lang="pl-PL" sz="2000" dirty="0" smtClean="0"/>
              <a:t> pokonał Ryszarda III. Popierany przez baronów objął tron Anglii. W 1486 poślubił Elżbietę, córkę Edwarda IV z Yorków. W latach 1487-1497 toczył walki z samozwańcami, synami Edwarda IV (Ryszardem i Edwardem), popieranymi przez Irlandię, Szkocję i Francję.</a:t>
            </a:r>
            <a:endParaRPr lang="pl-PL" sz="2000"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lgn="ctr">
              <a:buNone/>
            </a:pPr>
            <a:r>
              <a:rPr lang="pl-PL" sz="2000" dirty="0" smtClean="0"/>
              <a:t>W polityce zagranicznej dążył do utrzymania rangi Anglii w Europie poprzez małżeństwa dynastyczne. Budował autorytet silnej, absolutnej władzy Tudorów. Dążył do złamania opozycji feudałów, w 1487 wprowadził Sąd Izby Gwiaździstej dla spraw o zdradę stanu.</a:t>
            </a:r>
            <a:br>
              <a:rPr lang="pl-PL" sz="2000" dirty="0" smtClean="0"/>
            </a:br>
            <a:endParaRPr lang="pl-PL" sz="2000" dirty="0"/>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00B0F0"/>
                </a:solidFill>
              </a:rPr>
              <a:t>Edward VI</a:t>
            </a:r>
            <a:endParaRPr lang="pl-PL" dirty="0">
              <a:solidFill>
                <a:srgbClr val="00B0F0"/>
              </a:solidFill>
            </a:endParaRPr>
          </a:p>
        </p:txBody>
      </p:sp>
      <p:sp>
        <p:nvSpPr>
          <p:cNvPr id="3" name="Symbol zastępczy zawartości 2"/>
          <p:cNvSpPr>
            <a:spLocks noGrp="1"/>
          </p:cNvSpPr>
          <p:nvPr>
            <p:ph idx="1"/>
          </p:nvPr>
        </p:nvSpPr>
        <p:spPr>
          <a:xfrm>
            <a:off x="457200" y="3212976"/>
            <a:ext cx="8229600" cy="3241832"/>
          </a:xfrm>
        </p:spPr>
        <p:txBody>
          <a:bodyPr>
            <a:normAutofit/>
          </a:bodyPr>
          <a:lstStyle/>
          <a:p>
            <a:pPr algn="ctr">
              <a:buNone/>
            </a:pPr>
            <a:r>
              <a:rPr lang="pl-PL" sz="2000" b="1" dirty="0" smtClean="0"/>
              <a:t>Edward VI</a:t>
            </a:r>
            <a:r>
              <a:rPr lang="pl-PL" sz="2000" dirty="0" smtClean="0"/>
              <a:t> (ur. 12 października 1537 w Hampton </a:t>
            </a:r>
            <a:r>
              <a:rPr lang="pl-PL" sz="2000" dirty="0" err="1" smtClean="0"/>
              <a:t>Court</a:t>
            </a:r>
            <a:r>
              <a:rPr lang="pl-PL" sz="2000" dirty="0" smtClean="0"/>
              <a:t>, zm. 6 lipca 1553 w Greenwich) – król Anglii w latach 1547–1553, jedyny syn Henryka VIII Tudora, króla Anglii i jego trzeciej żony Jane Seymour, córki sir Johna Seymoura, szlachcica z </a:t>
            </a:r>
            <a:r>
              <a:rPr lang="pl-PL" sz="2000" dirty="0" err="1" smtClean="0"/>
              <a:t>Wiltshire</a:t>
            </a:r>
            <a:r>
              <a:rPr lang="pl-PL" sz="2000" dirty="0" smtClean="0"/>
              <a:t>. Edward nigdy nie rządził samodzielnie – rządy w jego imieniu sprawowała Rada Regencyjna.</a:t>
            </a:r>
            <a:endParaRPr lang="pl-PL" sz="2000" dirty="0"/>
          </a:p>
        </p:txBody>
      </p:sp>
      <p:pic>
        <p:nvPicPr>
          <p:cNvPr id="4" name="Obraz 3" descr="200px-Edward_VI_of_England_c._1546.jpg"/>
          <p:cNvPicPr>
            <a:picLocks noChangeAspect="1"/>
          </p:cNvPicPr>
          <p:nvPr/>
        </p:nvPicPr>
        <p:blipFill>
          <a:blip r:embed="rId2" cstate="print"/>
          <a:stretch>
            <a:fillRect/>
          </a:stretch>
        </p:blipFill>
        <p:spPr>
          <a:xfrm>
            <a:off x="6588224" y="0"/>
            <a:ext cx="2240632" cy="2991244"/>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pPr algn="ctr">
              <a:buNone/>
            </a:pPr>
            <a:r>
              <a:rPr lang="pl-PL" dirty="0" smtClean="0"/>
              <a:t>Długo oczekiwany męski potomek Henryka VIII urodził się 12 października 1537 r. Brak męskiego następcy tronu doprowadziło do rozwodu Henryka z dwiema poprzednimi żonami – Katarzyną Aragońską i Anną Boleyn. Ta ostatnia została później ścięta. Matka Edwarda zmarła niedługo po jego narodzinach w wyniku gorączki poporodowej.</a:t>
            </a:r>
          </a:p>
          <a:p>
            <a:pPr algn="ctr">
              <a:buNone/>
            </a:pPr>
            <a:r>
              <a:rPr lang="pl-PL" dirty="0" smtClean="0"/>
              <a:t>Już od dnia swoich narodzin Edward był tytułowany księciem Kornwalii. Parę dni później uzyskał tytuł księcia Walii. Do 6 roku życia Edward znajdował się pod opieką pielęgniarki, zwanej </a:t>
            </a:r>
            <a:r>
              <a:rPr lang="pl-PL" dirty="0" err="1" smtClean="0"/>
              <a:t>Mother</a:t>
            </a:r>
            <a:r>
              <a:rPr lang="pl-PL" dirty="0" smtClean="0"/>
              <a:t> Jack, i licznych służących. Potem opiekę nad następcą tronu przejęła szósta żona Henryka, Katarzyna </a:t>
            </a:r>
            <a:r>
              <a:rPr lang="pl-PL" dirty="0" err="1" smtClean="0"/>
              <a:t>Parr</a:t>
            </a:r>
            <a:r>
              <a:rPr lang="pl-PL" dirty="0" smtClean="0"/>
              <a:t>.</a:t>
            </a:r>
          </a:p>
          <a:p>
            <a:endParaRPr lang="pl-PL" dirty="0"/>
          </a:p>
        </p:txBody>
      </p:sp>
    </p:spTree>
  </p:cSld>
  <p:clrMapOvr>
    <a:masterClrMapping/>
  </p:clrMapOvr>
  <p:transition spd="slow">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88640"/>
            <a:ext cx="8229600" cy="6669360"/>
          </a:xfrm>
        </p:spPr>
        <p:txBody>
          <a:bodyPr>
            <a:normAutofit/>
          </a:bodyPr>
          <a:lstStyle/>
          <a:p>
            <a:pPr algn="ctr">
              <a:buNone/>
            </a:pPr>
            <a:r>
              <a:rPr lang="pl-PL" sz="7200" dirty="0" smtClean="0">
                <a:solidFill>
                  <a:srgbClr val="00B0F0"/>
                </a:solidFill>
              </a:rPr>
              <a:t>Dziękujemy!!!</a:t>
            </a:r>
          </a:p>
          <a:p>
            <a:pPr algn="ctr">
              <a:buNone/>
            </a:pPr>
            <a:r>
              <a:rPr lang="pl-PL" sz="5200" dirty="0" smtClean="0"/>
              <a:t>Prezentacje wykonali:</a:t>
            </a:r>
          </a:p>
          <a:p>
            <a:pPr algn="ctr">
              <a:buNone/>
            </a:pPr>
            <a:r>
              <a:rPr lang="pl-PL" sz="4800" dirty="0" smtClean="0">
                <a:solidFill>
                  <a:srgbClr val="00B0F0"/>
                </a:solidFill>
              </a:rPr>
              <a:t>Wiktoria Adamczyk kl. 3E</a:t>
            </a:r>
          </a:p>
          <a:p>
            <a:pPr algn="ctr">
              <a:buNone/>
            </a:pPr>
            <a:r>
              <a:rPr lang="pl-PL" sz="4800" dirty="0" err="1" smtClean="0">
                <a:solidFill>
                  <a:srgbClr val="00B0F0"/>
                </a:solidFill>
              </a:rPr>
              <a:t>Jesica</a:t>
            </a:r>
            <a:r>
              <a:rPr lang="pl-PL" sz="4800" dirty="0" smtClean="0">
                <a:solidFill>
                  <a:srgbClr val="00B0F0"/>
                </a:solidFill>
              </a:rPr>
              <a:t> Andrzejczak kl. 3E</a:t>
            </a:r>
          </a:p>
          <a:p>
            <a:pPr algn="ctr">
              <a:buNone/>
            </a:pPr>
            <a:r>
              <a:rPr lang="pl-PL" sz="4800" dirty="0" smtClean="0">
                <a:solidFill>
                  <a:srgbClr val="00B0F0"/>
                </a:solidFill>
              </a:rPr>
              <a:t>Angelika Widawska kl. 3E</a:t>
            </a:r>
          </a:p>
          <a:p>
            <a:pPr algn="ctr">
              <a:buNone/>
            </a:pPr>
            <a:r>
              <a:rPr lang="pl-PL" sz="4800" dirty="0" smtClean="0">
                <a:solidFill>
                  <a:srgbClr val="00B0F0"/>
                </a:solidFill>
              </a:rPr>
              <a:t>Natalia </a:t>
            </a:r>
            <a:r>
              <a:rPr lang="pl-PL" sz="4800" dirty="0" err="1" smtClean="0">
                <a:solidFill>
                  <a:srgbClr val="00B0F0"/>
                </a:solidFill>
              </a:rPr>
              <a:t>Cocyk</a:t>
            </a:r>
            <a:r>
              <a:rPr lang="pl-PL" sz="4800" dirty="0" smtClean="0">
                <a:solidFill>
                  <a:srgbClr val="00B0F0"/>
                </a:solidFill>
              </a:rPr>
              <a:t> kl. 3C</a:t>
            </a:r>
          </a:p>
          <a:p>
            <a:pPr algn="ctr">
              <a:buNone/>
            </a:pPr>
            <a:r>
              <a:rPr lang="pl-PL" sz="4800" dirty="0" smtClean="0">
                <a:solidFill>
                  <a:srgbClr val="00B0F0"/>
                </a:solidFill>
              </a:rPr>
              <a:t>Bartek Pietruszka kl. 3E</a:t>
            </a:r>
          </a:p>
          <a:p>
            <a:pPr>
              <a:buNone/>
            </a:pPr>
            <a:endParaRPr lang="pl-PL" dirty="0"/>
          </a:p>
        </p:txBody>
      </p:sp>
    </p:spTree>
  </p:cSld>
  <p:clrMapOvr>
    <a:masterClrMapping/>
  </p:clrMapOvr>
  <p:transition spd="slow">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2656"/>
            <a:ext cx="8229600" cy="1143000"/>
          </a:xfrm>
        </p:spPr>
        <p:txBody>
          <a:bodyPr>
            <a:normAutofit/>
          </a:bodyPr>
          <a:lstStyle/>
          <a:p>
            <a:r>
              <a:rPr lang="pl-PL" sz="6600" dirty="0" smtClean="0">
                <a:solidFill>
                  <a:srgbClr val="00B0F0"/>
                </a:solidFill>
                <a:latin typeface="Bernard MT Condensed" pitchFamily="18" charset="0"/>
              </a:rPr>
              <a:t>Spis treści</a:t>
            </a:r>
            <a:endParaRPr lang="pl-PL" sz="6600" dirty="0">
              <a:solidFill>
                <a:srgbClr val="00B0F0"/>
              </a:solidFill>
              <a:latin typeface="Bernard MT Condensed" pitchFamily="18" charset="0"/>
            </a:endParaRPr>
          </a:p>
        </p:txBody>
      </p:sp>
      <p:sp>
        <p:nvSpPr>
          <p:cNvPr id="3" name="Symbol zastępczy zawartości 2"/>
          <p:cNvSpPr>
            <a:spLocks noGrp="1"/>
          </p:cNvSpPr>
          <p:nvPr>
            <p:ph idx="1"/>
          </p:nvPr>
        </p:nvSpPr>
        <p:spPr>
          <a:xfrm>
            <a:off x="457200" y="1412776"/>
            <a:ext cx="8229600" cy="4752528"/>
          </a:xfrm>
        </p:spPr>
        <p:txBody>
          <a:bodyPr>
            <a:normAutofit/>
          </a:bodyPr>
          <a:lstStyle/>
          <a:p>
            <a:pPr marL="514350" indent="-514350"/>
            <a:r>
              <a:rPr lang="pl-PL" dirty="0" smtClean="0"/>
              <a:t>Historia  dynastii  Tudorów</a:t>
            </a:r>
          </a:p>
          <a:p>
            <a:pPr marL="514350" indent="-514350"/>
            <a:r>
              <a:rPr lang="pl-PL" dirty="0" smtClean="0"/>
              <a:t>Henryk VIII</a:t>
            </a:r>
          </a:p>
          <a:p>
            <a:pPr marL="514350" indent="-514350"/>
            <a:r>
              <a:rPr lang="pl-PL" dirty="0" smtClean="0"/>
              <a:t>Królowa Wiktoria</a:t>
            </a:r>
          </a:p>
          <a:p>
            <a:pPr marL="514350" indent="-514350"/>
            <a:r>
              <a:rPr lang="pl-PL" dirty="0" smtClean="0"/>
              <a:t>Królowa Elżbieta I</a:t>
            </a:r>
          </a:p>
          <a:p>
            <a:pPr marL="514350" indent="-514350"/>
            <a:r>
              <a:rPr lang="pl-PL" dirty="0" smtClean="0"/>
              <a:t>Henryk VII</a:t>
            </a:r>
          </a:p>
          <a:p>
            <a:pPr marL="514350" indent="-514350"/>
            <a:r>
              <a:rPr lang="pl-PL" dirty="0" smtClean="0"/>
              <a:t>Edward  VI</a:t>
            </a:r>
          </a:p>
        </p:txBody>
      </p:sp>
    </p:spTree>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1477886"/>
          </a:xfrm>
        </p:spPr>
        <p:txBody>
          <a:bodyPr/>
          <a:lstStyle/>
          <a:p>
            <a:pPr algn="ctr"/>
            <a:r>
              <a:rPr lang="pl-PL" dirty="0" smtClean="0">
                <a:solidFill>
                  <a:srgbClr val="00B0F0"/>
                </a:solidFill>
                <a:latin typeface="Bernard MT Condensed" pitchFamily="18" charset="0"/>
              </a:rPr>
              <a:t>Historia dynastii Todorów</a:t>
            </a:r>
            <a:endParaRPr lang="pl-PL" dirty="0">
              <a:solidFill>
                <a:srgbClr val="00B0F0"/>
              </a:solidFill>
              <a:latin typeface="Bernard MT Condensed" pitchFamily="18" charset="0"/>
            </a:endParaRPr>
          </a:p>
        </p:txBody>
      </p:sp>
      <p:sp>
        <p:nvSpPr>
          <p:cNvPr id="3" name="Symbol zastępczy zawartości 2"/>
          <p:cNvSpPr>
            <a:spLocks noGrp="1"/>
          </p:cNvSpPr>
          <p:nvPr>
            <p:ph idx="1"/>
          </p:nvPr>
        </p:nvSpPr>
        <p:spPr>
          <a:xfrm>
            <a:off x="0" y="1340768"/>
            <a:ext cx="9144000" cy="5517232"/>
          </a:xfrm>
        </p:spPr>
        <p:txBody>
          <a:bodyPr>
            <a:normAutofit fontScale="85000" lnSpcReduction="10000"/>
          </a:bodyPr>
          <a:lstStyle/>
          <a:p>
            <a:pPr algn="ctr">
              <a:buNone/>
            </a:pPr>
            <a:r>
              <a:rPr lang="pl-PL" sz="2600" b="1" dirty="0" smtClean="0"/>
              <a:t>   Tudorowie</a:t>
            </a:r>
            <a:r>
              <a:rPr lang="pl-PL" sz="2600" dirty="0" smtClean="0"/>
              <a:t>, dynastia panująca w Anglii w latach 1485-1603. Nazwę przyjęła od protoplasty rodu, magnata walijskiego Owena Tudora (zmarł 1461), stronnika Lancasterów w wojnie Dwóch Róż (1455-1485), żonatego (1422) z Katarzyną de </a:t>
            </a:r>
            <a:r>
              <a:rPr lang="pl-PL" sz="2600" dirty="0" err="1" smtClean="0"/>
              <a:t>Valois</a:t>
            </a:r>
            <a:r>
              <a:rPr lang="pl-PL" sz="2600" dirty="0" smtClean="0"/>
              <a:t>, wdową po królu Henryku V. Założycielem dynastii był jego wnuk Henryk VII, spadkobierca rodu Lancaster. Przez małżeństwo z Elżbietą York położył kres wojnie obu rodów. Po śmierci Henryka VII na tronie angielskim zasiadali kolejno: Henryk VIII, Edward VI i Maria I. </a:t>
            </a:r>
          </a:p>
          <a:p>
            <a:pPr algn="ctr">
              <a:buNone/>
            </a:pPr>
            <a:r>
              <a:rPr lang="pl-PL" sz="2600" dirty="0" smtClean="0"/>
              <a:t>      Od 1541 Tudorowie nosili także tytuł królów Irlandii. Ród wygasł na Elżbiecie I Wielkiej, po śmierci której (1603) tron przeszedł na króla Szkocji Jakuba I Stuarta, prawnuka córki Henryka VII - Małgorzaty. Panowanie Tudorów przyniosło Anglii wzmocnienie władzy królewskiej, ogłoszenie supremacji Korony nad Kościołem (1534) i reformację oraz zapoczątkowało ekspansję morską, handlową i kolonialną.</a:t>
            </a:r>
            <a:endParaRPr lang="pl-PL" sz="2600" i="1" dirty="0" smtClean="0"/>
          </a:p>
          <a:p>
            <a:pPr>
              <a:buNone/>
            </a:pPr>
            <a:endParaRPr lang="pl-PL" sz="2300" i="1" dirty="0" smtClean="0"/>
          </a:p>
          <a:p>
            <a:pPr>
              <a:buNone/>
            </a:pPr>
            <a:r>
              <a:rPr lang="pl-PL" sz="1200" dirty="0" smtClean="0"/>
              <a:t>*najstarszy znany przodek, od którego wywodzi się jakiś ród</a:t>
            </a:r>
            <a:endParaRPr lang="pl-PL" sz="1200" dirty="0"/>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pload.wikimedia.org/wikipedia/commons/thumb/8/8f/Margaret_Tudor.jpg/200px-Margaret_Tudor.jpg"/>
          <p:cNvPicPr>
            <a:picLocks noChangeAspect="1" noChangeArrowheads="1"/>
          </p:cNvPicPr>
          <p:nvPr/>
        </p:nvPicPr>
        <p:blipFill>
          <a:blip r:embed="rId2" cstate="print"/>
          <a:srcRect/>
          <a:stretch>
            <a:fillRect/>
          </a:stretch>
        </p:blipFill>
        <p:spPr bwMode="auto">
          <a:xfrm>
            <a:off x="6732240" y="0"/>
            <a:ext cx="2411760" cy="3124663"/>
          </a:xfrm>
          <a:prstGeom prst="rect">
            <a:avLst/>
          </a:prstGeom>
          <a:noFill/>
        </p:spPr>
      </p:pic>
      <p:pic>
        <p:nvPicPr>
          <p:cNvPr id="4" name="Symbol zastępczy zawartości 3" descr="800px-Family_of_Henry_VIII,_an_Allegory_of_the_Tudor_Succession.png"/>
          <p:cNvPicPr>
            <a:picLocks noGrp="1" noChangeAspect="1"/>
          </p:cNvPicPr>
          <p:nvPr>
            <p:ph idx="1"/>
          </p:nvPr>
        </p:nvPicPr>
        <p:blipFill>
          <a:blip r:embed="rId3" cstate="print"/>
          <a:stretch>
            <a:fillRect/>
          </a:stretch>
        </p:blipFill>
        <p:spPr>
          <a:xfrm>
            <a:off x="0" y="0"/>
            <a:ext cx="6739320" cy="4869160"/>
          </a:xfrm>
        </p:spPr>
      </p:pic>
      <p:pic>
        <p:nvPicPr>
          <p:cNvPr id="6" name="Obraz 5" descr="Henryk-VII.jpg"/>
          <p:cNvPicPr>
            <a:picLocks noChangeAspect="1"/>
          </p:cNvPicPr>
          <p:nvPr/>
        </p:nvPicPr>
        <p:blipFill>
          <a:blip r:embed="rId4" cstate="print"/>
          <a:stretch>
            <a:fillRect/>
          </a:stretch>
        </p:blipFill>
        <p:spPr>
          <a:xfrm>
            <a:off x="0" y="3993648"/>
            <a:ext cx="2195736" cy="2864352"/>
          </a:xfrm>
          <a:prstGeom prst="rect">
            <a:avLst/>
          </a:prstGeom>
        </p:spPr>
      </p:pic>
      <p:pic>
        <p:nvPicPr>
          <p:cNvPr id="7" name="Obraz 6" descr="Elizabeth1England.jpg"/>
          <p:cNvPicPr>
            <a:picLocks noChangeAspect="1"/>
          </p:cNvPicPr>
          <p:nvPr/>
        </p:nvPicPr>
        <p:blipFill>
          <a:blip r:embed="rId5" cstate="print"/>
          <a:stretch>
            <a:fillRect/>
          </a:stretch>
        </p:blipFill>
        <p:spPr>
          <a:xfrm>
            <a:off x="2195736" y="4077072"/>
            <a:ext cx="2232248" cy="2780928"/>
          </a:xfrm>
          <a:prstGeom prst="rect">
            <a:avLst/>
          </a:prstGeom>
        </p:spPr>
      </p:pic>
      <p:pic>
        <p:nvPicPr>
          <p:cNvPr id="17414" name="Picture 6" descr="http://r-scale-4c.dcs.redcdn.pl/scale/o2/tvn/web-content/m/p1/i/9/b/9b9a8ad3b15cf21aaa4980835612a70b.jpg?type=1&amp;srcmode=4&amp;srcx=0/1&amp;srcy=0/1&amp;srcw=307&amp;srch=2000&amp;dstw=307&amp;dsth=2000"/>
          <p:cNvPicPr>
            <a:picLocks noChangeAspect="1" noChangeArrowheads="1"/>
          </p:cNvPicPr>
          <p:nvPr/>
        </p:nvPicPr>
        <p:blipFill>
          <a:blip r:embed="rId6" cstate="print"/>
          <a:srcRect/>
          <a:stretch>
            <a:fillRect/>
          </a:stretch>
        </p:blipFill>
        <p:spPr bwMode="auto">
          <a:xfrm>
            <a:off x="4427985" y="4005064"/>
            <a:ext cx="2178734" cy="2852936"/>
          </a:xfrm>
          <a:prstGeom prst="rect">
            <a:avLst/>
          </a:prstGeom>
          <a:noFill/>
        </p:spPr>
      </p:pic>
      <p:pic>
        <p:nvPicPr>
          <p:cNvPr id="5" name="Obraz 4" descr="Henry8England.jpg"/>
          <p:cNvPicPr>
            <a:picLocks noChangeAspect="1"/>
          </p:cNvPicPr>
          <p:nvPr/>
        </p:nvPicPr>
        <p:blipFill>
          <a:blip r:embed="rId7" cstate="print"/>
          <a:stretch>
            <a:fillRect/>
          </a:stretch>
        </p:blipFill>
        <p:spPr>
          <a:xfrm>
            <a:off x="6413161" y="3068960"/>
            <a:ext cx="2730839" cy="3789040"/>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ipe(down)">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slide(fromBottom)">
                                      <p:cBhvr>
                                        <p:cTn id="28" dur="500"/>
                                        <p:tgtEl>
                                          <p:spTgt spid="1741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00B0F0"/>
                </a:solidFill>
                <a:latin typeface="Bernard MT Condensed" pitchFamily="18" charset="0"/>
              </a:rPr>
              <a:t>Henryk VIII</a:t>
            </a:r>
            <a:endParaRPr lang="pl-PL" dirty="0">
              <a:solidFill>
                <a:srgbClr val="00B0F0"/>
              </a:solidFill>
              <a:latin typeface="Bernard MT Condensed" pitchFamily="18" charset="0"/>
            </a:endParaRPr>
          </a:p>
        </p:txBody>
      </p:sp>
      <p:sp>
        <p:nvSpPr>
          <p:cNvPr id="3" name="Symbol zastępczy zawartości 2"/>
          <p:cNvSpPr>
            <a:spLocks noGrp="1"/>
          </p:cNvSpPr>
          <p:nvPr>
            <p:ph idx="1"/>
          </p:nvPr>
        </p:nvSpPr>
        <p:spPr>
          <a:xfrm>
            <a:off x="0" y="1600200"/>
            <a:ext cx="9144000" cy="4525963"/>
          </a:xfrm>
        </p:spPr>
        <p:txBody>
          <a:bodyPr>
            <a:normAutofit/>
          </a:bodyPr>
          <a:lstStyle/>
          <a:p>
            <a:pPr algn="ctr">
              <a:buNone/>
            </a:pPr>
            <a:r>
              <a:rPr lang="pl-PL" sz="2000" b="1" dirty="0" smtClean="0"/>
              <a:t>     Henryk VIII</a:t>
            </a:r>
            <a:r>
              <a:rPr lang="pl-PL" sz="2000" dirty="0" smtClean="0"/>
              <a:t> Henryk VIII dla niektórych historyków był wcieleniem nieludzkiego okrucieństwa i podłości, dla innych uosobieniem nieludzkiej odwagi, mądrości i siły woli niemal wszyscy zgadzali się, że nie mieści się w powszechnie przyjętych kategoriach człowieczeństwa.</a:t>
            </a:r>
            <a:r>
              <a:rPr lang="pl-PL" sz="2000" b="1" dirty="0" smtClean="0"/>
              <a:t> Henryk</a:t>
            </a:r>
            <a:r>
              <a:rPr lang="pl-PL" sz="2000" dirty="0" smtClean="0"/>
              <a:t> VIII przez całe życie pozwalał sobie na poufność z poddanymi, przebywał pośród nich, bez żadnej prawie straży i umarł we własnym łożu doczekawszy późnego wieku. Gdy umierał magia jego władzy jeszcze nie prysła, a imię budzi nadal niesłabnący postrach. </a:t>
            </a:r>
            <a:br>
              <a:rPr lang="pl-PL" sz="2000" dirty="0" smtClean="0"/>
            </a:br>
            <a:r>
              <a:rPr lang="pl-PL" sz="2000" b="1" dirty="0" smtClean="0"/>
              <a:t>Henryk</a:t>
            </a:r>
            <a:r>
              <a:rPr lang="pl-PL" sz="2000" dirty="0" smtClean="0"/>
              <a:t> VIII jest pierwszym z władców Anglii kształcącym pod wpływem nowych prądów Odrodzenia</a:t>
            </a:r>
            <a:endParaRPr lang="pl-PL" sz="2000" dirty="0"/>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80728"/>
            <a:ext cx="8229600" cy="5328592"/>
          </a:xfrm>
        </p:spPr>
        <p:txBody>
          <a:bodyPr>
            <a:noAutofit/>
          </a:bodyPr>
          <a:lstStyle/>
          <a:p>
            <a:pPr algn="ctr">
              <a:buNone/>
            </a:pPr>
            <a:r>
              <a:rPr lang="pl-PL" sz="2000" dirty="0" smtClean="0"/>
              <a:t>      Za panowania Henryka VIII państwo Angielskie wkroczyło w krzepki wiek męski: odprawiło kościół pełniący rolę guwernantki i wysunęło roszczenia do owej wszechwładzy i całkowitej suwerenności. Panowanie Henryka VIII i jego życie można podzielić na dwa całkiem odmienne okresy 1519 r. łagodność i tolerancja jego rządów ceniono bardziej niż największe swobody w innych </a:t>
            </a:r>
            <a:r>
              <a:rPr lang="pl-PL" sz="2000" b="1" u="sng" dirty="0" smtClean="0"/>
              <a:t>krajach</a:t>
            </a:r>
            <a:r>
              <a:rPr lang="pl-PL" sz="2000" dirty="0" smtClean="0"/>
              <a:t> zaś 20 lat później, rządy owe uchodzą za symbol najstraszniejszej tyranii. </a:t>
            </a:r>
            <a:br>
              <a:rPr lang="pl-PL" sz="2000" dirty="0" smtClean="0"/>
            </a:br>
            <a:r>
              <a:rPr lang="pl-PL" sz="2000" dirty="0" smtClean="0"/>
              <a:t>Umarł w 1547 roku i został pochowany w najbardziej może interesujący człowiek, jaki zasiadał na angielskim tronie. </a:t>
            </a:r>
            <a:br>
              <a:rPr lang="pl-PL" sz="2000" dirty="0" smtClean="0"/>
            </a:br>
            <a:r>
              <a:rPr lang="pl-PL" sz="2000" dirty="0" smtClean="0"/>
              <a:t>Poślubił 6 żon. Prowadził swą mądrą politykę, przeprowadził wiele reform, i był </a:t>
            </a:r>
            <a:r>
              <a:rPr lang="pl-PL" sz="2000" b="1" u="sng" dirty="0" smtClean="0"/>
              <a:t>władcą </a:t>
            </a:r>
            <a:r>
              <a:rPr lang="pl-PL" sz="2000" dirty="0" smtClean="0"/>
              <a:t>wykształconym i jako król Anglii niepowtarzalny do naszych czasów.</a:t>
            </a:r>
            <a:endParaRPr lang="pl-PL" sz="2000" dirty="0"/>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240px-Queen_Victoria_by_Bassano.jpg"/>
          <p:cNvPicPr>
            <a:picLocks noChangeAspect="1"/>
          </p:cNvPicPr>
          <p:nvPr/>
        </p:nvPicPr>
        <p:blipFill>
          <a:blip r:embed="rId2" cstate="print"/>
          <a:stretch>
            <a:fillRect/>
          </a:stretch>
        </p:blipFill>
        <p:spPr>
          <a:xfrm>
            <a:off x="6660232" y="188640"/>
            <a:ext cx="1656184" cy="2398406"/>
          </a:xfrm>
          <a:prstGeom prst="rect">
            <a:avLst/>
          </a:prstGeom>
        </p:spPr>
      </p:pic>
      <p:sp>
        <p:nvSpPr>
          <p:cNvPr id="2" name="Tytuł 1"/>
          <p:cNvSpPr>
            <a:spLocks noGrp="1"/>
          </p:cNvSpPr>
          <p:nvPr>
            <p:ph type="title"/>
          </p:nvPr>
        </p:nvSpPr>
        <p:spPr>
          <a:xfrm>
            <a:off x="457200" y="267494"/>
            <a:ext cx="8229600" cy="2153394"/>
          </a:xfrm>
        </p:spPr>
        <p:txBody>
          <a:bodyPr/>
          <a:lstStyle/>
          <a:p>
            <a:r>
              <a:rPr lang="pl-PL" dirty="0" smtClean="0">
                <a:solidFill>
                  <a:srgbClr val="00B0F0"/>
                </a:solidFill>
                <a:latin typeface="Bernard MT Condensed" pitchFamily="18" charset="0"/>
              </a:rPr>
              <a:t>           Królowa Wiktoria</a:t>
            </a:r>
            <a:endParaRPr lang="pl-PL" dirty="0">
              <a:solidFill>
                <a:srgbClr val="00B0F0"/>
              </a:solidFill>
              <a:latin typeface="Bernard MT Condensed" pitchFamily="18" charset="0"/>
            </a:endParaRPr>
          </a:p>
        </p:txBody>
      </p:sp>
      <p:sp>
        <p:nvSpPr>
          <p:cNvPr id="3" name="Symbol zastępczy zawartości 2"/>
          <p:cNvSpPr>
            <a:spLocks noGrp="1"/>
          </p:cNvSpPr>
          <p:nvPr>
            <p:ph idx="1"/>
          </p:nvPr>
        </p:nvSpPr>
        <p:spPr>
          <a:xfrm>
            <a:off x="0" y="2636912"/>
            <a:ext cx="9144000" cy="4221088"/>
          </a:xfrm>
        </p:spPr>
        <p:txBody>
          <a:bodyPr>
            <a:normAutofit lnSpcReduction="10000"/>
          </a:bodyPr>
          <a:lstStyle/>
          <a:p>
            <a:pPr algn="ctr">
              <a:buNone/>
            </a:pPr>
            <a:r>
              <a:rPr lang="pl-PL" sz="2000" dirty="0" smtClean="0"/>
              <a:t>     Epoka wiktoriańska uznawana jest za okres pełnego ukształtowania się ram brytyjskiej kultury mieszczańskiej wraz z jej konserwatyzmem, zachowawczością i rytuałami. Epoka wiktoriańska to czas rozwarstwienia społeczeństwa brytyjskiego, konserwatywnej, zamożnej klasy średniej i cierpiącej niedostatek klasy robotniczej, promocji rygorów obyczajowych i - wedle krytyków epoki wiktoriańskiej - społecznej obłudy.</a:t>
            </a:r>
            <a:br>
              <a:rPr lang="pl-PL" sz="2000" dirty="0" smtClean="0"/>
            </a:br>
            <a:r>
              <a:rPr lang="pl-PL" sz="2000" dirty="0" smtClean="0"/>
              <a:t>Epoka wiktoriańska to też czas rozkwitu kultury masowej, popularnej powieści, gazet - brukowców, niewyszukanych teatrzyków rewiowych i melodramatów.</a:t>
            </a:r>
            <a:br>
              <a:rPr lang="pl-PL" sz="2000" dirty="0" smtClean="0"/>
            </a:br>
            <a:r>
              <a:rPr lang="pl-PL" dirty="0" smtClean="0"/>
              <a:t/>
            </a:r>
            <a:br>
              <a:rPr lang="pl-PL" dirty="0" smtClean="0"/>
            </a:br>
            <a:r>
              <a:rPr lang="pl-PL" dirty="0" smtClean="0"/>
              <a:t/>
            </a:r>
            <a:br>
              <a:rPr lang="pl-PL" dirty="0" smtClean="0"/>
            </a:br>
            <a:endParaRPr lang="pl-PL"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980728"/>
            <a:ext cx="8784976" cy="5544616"/>
          </a:xfrm>
        </p:spPr>
        <p:txBody>
          <a:bodyPr>
            <a:noAutofit/>
          </a:bodyPr>
          <a:lstStyle/>
          <a:p>
            <a:pPr algn="ctr">
              <a:buNone/>
            </a:pPr>
            <a:r>
              <a:rPr lang="pl-PL" sz="2000" dirty="0" smtClean="0"/>
              <a:t>     Poprzednikiem Wiktorii na brytyjskim tronie był król Wilhelm IV, wcześniej rządzący jako regent podczas choroby oszalałego króla Jerzego IV. Wiktoria nie była córką Wilhelma IV, który pozostawił po sobie jedynie dzieci z nieprawego łoża. Była jednak wnuczką Jerzego III, co stawiało ją na pierwszym miejscu w kolejce do tronu.</a:t>
            </a:r>
            <a:br>
              <a:rPr lang="pl-PL" sz="2000" dirty="0" smtClean="0"/>
            </a:br>
            <a:r>
              <a:rPr lang="pl-PL" sz="2000" dirty="0" smtClean="0"/>
              <a:t>Albert von </a:t>
            </a:r>
            <a:r>
              <a:rPr lang="pl-PL" sz="2000" dirty="0" err="1" smtClean="0"/>
              <a:t>Sachsen</a:t>
            </a:r>
            <a:r>
              <a:rPr lang="pl-PL" sz="2000" dirty="0" smtClean="0"/>
              <a:t> Coburg Gotha i Wiktoria wzięli ślub w 1840 roku, mieli dziewięcioro dzieci. W 1851 wspólnie zorganizowali pierwszą Wystawę Światową, z której zysk posłużył do ufundowania Muzeum Wiktorii i Alberta w </a:t>
            </a:r>
            <a:r>
              <a:rPr lang="pl-PL" sz="2000" dirty="0" err="1" smtClean="0"/>
              <a:t>South</a:t>
            </a:r>
            <a:r>
              <a:rPr lang="pl-PL" sz="2000" dirty="0" smtClean="0"/>
              <a:t> </a:t>
            </a:r>
            <a:r>
              <a:rPr lang="pl-PL" sz="2000" dirty="0" err="1" smtClean="0"/>
              <a:t>Kensington</a:t>
            </a:r>
            <a:r>
              <a:rPr lang="pl-PL" sz="2000" dirty="0" smtClean="0"/>
              <a:t>, największego londyńskiego muzeum sztuki i rzemiosła.</a:t>
            </a:r>
            <a:br>
              <a:rPr lang="pl-PL" sz="2000" dirty="0" smtClean="0"/>
            </a:br>
            <a:r>
              <a:rPr lang="pl-PL" sz="2000" dirty="0" smtClean="0"/>
              <a:t>Albert von </a:t>
            </a:r>
            <a:r>
              <a:rPr lang="pl-PL" sz="2000" dirty="0" err="1" smtClean="0"/>
              <a:t>Sachsen</a:t>
            </a:r>
            <a:r>
              <a:rPr lang="pl-PL" sz="2000" dirty="0" smtClean="0"/>
              <a:t> Coburg Gotha zmarł w 1860 roku, co było wielkim ciosem dla królowej Wiktorii, która postanowiła nosić żałobę aż do śmierci. Stała się wtedy "królową wdową", "czarną królową", wzorem dla mieszczańskich cnót wstrzemięźliwości i osobistego poświęcenia epoki wiktoriańskiej.</a:t>
            </a:r>
            <a:br>
              <a:rPr lang="pl-PL" sz="2000" dirty="0" smtClean="0"/>
            </a:br>
            <a:endParaRPr lang="pl-PL" sz="2000" dirty="0"/>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2656" y="188640"/>
            <a:ext cx="8686800" cy="1399032"/>
          </a:xfrm>
        </p:spPr>
        <p:txBody>
          <a:bodyPr/>
          <a:lstStyle/>
          <a:p>
            <a:pPr algn="ctr"/>
            <a:r>
              <a:rPr lang="pl-PL" dirty="0" smtClean="0">
                <a:solidFill>
                  <a:srgbClr val="00B0F0"/>
                </a:solidFill>
              </a:rPr>
              <a:t>Królowa Elżbieta I</a:t>
            </a:r>
            <a:endParaRPr lang="pl-PL" dirty="0">
              <a:solidFill>
                <a:srgbClr val="00B0F0"/>
              </a:solidFill>
            </a:endParaRPr>
          </a:p>
        </p:txBody>
      </p:sp>
      <p:sp>
        <p:nvSpPr>
          <p:cNvPr id="3" name="Symbol zastępczy zawartości 2"/>
          <p:cNvSpPr>
            <a:spLocks noGrp="1"/>
          </p:cNvSpPr>
          <p:nvPr>
            <p:ph idx="1"/>
          </p:nvPr>
        </p:nvSpPr>
        <p:spPr>
          <a:xfrm>
            <a:off x="457200" y="2852936"/>
            <a:ext cx="8229600" cy="3601872"/>
          </a:xfrm>
        </p:spPr>
        <p:txBody>
          <a:bodyPr>
            <a:normAutofit/>
          </a:bodyPr>
          <a:lstStyle/>
          <a:p>
            <a:pPr algn="ctr">
              <a:buNone/>
            </a:pPr>
            <a:r>
              <a:rPr lang="pl-PL" sz="2000" b="1" dirty="0" smtClean="0"/>
              <a:t>Elżbieta I Tudor</a:t>
            </a:r>
            <a:r>
              <a:rPr lang="pl-PL" sz="2000" dirty="0" smtClean="0"/>
              <a:t> (ur. 7 września 1533, zmarła jako szczęśliwa staruszka 24 marca 1603) – córka słynnej Anny Boleyn, protestantka, wieczna „dziewica”, stara panna z wyboru, w późniejszych czasach królowa Anglii. Po koronacji Elżbieta została najbardziej pożądaną kobietą w Europie, nawet po czterdziestce. Mimo to nie skorzystała z licznych propozycji małżeństwa i zrzucenia z siebie ciężaru władzy.</a:t>
            </a:r>
            <a:endParaRPr lang="pl-PL" sz="2000" dirty="0"/>
          </a:p>
        </p:txBody>
      </p:sp>
      <p:pic>
        <p:nvPicPr>
          <p:cNvPr id="4" name="Obraz 3" descr="Elizabeth1England (1).jpg"/>
          <p:cNvPicPr>
            <a:picLocks noChangeAspect="1"/>
          </p:cNvPicPr>
          <p:nvPr/>
        </p:nvPicPr>
        <p:blipFill>
          <a:blip r:embed="rId2" cstate="print"/>
          <a:stretch>
            <a:fillRect/>
          </a:stretch>
        </p:blipFill>
        <p:spPr>
          <a:xfrm>
            <a:off x="6732240" y="0"/>
            <a:ext cx="2130411" cy="2585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134</TotalTime>
  <Words>340</Words>
  <Application>Microsoft Office PowerPoint</Application>
  <PresentationFormat>Pokaz na ekranie (4:3)</PresentationFormat>
  <Paragraphs>37</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Energetyczny</vt:lpstr>
      <vt:lpstr>Wielcy Monarchowie Angielscy</vt:lpstr>
      <vt:lpstr>Spis treści</vt:lpstr>
      <vt:lpstr>Historia dynastii Todorów</vt:lpstr>
      <vt:lpstr>Slajd 4</vt:lpstr>
      <vt:lpstr>Henryk VIII</vt:lpstr>
      <vt:lpstr>Slajd 6</vt:lpstr>
      <vt:lpstr>           Królowa Wiktoria</vt:lpstr>
      <vt:lpstr>Slajd 8</vt:lpstr>
      <vt:lpstr>Królowa Elżbieta I</vt:lpstr>
      <vt:lpstr>Slajd 10</vt:lpstr>
      <vt:lpstr>Henryk VII</vt:lpstr>
      <vt:lpstr>Slajd 12</vt:lpstr>
      <vt:lpstr>Edward VI</vt:lpstr>
      <vt:lpstr>Slajd 14</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Wielcy Monarchowie Angielscy</dc:title>
  <dc:creator>Natalia Cocyk</dc:creator>
  <cp:lastModifiedBy>Natalia Cocyk</cp:lastModifiedBy>
  <cp:revision>15</cp:revision>
  <dcterms:created xsi:type="dcterms:W3CDTF">2015-10-07T12:00:05Z</dcterms:created>
  <dcterms:modified xsi:type="dcterms:W3CDTF">2015-11-14T16:32:03Z</dcterms:modified>
</cp:coreProperties>
</file>