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361" r:id="rId3"/>
    <p:sldId id="263" r:id="rId4"/>
    <p:sldId id="270" r:id="rId5"/>
    <p:sldId id="265" r:id="rId6"/>
    <p:sldId id="363" r:id="rId7"/>
    <p:sldId id="360" r:id="rId8"/>
    <p:sldId id="266" r:id="rId9"/>
    <p:sldId id="349" r:id="rId10"/>
    <p:sldId id="264" r:id="rId11"/>
    <p:sldId id="307" r:id="rId12"/>
    <p:sldId id="267" r:id="rId13"/>
    <p:sldId id="294" r:id="rId14"/>
    <p:sldId id="293" r:id="rId15"/>
    <p:sldId id="283" r:id="rId16"/>
    <p:sldId id="282" r:id="rId17"/>
    <p:sldId id="285" r:id="rId18"/>
    <p:sldId id="258" r:id="rId19"/>
    <p:sldId id="259" r:id="rId20"/>
    <p:sldId id="351" r:id="rId21"/>
    <p:sldId id="372" r:id="rId22"/>
    <p:sldId id="320" r:id="rId23"/>
    <p:sldId id="295" r:id="rId24"/>
    <p:sldId id="353" r:id="rId25"/>
    <p:sldId id="318" r:id="rId26"/>
    <p:sldId id="354" r:id="rId27"/>
    <p:sldId id="334" r:id="rId28"/>
    <p:sldId id="355" r:id="rId29"/>
    <p:sldId id="335" r:id="rId30"/>
    <p:sldId id="356" r:id="rId31"/>
    <p:sldId id="336" r:id="rId32"/>
    <p:sldId id="357" r:id="rId33"/>
    <p:sldId id="358" r:id="rId34"/>
    <p:sldId id="290" r:id="rId35"/>
    <p:sldId id="291" r:id="rId36"/>
    <p:sldId id="272" r:id="rId37"/>
    <p:sldId id="277" r:id="rId38"/>
    <p:sldId id="279" r:id="rId39"/>
    <p:sldId id="278" r:id="rId40"/>
    <p:sldId id="375" r:id="rId41"/>
    <p:sldId id="347" r:id="rId42"/>
    <p:sldId id="273" r:id="rId43"/>
    <p:sldId id="371" r:id="rId44"/>
    <p:sldId id="328" r:id="rId45"/>
    <p:sldId id="339" r:id="rId46"/>
    <p:sldId id="330" r:id="rId47"/>
    <p:sldId id="373" r:id="rId48"/>
    <p:sldId id="329" r:id="rId49"/>
    <p:sldId id="324" r:id="rId50"/>
    <p:sldId id="281" r:id="rId51"/>
    <p:sldId id="333" r:id="rId52"/>
    <p:sldId id="313" r:id="rId53"/>
    <p:sldId id="376" r:id="rId54"/>
    <p:sldId id="316" r:id="rId55"/>
    <p:sldId id="315" r:id="rId56"/>
    <p:sldId id="311" r:id="rId57"/>
    <p:sldId id="314" r:id="rId58"/>
    <p:sldId id="370" r:id="rId59"/>
    <p:sldId id="368" r:id="rId60"/>
    <p:sldId id="346" r:id="rId61"/>
    <p:sldId id="348" r:id="rId62"/>
    <p:sldId id="344" r:id="rId63"/>
    <p:sldId id="296" r:id="rId64"/>
    <p:sldId id="379" r:id="rId65"/>
    <p:sldId id="381" r:id="rId66"/>
    <p:sldId id="384" r:id="rId67"/>
    <p:sldId id="377" r:id="rId68"/>
    <p:sldId id="382" r:id="rId69"/>
    <p:sldId id="383" r:id="rId70"/>
    <p:sldId id="298" r:id="rId71"/>
    <p:sldId id="337" r:id="rId72"/>
    <p:sldId id="284" r:id="rId73"/>
    <p:sldId id="292" r:id="rId74"/>
    <p:sldId id="338" r:id="rId75"/>
    <p:sldId id="269" r:id="rId76"/>
    <p:sldId id="364" r:id="rId77"/>
    <p:sldId id="340" r:id="rId78"/>
    <p:sldId id="341" r:id="rId79"/>
    <p:sldId id="323" r:id="rId80"/>
    <p:sldId id="257" r:id="rId81"/>
    <p:sldId id="260" r:id="rId82"/>
    <p:sldId id="262" r:id="rId83"/>
    <p:sldId id="261" r:id="rId84"/>
    <p:sldId id="321" r:id="rId85"/>
    <p:sldId id="302" r:id="rId86"/>
    <p:sldId id="301" r:id="rId87"/>
    <p:sldId id="299" r:id="rId88"/>
    <p:sldId id="306" r:id="rId89"/>
    <p:sldId id="367" r:id="rId90"/>
    <p:sldId id="343" r:id="rId91"/>
    <p:sldId id="305" r:id="rId92"/>
    <p:sldId id="304" r:id="rId93"/>
    <p:sldId id="369" r:id="rId94"/>
    <p:sldId id="326" r:id="rId95"/>
    <p:sldId id="331" r:id="rId96"/>
    <p:sldId id="327" r:id="rId97"/>
    <p:sldId id="332" r:id="rId98"/>
    <p:sldId id="362" r:id="rId99"/>
    <p:sldId id="342" r:id="rId10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D2D"/>
    <a:srgbClr val="CAEC20"/>
    <a:srgbClr val="E4EF57"/>
    <a:srgbClr val="5E8EF8"/>
    <a:srgbClr val="25F75C"/>
    <a:srgbClr val="00FFFF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E65BE4-71D5-4F77-B4FB-9117DAB2C843}" type="datetimeFigureOut">
              <a:rPr lang="pl-PL" smtClean="0"/>
              <a:pPr/>
              <a:t>2016-10-16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29BAC6D-45DE-4FE5-BE27-B6EE2AD845B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pl.wikipedia.org/wiki/HMS_Otus_(S18)" TargetMode="Externa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lik:Ruegen1.jpg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1640" y="836712"/>
            <a:ext cx="6477000" cy="3888432"/>
          </a:xfrm>
        </p:spPr>
        <p:txBody>
          <a:bodyPr>
            <a:normAutofit fontScale="90000"/>
          </a:bodyPr>
          <a:lstStyle/>
          <a:p>
            <a:r>
              <a:rPr lang="pl-PL" sz="5400" dirty="0" smtClean="0">
                <a:solidFill>
                  <a:srgbClr val="FF0000"/>
                </a:solidFill>
              </a:rPr>
              <a:t>  Jestem  - THE BEST –</a:t>
            </a:r>
            <a:br>
              <a:rPr lang="pl-PL" sz="5400" dirty="0" smtClean="0">
                <a:solidFill>
                  <a:srgbClr val="FF0000"/>
                </a:solidFill>
              </a:rPr>
            </a:br>
            <a:r>
              <a:rPr lang="pl-PL" sz="5400" dirty="0" smtClean="0">
                <a:solidFill>
                  <a:srgbClr val="FF0000"/>
                </a:solidFill>
              </a:rPr>
              <a:t/>
            </a:r>
            <a:br>
              <a:rPr lang="pl-PL" sz="5400" dirty="0" smtClean="0">
                <a:solidFill>
                  <a:srgbClr val="FF0000"/>
                </a:solidFill>
              </a:rPr>
            </a:br>
            <a:r>
              <a:rPr lang="pl-PL" sz="5400" dirty="0" smtClean="0">
                <a:solidFill>
                  <a:srgbClr val="FF0000"/>
                </a:solidFill>
              </a:rPr>
              <a:t/>
            </a:r>
            <a:br>
              <a:rPr lang="pl-PL" sz="5400" dirty="0" smtClean="0">
                <a:solidFill>
                  <a:srgbClr val="FF0000"/>
                </a:solidFill>
              </a:rPr>
            </a:br>
            <a:r>
              <a:rPr lang="pl-PL" sz="5400" dirty="0" smtClean="0">
                <a:solidFill>
                  <a:srgbClr val="FF0000"/>
                </a:solidFill>
              </a:rPr>
              <a:t>Rejs z młodzieżą           po Bałtyku  2016</a:t>
            </a:r>
            <a:endParaRPr lang="pl-PL" sz="5400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Michał Wejman klasa 3Bi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Laureaci konkursu u Prezydenta</a:t>
            </a:r>
            <a:endParaRPr lang="pl-PL" dirty="0"/>
          </a:p>
        </p:txBody>
      </p:sp>
      <p:pic>
        <p:nvPicPr>
          <p:cNvPr id="4" name="fancybox-img" descr="http://www.zyciepabianic.pl/images/database/ZpArticle/2016/large/34485_photo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4484" y="1600200"/>
            <a:ext cx="670998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Młodzież u Prezydenta i Starosty</a:t>
            </a:r>
            <a:endParaRPr lang="pl-PL" dirty="0"/>
          </a:p>
        </p:txBody>
      </p:sp>
      <p:pic>
        <p:nvPicPr>
          <p:cNvPr id="4" name="Symbol zastępczy zawartości 3" descr="http://zeglarzezpabianic.pl/images/laureaci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1484784"/>
            <a:ext cx="612068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002060"/>
                </a:solidFill>
              </a:rPr>
              <a:t>Przyznane nagrody oraz podpisywane deklaracje przez uczniów.</a:t>
            </a:r>
            <a:endParaRPr lang="pl-PL" sz="3600" dirty="0">
              <a:solidFill>
                <a:srgbClr val="002060"/>
              </a:solidFill>
            </a:endParaRPr>
          </a:p>
        </p:txBody>
      </p:sp>
      <p:pic>
        <p:nvPicPr>
          <p:cNvPr id="6" name="Symbol zastępczy zawartości 5" descr="skanowanie0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704504" cy="5112568"/>
          </a:xfrm>
        </p:spPr>
      </p:pic>
      <p:pic>
        <p:nvPicPr>
          <p:cNvPr id="10241" name="Picture 1" descr="C:\Users\Tomek\Desktop\2016-09 (wrz)\skanowanie00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1611948"/>
            <a:ext cx="3744415" cy="5057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>
                <a:alpha val="78000"/>
              </a:srgbClr>
            </a:gs>
            <a:gs pos="100000">
              <a:srgbClr val="00B0F0">
                <a:alpha val="78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>
            <a:noAutofit/>
          </a:bodyPr>
          <a:lstStyle/>
          <a:p>
            <a: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  <a:t>                      Gimnazjaliści</a:t>
            </a:r>
            <a:b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</a:br>
            <a: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  <a:t>               Julia – Michał - Jakub</a:t>
            </a:r>
            <a:endParaRPr lang="pl-PL" sz="4800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4" name="Symbol zastępczy zawartości 3" descr="DSC_0248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005064"/>
            <a:ext cx="35349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Symbol zastępczy zawartości 3" descr="DSC_011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5" y="4005064"/>
            <a:ext cx="369879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Symbol zastępczy zawartości 5" descr="P1140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2994" y="1268760"/>
            <a:ext cx="398121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6516216" y="1772816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 Julia </a:t>
            </a:r>
            <a:r>
              <a:rPr lang="pl-PL" dirty="0" err="1" smtClean="0">
                <a:solidFill>
                  <a:srgbClr val="002060"/>
                </a:solidFill>
              </a:rPr>
              <a:t>Tadejczyk</a:t>
            </a:r>
            <a:r>
              <a:rPr lang="pl-PL" dirty="0" smtClean="0">
                <a:solidFill>
                  <a:srgbClr val="002060"/>
                </a:solidFill>
              </a:rPr>
              <a:t> Gimnazjum nr 2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3528" y="3244334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Michał Wejman Gimnazjum nr 3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6660233" y="2996953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Jakub </a:t>
            </a:r>
            <a:r>
              <a:rPr lang="pl-PL" dirty="0" err="1" smtClean="0">
                <a:solidFill>
                  <a:srgbClr val="002060"/>
                </a:solidFill>
              </a:rPr>
              <a:t>Ransz</a:t>
            </a:r>
            <a:r>
              <a:rPr lang="pl-PL" dirty="0" smtClean="0">
                <a:solidFill>
                  <a:srgbClr val="002060"/>
                </a:solidFill>
              </a:rPr>
              <a:t>            Gimnazjum nr 1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6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0"/>
            <a:ext cx="8153400" cy="1268760"/>
          </a:xfrm>
        </p:spPr>
        <p:txBody>
          <a:bodyPr>
            <a:noAutofit/>
          </a:bodyPr>
          <a:lstStyle/>
          <a:p>
            <a: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  <a:t>                 </a:t>
            </a:r>
            <a: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  <a:t>Ponad gimnazjaliści</a:t>
            </a:r>
            <a: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  <a:t/>
            </a:r>
            <a:b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</a:br>
            <a:r>
              <a:rPr lang="pl-PL" sz="4800" dirty="0" smtClean="0">
                <a:solidFill>
                  <a:srgbClr val="002060"/>
                </a:solidFill>
                <a:latin typeface="Gabriola" pitchFamily="82" charset="0"/>
              </a:rPr>
              <a:t>            Martyna - Paweł - Mateusz</a:t>
            </a:r>
            <a:endParaRPr lang="pl-PL" sz="4800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4" name="Symbol zastępczy zawartości 3" descr="DSC_0096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77072"/>
            <a:ext cx="3566160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 descr="DSC_014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21088"/>
            <a:ext cx="370841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 descr="DSC_06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700808"/>
            <a:ext cx="3312368" cy="220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6300192" y="1916832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Martyna </a:t>
            </a:r>
            <a:r>
              <a:rPr lang="pl-PL" dirty="0" err="1" smtClean="0">
                <a:solidFill>
                  <a:srgbClr val="002060"/>
                </a:solidFill>
              </a:rPr>
              <a:t>Idasiak</a:t>
            </a:r>
            <a:r>
              <a:rPr lang="pl-PL" dirty="0" smtClean="0">
                <a:solidFill>
                  <a:srgbClr val="002060"/>
                </a:solidFill>
              </a:rPr>
              <a:t> Zespół Szkół nr 3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 rot="10800000" flipV="1">
            <a:off x="6372200" y="2895445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Mateusz Jaksa               II Liceum Ogólnokształcące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51520" y="3212976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Paweł </a:t>
            </a:r>
            <a:r>
              <a:rPr lang="pl-PL" dirty="0" err="1" smtClean="0">
                <a:solidFill>
                  <a:srgbClr val="002060"/>
                </a:solidFill>
              </a:rPr>
              <a:t>Cichoś</a:t>
            </a:r>
            <a:r>
              <a:rPr lang="pl-PL" dirty="0" smtClean="0">
                <a:solidFill>
                  <a:srgbClr val="002060"/>
                </a:solidFill>
              </a:rPr>
              <a:t>               I Liceum Ogólnokształcące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dirty="0" smtClean="0">
                <a:solidFill>
                  <a:srgbClr val="002060"/>
                </a:solidFill>
              </a:rPr>
              <a:t>Świnoujście – </a:t>
            </a:r>
            <a:r>
              <a:rPr lang="pl-PL" dirty="0" err="1" smtClean="0">
                <a:solidFill>
                  <a:srgbClr val="002060"/>
                </a:solidFill>
              </a:rPr>
              <a:t>Sassnitz</a:t>
            </a:r>
            <a:r>
              <a:rPr lang="pl-PL" dirty="0" smtClean="0">
                <a:solidFill>
                  <a:srgbClr val="002060"/>
                </a:solidFill>
              </a:rPr>
              <a:t> – </a:t>
            </a:r>
            <a:r>
              <a:rPr lang="pl-PL" dirty="0" err="1" smtClean="0">
                <a:solidFill>
                  <a:srgbClr val="002060"/>
                </a:solidFill>
              </a:rPr>
              <a:t>Laboe</a:t>
            </a:r>
            <a:r>
              <a:rPr lang="pl-PL" dirty="0" smtClean="0">
                <a:solidFill>
                  <a:srgbClr val="002060"/>
                </a:solidFill>
              </a:rPr>
              <a:t> –</a:t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>    Kilonia – </a:t>
            </a:r>
            <a:r>
              <a:rPr lang="pl-PL" dirty="0" err="1" smtClean="0">
                <a:solidFill>
                  <a:srgbClr val="002060"/>
                </a:solidFill>
              </a:rPr>
              <a:t>Gedser</a:t>
            </a:r>
            <a:r>
              <a:rPr lang="pl-PL" dirty="0" smtClean="0">
                <a:solidFill>
                  <a:srgbClr val="002060"/>
                </a:solidFill>
              </a:rPr>
              <a:t> - Kołobrzeg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mapa rej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9144000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Trasa rejsu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Trasul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276872"/>
            <a:ext cx="8928992" cy="38164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Śledzenie jachtów - Marine </a:t>
            </a:r>
            <a:r>
              <a:rPr lang="pl-PL" dirty="0" err="1" smtClean="0">
                <a:solidFill>
                  <a:schemeClr val="tx2">
                    <a:lumMod val="50000"/>
                  </a:schemeClr>
                </a:solidFill>
              </a:rPr>
              <a:t>Traffic</a:t>
            </a: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kop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784976" cy="4104456"/>
          </a:xfrm>
        </p:spPr>
      </p:pic>
      <p:pic>
        <p:nvPicPr>
          <p:cNvPr id="1026" name="Picture 2" descr="C:\Users\Tomek\Desktop\statk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733256"/>
            <a:ext cx="5697537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70C0"/>
                </a:solidFill>
              </a:rPr>
              <a:t>Satelitarny podgląd rzeczywistej trasy jachtu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Trasa -Tornad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90205" y="1600200"/>
            <a:ext cx="779854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53400" cy="990600"/>
          </a:xfrm>
        </p:spPr>
        <p:txBody>
          <a:bodyPr/>
          <a:lstStyle/>
          <a:p>
            <a:r>
              <a:rPr lang="pl-PL" dirty="0" smtClean="0">
                <a:solidFill>
                  <a:srgbClr val="7030A0"/>
                </a:solidFill>
              </a:rPr>
              <a:t>Dlaczego płyniemy zygzakiem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" name="Symbol zastępczy zawartości 3" descr="t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25198" y="1600200"/>
            <a:ext cx="7928554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002060"/>
                </a:solidFill>
              </a:rPr>
              <a:t>Jak działa sekcja Jestem THE BEST ?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Kursy jachtu względem wiatru</a:t>
            </a:r>
            <a:endParaRPr lang="pl-PL" dirty="0">
              <a:solidFill>
                <a:srgbClr val="00B050"/>
              </a:solidFill>
            </a:endParaRPr>
          </a:p>
        </p:txBody>
      </p:sp>
      <p:pic>
        <p:nvPicPr>
          <p:cNvPr id="8" name="Symbol zastępczy zawartości 7" descr="wiat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1247" y="1484782"/>
            <a:ext cx="5445049" cy="537321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7030A0"/>
                </a:solidFill>
              </a:rPr>
              <a:t>Wiatry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0" y="1752600"/>
            <a:ext cx="2209800" cy="4343400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err="1" smtClean="0">
                <a:solidFill>
                  <a:srgbClr val="002060"/>
                </a:solidFill>
              </a:rPr>
              <a:t>Bajdewind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smtClean="0"/>
              <a:t>- kurs między półwiatrem, a kątem martwym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Półwiatr</a:t>
            </a:r>
            <a:r>
              <a:rPr lang="pl-PL" dirty="0" smtClean="0"/>
              <a:t> - kurs, w którym wiatr wieje w burtę pod kątem prostym do osi jachtu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Baksztag</a:t>
            </a:r>
            <a:r>
              <a:rPr lang="pl-PL" dirty="0" smtClean="0"/>
              <a:t> - kurs między fordewindem, a półwiatrem</a:t>
            </a:r>
          </a:p>
          <a:p>
            <a:r>
              <a:rPr lang="pl-PL" dirty="0" smtClean="0"/>
              <a:t> </a:t>
            </a:r>
            <a:r>
              <a:rPr lang="pl-PL" b="1" dirty="0" smtClean="0">
                <a:solidFill>
                  <a:srgbClr val="002060"/>
                </a:solidFill>
              </a:rPr>
              <a:t>Fordewind</a:t>
            </a:r>
            <a:r>
              <a:rPr lang="pl-PL" dirty="0" smtClean="0"/>
              <a:t> - kurs, w którym wiatr wieje w rufę równolegle do osi jachtu</a:t>
            </a:r>
          </a:p>
          <a:p>
            <a:endParaRPr lang="pl-PL" dirty="0"/>
          </a:p>
        </p:txBody>
      </p:sp>
      <p:pic>
        <p:nvPicPr>
          <p:cNvPr id="5" name="Symbol zastępczy zawartości 4" descr="wiatr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59762" y="1628801"/>
            <a:ext cx="6150547" cy="508035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Określamy kierunek wiatru 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179512" y="1628800"/>
            <a:ext cx="3816424" cy="5112568"/>
          </a:xfrm>
        </p:spPr>
        <p:txBody>
          <a:bodyPr>
            <a:normAutofit fontScale="40000" lnSpcReduction="20000"/>
          </a:bodyPr>
          <a:lstStyle/>
          <a:p>
            <a:r>
              <a:rPr lang="pl-PL" sz="3500" dirty="0" err="1" smtClean="0">
                <a:solidFill>
                  <a:srgbClr val="002060"/>
                </a:solidFill>
              </a:rPr>
              <a:t>Róza</a:t>
            </a:r>
            <a:r>
              <a:rPr lang="pl-PL" sz="3500" dirty="0" smtClean="0">
                <a:solidFill>
                  <a:srgbClr val="002060"/>
                </a:solidFill>
              </a:rPr>
              <a:t> wiatrów </a:t>
            </a:r>
            <a:r>
              <a:rPr lang="pl-PL" sz="3500" dirty="0" smtClean="0"/>
              <a:t>to nic innego jak wyskalowana tarcza pozwalająca mierzyć kąty wszystkich kierunków.</a:t>
            </a:r>
          </a:p>
          <a:p>
            <a:r>
              <a:rPr lang="pl-PL" sz="3500" dirty="0" smtClean="0"/>
              <a:t/>
            </a:r>
            <a:br>
              <a:rPr lang="pl-PL" sz="3500" dirty="0" smtClean="0"/>
            </a:br>
            <a:r>
              <a:rPr lang="pl-PL" sz="3500" dirty="0" smtClean="0">
                <a:solidFill>
                  <a:srgbClr val="002060"/>
                </a:solidFill>
              </a:rPr>
              <a:t>Skala róży wiatrów </a:t>
            </a:r>
            <a:r>
              <a:rPr lang="pl-PL" sz="3500" dirty="0" smtClean="0"/>
              <a:t>zawiera przede wszystkim cztery podstawowe kierunki stron świata oznaczone:</a:t>
            </a:r>
            <a:br>
              <a:rPr lang="pl-PL" sz="3500" dirty="0" smtClean="0"/>
            </a:br>
            <a:r>
              <a:rPr lang="pl-PL" sz="3500" dirty="0" smtClean="0"/>
              <a:t>- N - północ </a:t>
            </a:r>
            <a:br>
              <a:rPr lang="pl-PL" sz="3500" dirty="0" smtClean="0"/>
            </a:br>
            <a:r>
              <a:rPr lang="pl-PL" sz="3500" dirty="0" smtClean="0"/>
              <a:t>- E - wschód </a:t>
            </a:r>
            <a:br>
              <a:rPr lang="pl-PL" sz="3500" dirty="0" smtClean="0"/>
            </a:br>
            <a:r>
              <a:rPr lang="pl-PL" sz="3500" dirty="0" smtClean="0"/>
              <a:t>- S - południe </a:t>
            </a:r>
            <a:br>
              <a:rPr lang="pl-PL" sz="3500" dirty="0" smtClean="0"/>
            </a:br>
            <a:r>
              <a:rPr lang="pl-PL" sz="3500" dirty="0" smtClean="0"/>
              <a:t>- W - zachód </a:t>
            </a:r>
            <a:br>
              <a:rPr lang="pl-PL" sz="3500" dirty="0" smtClean="0"/>
            </a:br>
            <a:r>
              <a:rPr lang="pl-PL" sz="3500" dirty="0" smtClean="0"/>
              <a:t/>
            </a:r>
            <a:br>
              <a:rPr lang="pl-PL" sz="3500" dirty="0" smtClean="0"/>
            </a:br>
            <a:r>
              <a:rPr lang="pl-PL" sz="3500" dirty="0" smtClean="0">
                <a:solidFill>
                  <a:srgbClr val="002060"/>
                </a:solidFill>
              </a:rPr>
              <a:t>Podzielona</a:t>
            </a:r>
            <a:r>
              <a:rPr lang="pl-PL" sz="3500" dirty="0" smtClean="0"/>
              <a:t> jest ona na cztery ćwiartki, które w połowie </a:t>
            </a:r>
            <a:r>
              <a:rPr lang="pl-PL" sz="3500" dirty="0" err="1" smtClean="0"/>
              <a:t>sa</a:t>
            </a:r>
            <a:r>
              <a:rPr lang="pl-PL" sz="3500" dirty="0" smtClean="0"/>
              <a:t> podzielone przez kierunki pośrednie : NE, SE, SW, NW</a:t>
            </a:r>
          </a:p>
          <a:p>
            <a:r>
              <a:rPr lang="pl-PL" sz="3500" dirty="0" smtClean="0"/>
              <a:t/>
            </a:r>
            <a:br>
              <a:rPr lang="pl-PL" sz="3500" dirty="0" smtClean="0"/>
            </a:br>
            <a:r>
              <a:rPr lang="pl-PL" sz="3500" dirty="0" smtClean="0">
                <a:solidFill>
                  <a:srgbClr val="002060"/>
                </a:solidFill>
              </a:rPr>
              <a:t>Skala</a:t>
            </a:r>
            <a:r>
              <a:rPr lang="pl-PL" sz="3500" dirty="0" smtClean="0"/>
              <a:t> jest podana albo w stopniach od 0 do 360</a:t>
            </a:r>
          </a:p>
          <a:p>
            <a:r>
              <a:rPr lang="pl-PL" sz="3500" dirty="0" smtClean="0"/>
              <a:t/>
            </a:r>
            <a:br>
              <a:rPr lang="pl-PL" sz="3500" dirty="0" smtClean="0"/>
            </a:br>
            <a:r>
              <a:rPr lang="pl-PL" sz="3500" dirty="0" smtClean="0">
                <a:solidFill>
                  <a:srgbClr val="002060"/>
                </a:solidFill>
              </a:rPr>
              <a:t>W skali </a:t>
            </a:r>
            <a:r>
              <a:rPr lang="pl-PL" sz="3500" dirty="0" err="1" smtClean="0"/>
              <a:t>stpniowej</a:t>
            </a:r>
            <a:r>
              <a:rPr lang="pl-PL" sz="3500" dirty="0" smtClean="0"/>
              <a:t> kierunek północny N przypada zawsze na 0 stopni. Południowy na 180 stopni, wschodni na 90 stopni a zachodni na 270 stopni. </a:t>
            </a:r>
            <a:br>
              <a:rPr lang="pl-PL" sz="3500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3" descr="Znalezione obrazy dla zapytania ró&amp;zdot;a wiatrów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7984" y="3717032"/>
            <a:ext cx="453650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Tomek\Desktop\RozaWiatrow1-264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3788739" cy="3577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Wykwalifikowana załoga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5" name="Obraz 4" descr="P1140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7072"/>
            <a:ext cx="3135266" cy="2448272"/>
          </a:xfrm>
          <a:prstGeom prst="rect">
            <a:avLst/>
          </a:prstGeom>
        </p:spPr>
      </p:pic>
      <p:pic>
        <p:nvPicPr>
          <p:cNvPr id="6" name="Obraz 5" descr="P1140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077072"/>
            <a:ext cx="3024336" cy="2492896"/>
          </a:xfrm>
          <a:prstGeom prst="rect">
            <a:avLst/>
          </a:prstGeom>
        </p:spPr>
      </p:pic>
      <p:pic>
        <p:nvPicPr>
          <p:cNvPr id="7" name="Obraz 6" descr="P11404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077072"/>
            <a:ext cx="2987824" cy="2492896"/>
          </a:xfrm>
          <a:prstGeom prst="rect">
            <a:avLst/>
          </a:prstGeom>
        </p:spPr>
      </p:pic>
      <p:pic>
        <p:nvPicPr>
          <p:cNvPr id="9" name="Symbol zastępczy zawartości 4" descr="P11406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9664" y="1556792"/>
            <a:ext cx="3024336" cy="2448272"/>
          </a:xfrm>
          <a:prstGeom prst="rect">
            <a:avLst/>
          </a:prstGeom>
        </p:spPr>
      </p:pic>
      <p:pic>
        <p:nvPicPr>
          <p:cNvPr id="10" name="Symbol zastępczy zawartości 5" descr="P11405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1556792"/>
            <a:ext cx="3024336" cy="2448272"/>
          </a:xfrm>
          <a:prstGeom prst="rect">
            <a:avLst/>
          </a:prstGeom>
        </p:spPr>
      </p:pic>
      <p:pic>
        <p:nvPicPr>
          <p:cNvPr id="12" name="Symbol zastępczy zawartości 11" descr="P1140300.JPG"/>
          <p:cNvPicPr>
            <a:picLocks noGrp="1" noChangeAspect="1"/>
          </p:cNvPicPr>
          <p:nvPr>
            <p:ph sz="quarter" idx="1"/>
          </p:nvPr>
        </p:nvPicPr>
        <p:blipFill>
          <a:blip r:embed="rId8" cstate="print"/>
          <a:stretch>
            <a:fillRect/>
          </a:stretch>
        </p:blipFill>
        <p:spPr>
          <a:xfrm>
            <a:off x="0" y="1556792"/>
            <a:ext cx="3131840" cy="245097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Kapitan – Krzysztof Grzegorek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6" name="Symbol zastępczy zawartości 5" descr="P114030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988840"/>
            <a:ext cx="5994400" cy="4495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dirty="0" smtClean="0">
                <a:solidFill>
                  <a:srgbClr val="002060"/>
                </a:solidFill>
              </a:rPr>
              <a:t>Funkcje i obowiązki na rejsie Podejmuje przemyślane decyzje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69160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smtClean="0"/>
              <a:t>Kapitan</a:t>
            </a:r>
            <a:r>
              <a:rPr lang="pl-PL" dirty="0" smtClean="0"/>
              <a:t> - bezpiecznie przeprowadzi jacht z portu zaokrętowania do portu zakończenia rejsu, dopiero na drugim miejscu jest wypoczynek, zwiedzanie. Na jego głowie jest także przygotowanie rejsu i załogi, aby wiele zdarzeń przewidzieć, a na większość być przygotowanym. Omawia z załogą zasady bezpieczeństwa i procedury postępowania w nagłych wypadkach, omawia stanowiska i role poszczególnych załogantów, sposób zachowania podczas manewrów. Dba o poprawne stosunki na linii sternik-załogant, załogant-załogant i załogant-sternik.</a:t>
            </a:r>
          </a:p>
          <a:p>
            <a:r>
              <a:rPr lang="pl-PL" dirty="0" smtClean="0"/>
              <a:t> Dodatkowym zadaniem kapitana, jest także rola instruktora, nauczyciela. Ważna jest jego postawa, styl rozmowy z załogą, prowadzenie jachtu.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I Oficer – Bogdan Ostrowski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5" descr="P114056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2060848"/>
            <a:ext cx="5616624" cy="42480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Funkcje i obowiązki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b="1" dirty="0" smtClean="0"/>
              <a:t>I oficer</a:t>
            </a:r>
            <a:r>
              <a:rPr lang="pl-PL" dirty="0" smtClean="0"/>
              <a:t> - prowadzi nawigację, uzupełniania sprawdza poprawność wpisów dziennika jachtowego, przygotowuje mapy, locję i inne pomoce nawigacyjne, odbiera prognozy meteo.    Do 'pierwszego' należy też, aby w każdy możliwy sposób wspomóc kapitana.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 Oficer – Rafał </a:t>
            </a:r>
            <a:r>
              <a:rPr lang="pl-PL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Łubis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Symbol zastępczy zawartości 4" descr="P114061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5425788" cy="40022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Funkcje i obowiązki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/>
              <a:t>II oficer Kuk</a:t>
            </a:r>
            <a:r>
              <a:rPr lang="pl-PL" dirty="0" smtClean="0"/>
              <a:t> - dba o odpowiednie zaopatrzenie w artykuły spożywcze, środki czyszczące, higieniczne. Umieszcza jedzenie na początku rejsu - (chleb w suchych szafkach, cięższe rzeczy niżej, odpowiednie ułożenie w lodówkach). Sporządza listę prowiantową oraz zakupy. Opisanie całości zaopatrzenia, miejsca przechowywania i menu na kartce umieszcza w widocznym miejscu, aby każdy kuk mógł sobie sprawdzić, co gdzie jest i jaki jest plan posiłków oraz potrzebne składniki.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       </a:t>
            </a:r>
            <a:r>
              <a:rPr lang="pl-PL" b="1" dirty="0" smtClean="0">
                <a:solidFill>
                  <a:srgbClr val="C00000"/>
                </a:solidFill>
              </a:rPr>
              <a:t>Marynistyczny konkurs 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   „ Polska leży nad Bałtykiem ”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endParaRPr lang="pl-PL" b="1" dirty="0" smtClean="0"/>
          </a:p>
          <a:p>
            <a:pPr>
              <a:buNone/>
            </a:pPr>
            <a:r>
              <a:rPr lang="pl-PL" sz="3200" dirty="0" smtClean="0">
                <a:solidFill>
                  <a:srgbClr val="002060"/>
                </a:solidFill>
              </a:rPr>
              <a:t>Działalność sekcji rozpoczyna się już zimą, kiedy to w szkołach gimnazjalnych i ponad gimnazjalnych przeprowadzany jest konkurs marynistyczny "Polska leży nad Bałtykiem", który sprawdza wiedzę z zakresu geografii Polski, fauny i flory Morza Bałtyckiego, państw nadbałtyckich oraz podstaw żeglarstwa. </a:t>
            </a:r>
          </a:p>
          <a:p>
            <a:pPr>
              <a:buNone/>
            </a:pPr>
            <a:r>
              <a:rPr lang="pl-PL" sz="3200" dirty="0" smtClean="0">
                <a:solidFill>
                  <a:srgbClr val="002060"/>
                </a:solidFill>
              </a:rPr>
              <a:t/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3200" dirty="0" smtClean="0">
                <a:solidFill>
                  <a:srgbClr val="002060"/>
                </a:solidFill>
              </a:rPr>
              <a:t>Z konkursu wyłanianych jest 6 najlepszych osób           (3 z poziomu gimnazjalnego i 3 z poziomu ponad gimnazjalnego). Do rozstrzygnięcia konkursu brane są pod uwagę oceny ucznia oraz zachowanie.</a:t>
            </a:r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III Oficer – Tomasz Ostrowski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P114030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844824"/>
            <a:ext cx="5583637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Funkcje i obowiązki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b="1" dirty="0" smtClean="0"/>
              <a:t>III oficer Bosman</a:t>
            </a:r>
            <a:r>
              <a:rPr lang="pl-PL" dirty="0" smtClean="0"/>
              <a:t> - to szeroko pojęte sprawy techniczne: silnik, ilość paliwa, wody, gazu w butlach, końcówki do przedłużacza w różnych standardach, sprawdzanie poziomu oleju, stanu żagli, pomp zenzowych, itp. Skompletowanie różnych narzędzi, sprzętu i gadżetów użytecznych przy małych awariach, ale również podczas całego rejsu (</a:t>
            </a:r>
            <a:r>
              <a:rPr lang="pl-PL" dirty="0" err="1" smtClean="0"/>
              <a:t>gps</a:t>
            </a:r>
            <a:r>
              <a:rPr lang="pl-PL" dirty="0" smtClean="0"/>
              <a:t>, Internet, telefon, sprzęt do zgrywania zdjęć, odtwarzania muzyki itp.)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Bosman klubowy – Jacek Danka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P114032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5923352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Andrzej Bohdanowicz – Komendant </a:t>
            </a:r>
            <a:r>
              <a:rPr lang="pl-PL" sz="2700" dirty="0" smtClean="0">
                <a:solidFill>
                  <a:srgbClr val="C00000"/>
                </a:solidFill>
              </a:rPr>
              <a:t>Powiatowy Państwowej Straży Pożarnej w Pabianicach</a:t>
            </a:r>
            <a:endParaRPr lang="pl-PL" sz="2700" dirty="0">
              <a:solidFill>
                <a:srgbClr val="C00000"/>
              </a:solidFill>
            </a:endParaRPr>
          </a:p>
        </p:txBody>
      </p:sp>
      <p:pic>
        <p:nvPicPr>
          <p:cNvPr id="4" name="Symbol zastępczy zawartości 3" descr="P114047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988840"/>
            <a:ext cx="5639001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Wykwalifikowana załoga</a:t>
            </a:r>
            <a:endParaRPr lang="pl-PL" dirty="0"/>
          </a:p>
        </p:txBody>
      </p:sp>
      <p:pic>
        <p:nvPicPr>
          <p:cNvPr id="2050" name="Picture 2" descr="D:\Rejs po Bałtyku\Rejs w obiektywie\DSC_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D:\Rejs po Bałtyku\Rejs w obiektywie\DSC_002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Czym płyniemy - bliźniacze jachty:</a:t>
            </a:r>
            <a:br>
              <a:rPr lang="pl-PL" dirty="0" smtClean="0"/>
            </a:br>
            <a:r>
              <a:rPr lang="pl-PL" dirty="0" smtClean="0"/>
              <a:t>     </a:t>
            </a:r>
            <a:br>
              <a:rPr lang="pl-PL" dirty="0" smtClean="0"/>
            </a:br>
            <a:r>
              <a:rPr lang="pl-PL" dirty="0" smtClean="0"/>
              <a:t>     Lady B.                      Tornado</a:t>
            </a:r>
            <a:endParaRPr lang="pl-PL" dirty="0"/>
          </a:p>
        </p:txBody>
      </p:sp>
      <p:pic>
        <p:nvPicPr>
          <p:cNvPr id="4" name="Symbol zastępczy zawartości 3" descr="TORNADO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9992" y="2204864"/>
            <a:ext cx="44644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Lady_B-podpis-male1000x6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4104456" cy="440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 jacht to - TORNADO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Pierwszym jachtem z serii Conrad 45 był jacht </a:t>
            </a:r>
            <a:r>
              <a:rPr lang="pl-PL" dirty="0" smtClean="0">
                <a:solidFill>
                  <a:srgbClr val="C00000"/>
                </a:solidFill>
              </a:rPr>
              <a:t>„Tornado” </a:t>
            </a:r>
            <a:r>
              <a:rPr lang="pl-PL" dirty="0" smtClean="0"/>
              <a:t>należący do Klubu Marynarki Wojennej „Kotwica”, wyprodukowany przez nieistniejącą już dzisiaj Stocznię im. Conrada Korzeniowskiego w Gdańsku. </a:t>
            </a:r>
            <a:r>
              <a:rPr lang="pl-PL" dirty="0" smtClean="0">
                <a:solidFill>
                  <a:srgbClr val="C00000"/>
                </a:solidFill>
              </a:rPr>
              <a:t>”Tornado</a:t>
            </a:r>
            <a:r>
              <a:rPr lang="pl-PL" dirty="0" smtClean="0"/>
              <a:t>” brał udział w olbrzymiej ilości regat i większą część z nich wygrał.</a:t>
            </a:r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DANE TECHNICZNE: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 </a:t>
            </a:r>
          </a:p>
          <a:p>
            <a:pPr>
              <a:buNone/>
            </a:pPr>
            <a:r>
              <a:rPr lang="pl-PL" dirty="0" smtClean="0"/>
              <a:t>    </a:t>
            </a:r>
            <a:r>
              <a:rPr lang="pl-PL" sz="2200" dirty="0" smtClean="0"/>
              <a:t>Typ </a:t>
            </a:r>
            <a:r>
              <a:rPr lang="pl-PL" sz="2200" dirty="0"/>
              <a:t>– Conrad 54</a:t>
            </a:r>
            <a:br>
              <a:rPr lang="pl-PL" sz="2200" dirty="0"/>
            </a:br>
            <a:r>
              <a:rPr lang="pl-PL" sz="2200" dirty="0"/>
              <a:t>Rok budowy – 1974</a:t>
            </a:r>
            <a:br>
              <a:rPr lang="pl-PL" sz="2200" dirty="0"/>
            </a:br>
            <a:r>
              <a:rPr lang="pl-PL" sz="2200" dirty="0"/>
              <a:t>Długość – 16,55 </a:t>
            </a:r>
            <a:r>
              <a:rPr lang="pl-PL" sz="2200" dirty="0" smtClean="0"/>
              <a:t>m /17m</a:t>
            </a: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Szerokość – 4,75 m</a:t>
            </a:r>
            <a:br>
              <a:rPr lang="pl-PL" sz="2200" dirty="0"/>
            </a:br>
            <a:r>
              <a:rPr lang="pl-PL" sz="2200" dirty="0"/>
              <a:t>Zanurzenie – 2,95 m</a:t>
            </a:r>
            <a:br>
              <a:rPr lang="pl-PL" sz="2200" dirty="0"/>
            </a:br>
            <a:r>
              <a:rPr lang="pl-PL" sz="2200" dirty="0"/>
              <a:t>Typ ożaglowania – slup</a:t>
            </a:r>
            <a:br>
              <a:rPr lang="pl-PL" sz="2200" dirty="0"/>
            </a:br>
            <a:r>
              <a:rPr lang="pl-PL" sz="2200" dirty="0"/>
              <a:t>Powierzchnia żagli – 120 </a:t>
            </a:r>
            <a:r>
              <a:rPr lang="pl-PL" sz="2200" dirty="0" err="1"/>
              <a:t>mkw</a:t>
            </a: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Silnik – Volvo </a:t>
            </a:r>
            <a:r>
              <a:rPr lang="pl-PL" sz="2200" dirty="0" err="1"/>
              <a:t>Penta</a:t>
            </a:r>
            <a:r>
              <a:rPr lang="pl-PL" sz="2200" dirty="0"/>
              <a:t> -56 KM</a:t>
            </a:r>
            <a:br>
              <a:rPr lang="pl-PL" sz="2200" dirty="0"/>
            </a:br>
            <a:r>
              <a:rPr lang="pl-PL" sz="2200" dirty="0"/>
              <a:t>Liczba załogi – 12 osób</a:t>
            </a:r>
          </a:p>
          <a:p>
            <a:endParaRPr lang="pl-PL" dirty="0"/>
          </a:p>
        </p:txBody>
      </p:sp>
      <p:pic>
        <p:nvPicPr>
          <p:cNvPr id="36866" name="Picture 2" descr="Znalezione obrazy dla zapytania jacht torn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462" y="1484784"/>
            <a:ext cx="4854538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 „Lady B” (ex – „Wojewoda Pomorski”) to jacht z serii Conrad 54 (ang. długość 54 stopy).</a:t>
            </a:r>
            <a:r>
              <a:rPr lang="pl-PL" dirty="0" smtClean="0"/>
              <a:t>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   Zaprojektowany </a:t>
            </a:r>
            <a:r>
              <a:rPr lang="pl-PL" dirty="0"/>
              <a:t>przez Ryszarda Langera w </a:t>
            </a:r>
            <a:r>
              <a:rPr lang="pl-PL" dirty="0" smtClean="0"/>
              <a:t>1973r. </a:t>
            </a:r>
          </a:p>
          <a:p>
            <a:r>
              <a:rPr lang="pl-PL" dirty="0" smtClean="0"/>
              <a:t>Wybudowany dla Akademickiego Związku Sportowego w roku 1974</a:t>
            </a:r>
          </a:p>
          <a:p>
            <a:r>
              <a:rPr lang="pl-PL" dirty="0" smtClean="0"/>
              <a:t>okryty chwałą po regatach </a:t>
            </a:r>
            <a:r>
              <a:rPr lang="pl-PL" dirty="0" err="1" smtClean="0"/>
              <a:t>Parmelia</a:t>
            </a:r>
            <a:r>
              <a:rPr lang="pl-PL" dirty="0" smtClean="0"/>
              <a:t> Race z Europy do Australii </a:t>
            </a:r>
          </a:p>
          <a:p>
            <a:r>
              <a:rPr lang="pl-PL" dirty="0" smtClean="0"/>
              <a:t>W roku 1996 w jednym z rejsów jacht wszedł na skały kolo Helsinek i doznał poważnych uszkodzeń.</a:t>
            </a:r>
          </a:p>
          <a:p>
            <a:r>
              <a:rPr lang="pl-PL" dirty="0" smtClean="0"/>
              <a:t>Na Lady B -  kpt. Krzysztof Baranowski popłynął w rejs dookoła świata w roku 1999/2000.</a:t>
            </a:r>
          </a:p>
          <a:p>
            <a:r>
              <a:rPr lang="pl-PL" dirty="0" smtClean="0"/>
              <a:t>Ciekawostką jest, że odbiorcą całej serii Conradów 54 był ówczesny Związek Radziecki.</a:t>
            </a:r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                        </a:t>
            </a:r>
            <a:r>
              <a:rPr lang="pl-PL" sz="2400" dirty="0" smtClean="0">
                <a:solidFill>
                  <a:srgbClr val="002060"/>
                </a:solidFill>
              </a:rPr>
              <a:t>Prezes Klubu Żeglarskiego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                 </a:t>
            </a:r>
            <a:r>
              <a:rPr lang="pl-PL" sz="2400" dirty="0" smtClean="0">
                <a:solidFill>
                  <a:srgbClr val="C00000"/>
                </a:solidFill>
              </a:rPr>
              <a:t>Kapitan</a:t>
            </a:r>
            <a:r>
              <a:rPr lang="pl-PL" sz="2400" dirty="0" smtClean="0"/>
              <a:t> </a:t>
            </a:r>
            <a:r>
              <a:rPr lang="pl-PL" sz="2400" dirty="0" smtClean="0">
                <a:solidFill>
                  <a:srgbClr val="C00000"/>
                </a:solidFill>
              </a:rPr>
              <a:t>KRZYSZTOF GRZEGOREK</a:t>
            </a:r>
            <a:br>
              <a:rPr lang="pl-PL" sz="2400" dirty="0" smtClean="0">
                <a:solidFill>
                  <a:srgbClr val="C00000"/>
                </a:solidFill>
              </a:rPr>
            </a:br>
            <a:r>
              <a:rPr lang="pl-PL" sz="2400" dirty="0" smtClean="0">
                <a:solidFill>
                  <a:srgbClr val="C00000"/>
                </a:solidFill>
              </a:rPr>
              <a:t/>
            </a:r>
            <a:br>
              <a:rPr lang="pl-PL" sz="2400" dirty="0" smtClean="0">
                <a:solidFill>
                  <a:srgbClr val="C00000"/>
                </a:solidFill>
              </a:rPr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>
                <a:solidFill>
                  <a:srgbClr val="002060"/>
                </a:solidFill>
              </a:rPr>
              <a:t>Pomysłodawca utworzenia sekcji  Jestem THE BEST oraz szerzenia żeglarstwa w pabianickich szkołach jest Prezes Pabianickiego Klubu Sportów Wodnych</a:t>
            </a: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Prezes PKSW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87824" y="1700808"/>
            <a:ext cx="254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Rozpoczynamy przygodę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W nocy z  piątku na sobotę 19/20.08.2016 wyruszamy busem spod klubu do Świnoujścia,     597km pokonujemy w około 8 godz. na miejscu przeprawiamy się promem na wyspę Uznam, gdzie znajduje się północny port jachtowy. Tam kotwiczy nasz Jacht Tornado. Na pokład wkładamy bety, prowiant, zajmujemy koje, zapoznajemy się z Tornado, stawiamy żagle, rzucamy cumy i w drogę życząc sobie stopy wody pod kilem i sprzyjających wiatrów.</a:t>
            </a:r>
          </a:p>
          <a:p>
            <a:r>
              <a:rPr lang="pl-PL" dirty="0" smtClean="0"/>
              <a:t> Od dzisiaj nazywamy się </a:t>
            </a:r>
            <a:r>
              <a:rPr lang="pl-PL" dirty="0" smtClean="0">
                <a:solidFill>
                  <a:srgbClr val="FF0000"/>
                </a:solidFill>
              </a:rPr>
              <a:t>wilkami morskimi </a:t>
            </a:r>
            <a:r>
              <a:rPr lang="pl-PL" dirty="0" smtClean="0"/>
              <a:t>!!!!</a:t>
            </a:r>
            <a:endParaRPr lang="pl-PL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Tornado w porcie jachtowym</a:t>
            </a:r>
            <a:endParaRPr lang="pl-PL" dirty="0"/>
          </a:p>
        </p:txBody>
      </p:sp>
      <p:pic>
        <p:nvPicPr>
          <p:cNvPr id="1026" name="Picture 2" descr="C:\Users\Tomek\Desktop\Tomek wszystko\Szanty żeglarskie\canvas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0199"/>
            <a:ext cx="8640959" cy="5084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Początek rejsu</a:t>
            </a:r>
            <a:endParaRPr lang="pl-PL" dirty="0"/>
          </a:p>
        </p:txBody>
      </p:sp>
      <p:pic>
        <p:nvPicPr>
          <p:cNvPr id="5" name="Symbol zastępczy zawartości 4" descr="http://www.sail-swinoujscie.pl/zdjecia/2014/swinoujscie_basen_polnocny_mojplan_po_korekcie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060848"/>
            <a:ext cx="44958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http://www.sail-swinoujscie.pl/zdjecia/2014/img_9539b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60848"/>
            <a:ext cx="44958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 kierunek to </a:t>
            </a:r>
            <a:r>
              <a:rPr lang="pl-PL" dirty="0" err="1" smtClean="0"/>
              <a:t>Laboe</a:t>
            </a:r>
            <a:r>
              <a:rPr lang="pl-PL" dirty="0" smtClean="0"/>
              <a:t> - Niemcy</a:t>
            </a:r>
            <a:endParaRPr lang="pl-PL" dirty="0"/>
          </a:p>
        </p:txBody>
      </p:sp>
      <p:pic>
        <p:nvPicPr>
          <p:cNvPr id="4" name="Symbol zastępczy zawartości 3" descr="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2775" y="2101460"/>
            <a:ext cx="8153400" cy="3493279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Świnoujście – </a:t>
            </a:r>
            <a:r>
              <a:rPr lang="pl-PL" dirty="0" err="1" smtClean="0"/>
              <a:t>info</a:t>
            </a:r>
            <a:r>
              <a:rPr lang="pl-PL" dirty="0" smtClean="0"/>
              <a:t>….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Świnoujście, największe miasto woj. zachodniopomorskiego, jedno z najatrakcyjniejszych miast polskiego wybrzeża.                          Jest jedynym miastem w Polsce leżącym na kilkudziesięciu wyspach.</a:t>
            </a:r>
          </a:p>
          <a:p>
            <a:r>
              <a:rPr lang="pl-PL" dirty="0" smtClean="0"/>
              <a:t>Jego granice stanowią: od południa Zalew Szczeciński, od północy Morze Bałtyckie, od zachodu granica państwowa z Niemcami, zaś od strony wschodniej gmina Międzyzdroje. </a:t>
            </a:r>
          </a:p>
          <a:p>
            <a:r>
              <a:rPr lang="pl-PL" dirty="0" smtClean="0"/>
              <a:t>To właśnie dzięki swojemu wyjątkowemu położeniu Świnoujście jest miastem o wielu obliczach – z jednej strony ważnym ośrodkiem gospodarki morskiej i bazą marynarki wojennej, z drugiej – popularnym uzdrowiskiem i miejscowością turystyczną. 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Świnoujście</a:t>
            </a:r>
            <a:endParaRPr lang="pl-PL" dirty="0"/>
          </a:p>
        </p:txBody>
      </p:sp>
      <p:pic>
        <p:nvPicPr>
          <p:cNvPr id="4" name="Symbol zastępczy zawartości 3" descr="mapa-compresso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00200"/>
            <a:ext cx="8136904" cy="47811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dirty="0" smtClean="0"/>
              <a:t>Z uwagi na swoje położenie Świnoujście posiada wyjątkowo korzystne warunki dla rozwoju gospodarki morskiej i turystyki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 smtClean="0"/>
              <a:t>Terminal promów morskich w Świnoujściu zapewnia stałe połączenia ze Szwecją i Danią dla pasażerów, samochodów osobowych, ciężarowych i wagonów kolejowych. Terminal stanowi ważne ogniwo łączące Europę środkową i południową ze Skandynawią.</a:t>
            </a:r>
          </a:p>
          <a:p>
            <a:endParaRPr lang="pl-PL" dirty="0" smtClean="0"/>
          </a:p>
          <a:p>
            <a:r>
              <a:rPr lang="pl-PL" dirty="0" smtClean="0"/>
              <a:t>W zachodniej części miasta, na wyspie Uznam, przebiega granica polsko-niemiecka z przejściem otwartym dla ruchu drogowego </a:t>
            </a:r>
            <a:r>
              <a:rPr lang="pl-PL" dirty="0" err="1" smtClean="0"/>
              <a:t>Świnoujście-Ahlbeck</a:t>
            </a:r>
            <a:r>
              <a:rPr lang="pl-PL" dirty="0" smtClean="0"/>
              <a:t>, natomiast w południowo-zachodniej części z podobnym przejściem </a:t>
            </a:r>
            <a:r>
              <a:rPr lang="pl-PL" dirty="0" err="1" smtClean="0"/>
              <a:t>Świnoujście-Garz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 strony Niemiec do wyspy Uznam dociera kolej i drogi.             Po niemieckiej stronie granicy znajduje się lotnisko Heringsdorf12km. Od Berlina dzieli Świnoujście zaledwie 160 km, do brzegów Szwecji jest 175 km, a do Danii 150 </a:t>
            </a:r>
            <a:r>
              <a:rPr lang="pl-PL" dirty="0" err="1" smtClean="0"/>
              <a:t>km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Największe wyspy Świnoujścia to:                                           Uznam, Wolin i Karsibór</a:t>
            </a:r>
            <a:endParaRPr lang="pl-PL" dirty="0"/>
          </a:p>
        </p:txBody>
      </p:sp>
      <p:pic>
        <p:nvPicPr>
          <p:cNvPr id="4" name="Symbol zastępczy zawartości 3" descr="https://upload.wikimedia.org/wikipedia/commons/7/79/Wolin-Topomap.pn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79928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Chociaż popularnie mówi się, że miasto leży w krainie 44 wysp, to zamieszkane są trzy z nich:    Uznam, Wolin i Karsibór.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Na wyspie Uznam znajduje się centrum administracyjno-usługowe, dzielnica nadmorska wraz z obiektami turystyczno-uzdrowiskowymi. Tutaj mieszka 80% populacji Świnoujścia. </a:t>
            </a:r>
          </a:p>
          <a:p>
            <a:r>
              <a:rPr lang="pl-PL" dirty="0" smtClean="0"/>
              <a:t>Wolin, to największa polska wyspa. Oddzielona jest od stałego lądu cieśniną Dziwną, pełni funkcję dzielnicy przemysłowej; tu znajdują się największe zakłady związane z gospodarką morską oraz węzły komunikacyjne- terminal promowy, dworzec PKP i PKS. </a:t>
            </a:r>
          </a:p>
          <a:p>
            <a:r>
              <a:rPr lang="pl-PL" dirty="0" smtClean="0"/>
              <a:t>Trzecia zamieszkała wyspa to Karsibór – są tu doskonałe warunki do rozwoju agroturystyki, uprawiania wędkarstwa i sportów wodnych. Na północy wyspy utworzona została ostoja ptaków Karsiborska Kępa. Na powierzchni przeszło 180 hektarów występuje ok. 140 gatunków ptaków, w tym również gatunki bardzo rzadkie.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Atrakcje Świnoujścia.  Na szczyt latarni prowadzi ponad 300 schodów. 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738264" cy="4700736"/>
          </a:xfrm>
        </p:spPr>
        <p:txBody>
          <a:bodyPr>
            <a:no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Radiolatarnia</a:t>
            </a:r>
            <a:r>
              <a:rPr lang="pl-PL" sz="1600" dirty="0" smtClean="0"/>
              <a:t> jest pierwszym, polskim stałym obiektem nawigacyjnym, ukazującym się statkom zmierzającym od Cieśnin Duńskich i z Kanału Kilońskiego, do centralnej i wschodniej części Morza Bałtyckiego. Zanim zbudowano pierwszą latarnię morską w tym rejonie, rozpalano ogień na wzgórzu w pobliskim </a:t>
            </a:r>
            <a:r>
              <a:rPr lang="pl-PL" sz="1600" dirty="0" err="1" smtClean="0"/>
              <a:t>Chorzelinie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Jej budowa rozpoczęta w 1854 r., została zakończona w 1857 r.. </a:t>
            </a:r>
            <a:endParaRPr lang="pl-PL" sz="1600" dirty="0"/>
          </a:p>
        </p:txBody>
      </p:sp>
      <p:pic>
        <p:nvPicPr>
          <p:cNvPr id="5" name="Symbol zastępczy zawartości 4" descr="Znalezione obrazy dla zapytania &amp;sacute;winouj&amp;sacute;cie latarnia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63888" y="2276872"/>
            <a:ext cx="5040560" cy="314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002060"/>
                </a:solidFill>
              </a:rPr>
              <a:t>Pabianicki Klub Sportów Wodnych</a:t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sz="2700" dirty="0" err="1" smtClean="0">
                <a:solidFill>
                  <a:srgbClr val="002060"/>
                </a:solidFill>
              </a:rPr>
              <a:t>Szkutnia</a:t>
            </a:r>
            <a:r>
              <a:rPr lang="pl-PL" sz="2700" dirty="0" smtClean="0">
                <a:solidFill>
                  <a:srgbClr val="002060"/>
                </a:solidFill>
              </a:rPr>
              <a:t> i lokal klubowy adres: ul. Myśliwska 15                       95-200 Pabianice</a:t>
            </a:r>
            <a:br>
              <a:rPr lang="pl-PL" sz="27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</a:rPr>
              <a:t>Adres siedziby klubu 95-200 Pabianice ul. Grota Roweckiego 3</a:t>
            </a:r>
            <a:br>
              <a:rPr lang="pl-PL" sz="27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</a:rPr>
              <a:t>Ośrodek żeglarski Pabianickiego Klubu Sportów Wodnych    Nowy Duninów ul. Portowa 1</a:t>
            </a:r>
            <a:br>
              <a:rPr lang="pl-PL" sz="2700" dirty="0" smtClean="0">
                <a:solidFill>
                  <a:srgbClr val="002060"/>
                </a:solidFill>
              </a:rPr>
            </a:br>
            <a:endParaRPr lang="pl-PL" sz="2700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http://zeglarzezpabianic.pl/images/nowe-logo.pn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35696" y="3140968"/>
            <a:ext cx="4905375" cy="319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1268760"/>
          </a:xfrm>
        </p:spPr>
        <p:txBody>
          <a:bodyPr>
            <a:noAutofit/>
          </a:bodyPr>
          <a:lstStyle/>
          <a:p>
            <a:r>
              <a:rPr lang="pl-PL" sz="2000" dirty="0" smtClean="0"/>
              <a:t>Latarnia morska w Świnoujściu jest najwyższą tego typu budowlą nad Bałtykiem, a także jedną z najwyższych na świecie. Jej wysokość sięga blisko 65 metrów, a samo światło wyniesione jest 68 metrów nad poziom morza. Zasięg nominalny światła: 25 Mm (46.4 km)</a:t>
            </a:r>
            <a:endParaRPr lang="pl-PL" sz="2000" dirty="0"/>
          </a:p>
        </p:txBody>
      </p:sp>
      <p:pic>
        <p:nvPicPr>
          <p:cNvPr id="5" name="Symbol zastępczy zawartości 4" descr="http://www.malgorzatakossakowska.pl/galerie/dziwnowek/swinoujscie/port27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3128" y="1589088"/>
            <a:ext cx="293914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http://port.szczecin.pl/files/port/galeria/statki/Swinoujscie_port_09_resize.jpg"/>
          <p:cNvPicPr>
            <a:picLocks noGrp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2060848"/>
            <a:ext cx="41044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sz="4000" dirty="0" smtClean="0"/>
              <a:t>Polskie wybrzeże posiada -                             15 latarni morskich 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11560" y="1484784"/>
            <a:ext cx="2090192" cy="43434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Latarnie morskie </a:t>
            </a:r>
            <a:r>
              <a:rPr lang="pl-PL" dirty="0" smtClean="0"/>
              <a:t>są bardzo ważnym elementem oznakowania nawigacyjnego. Pomagają one w prowadzeniu bezpiecznej żeglugi. Rozmieszczenie latarni uzależnione jest od ukształtowania linii brzegowej. </a:t>
            </a:r>
            <a:endParaRPr lang="pl-PL" dirty="0"/>
          </a:p>
        </p:txBody>
      </p:sp>
      <p:pic>
        <p:nvPicPr>
          <p:cNvPr id="5" name="Symbol zastępczy zawartości 4" descr="Znalezione obrazy dla zapytania latarnie morskie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916832"/>
            <a:ext cx="60486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683568" y="6021288"/>
            <a:ext cx="8460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/>
              <a:t>     Świnoujście, Kikut, Niechorze, Kołobrzeg, Gąski, Darłowo, Jarosławiec, Ustka,   	Czołpino, Stilo, Rozewie, Jastarnia, Hel, Gdańsk, Krynica Morska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Morze Bałtyckie – Bałtyk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323528" y="1844824"/>
            <a:ext cx="2952328" cy="43434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sz="2000" u="sng" dirty="0" smtClean="0">
                <a:solidFill>
                  <a:srgbClr val="002060"/>
                </a:solidFill>
              </a:rPr>
              <a:t>Największe zatoki: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Zatoka Botnicka, Zatoka Fińska, Zatoka Gdańska, Zatoka Pomorska, Zatoka Ryska, Zalew Kuroński </a:t>
            </a:r>
          </a:p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>
                <a:solidFill>
                  <a:srgbClr val="002060"/>
                </a:solidFill>
              </a:rPr>
              <a:t>Morze Bałtyckie dzieli się na 3 baseny: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Basen Bornholmski</a:t>
            </a:r>
            <a:br>
              <a:rPr lang="pl-PL" sz="2000" dirty="0" smtClean="0"/>
            </a:br>
            <a:r>
              <a:rPr lang="pl-PL" sz="2000" dirty="0" smtClean="0"/>
              <a:t>Basen Gotlandzki</a:t>
            </a:r>
            <a:br>
              <a:rPr lang="pl-PL" sz="2000" dirty="0" smtClean="0"/>
            </a:br>
            <a:r>
              <a:rPr lang="pl-PL" sz="2000" dirty="0" smtClean="0"/>
              <a:t>Basen Botnicki</a:t>
            </a:r>
          </a:p>
          <a:p>
            <a:endParaRPr lang="pl-PL" dirty="0"/>
          </a:p>
        </p:txBody>
      </p:sp>
      <p:pic>
        <p:nvPicPr>
          <p:cNvPr id="5" name="Symbol zastępczy zawartości 3" descr="Znalezione obrazy dla zapytania ba&amp;lstrok;tyk g&amp;lstrok;&amp;eogon;boko&amp;sacute;&amp;cacute;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5970" y="1752600"/>
            <a:ext cx="478442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Głębia </a:t>
            </a:r>
            <a:r>
              <a:rPr lang="pl-PL" dirty="0" err="1" smtClean="0"/>
              <a:t>Lansdort</a:t>
            </a:r>
            <a:r>
              <a:rPr lang="pl-PL" dirty="0" smtClean="0"/>
              <a:t> – 459m</a:t>
            </a:r>
            <a:endParaRPr lang="pl-PL" dirty="0"/>
          </a:p>
        </p:txBody>
      </p:sp>
      <p:pic>
        <p:nvPicPr>
          <p:cNvPr id="5" name="Symbol zastępczy zawartości 4" descr="slide_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972920" cy="522969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Ważniejsze porty nad Morzem Bałtyckim: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Polska: </a:t>
            </a:r>
            <a:r>
              <a:rPr lang="pl-PL" dirty="0" smtClean="0"/>
              <a:t>Gdańsk, Szczecin, Gdynia, Świnoujście,    			Kołobrzeg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Dania: </a:t>
            </a:r>
            <a:r>
              <a:rPr lang="pl-PL" dirty="0" smtClean="0"/>
              <a:t>Kopenhaga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Szwecja: </a:t>
            </a:r>
            <a:r>
              <a:rPr lang="pl-PL" dirty="0" smtClean="0"/>
              <a:t>Sztokholm, </a:t>
            </a:r>
            <a:r>
              <a:rPr lang="pl-PL" dirty="0" err="1" smtClean="0"/>
              <a:t>Malmö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Finlandia: </a:t>
            </a:r>
            <a:r>
              <a:rPr lang="pl-PL" dirty="0" smtClean="0"/>
              <a:t>Helsinki, Turku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Estonia: </a:t>
            </a:r>
            <a:r>
              <a:rPr lang="pl-PL" dirty="0" smtClean="0"/>
              <a:t>Tallinn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Litwa: </a:t>
            </a:r>
            <a:r>
              <a:rPr lang="pl-PL" dirty="0" smtClean="0"/>
              <a:t>Kłajpeda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Rosja: </a:t>
            </a:r>
            <a:r>
              <a:rPr lang="pl-PL" dirty="0" smtClean="0"/>
              <a:t>Kaliningrad, Sankt </a:t>
            </a:r>
            <a:r>
              <a:rPr lang="pl-PL" dirty="0" err="1" smtClean="0"/>
              <a:t>Peterburg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Niemcy: </a:t>
            </a:r>
            <a:r>
              <a:rPr lang="pl-PL" dirty="0" smtClean="0"/>
              <a:t>Rostock, Lubeka, Kilonia, Flensburg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u="sng" dirty="0" smtClean="0">
                <a:solidFill>
                  <a:srgbClr val="7030A0"/>
                </a:solidFill>
              </a:rPr>
              <a:t>Główne rzeki mające ujście do Bałtyku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u="sng" dirty="0" smtClean="0">
                <a:solidFill>
                  <a:srgbClr val="7030A0"/>
                </a:solidFill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Łotwa:</a:t>
            </a:r>
            <a:r>
              <a:rPr lang="pl-PL" dirty="0" smtClean="0"/>
              <a:t> Dźwina 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Estonia:</a:t>
            </a:r>
            <a:r>
              <a:rPr lang="pl-PL" dirty="0" smtClean="0"/>
              <a:t> Narwa 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Rosja:</a:t>
            </a:r>
            <a:r>
              <a:rPr lang="pl-PL" dirty="0" smtClean="0"/>
              <a:t> Newa, Pregoła 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Litwa:</a:t>
            </a:r>
            <a:r>
              <a:rPr lang="pl-PL" dirty="0" smtClean="0"/>
              <a:t> Niemen 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Polska:</a:t>
            </a:r>
            <a:r>
              <a:rPr lang="pl-PL" dirty="0" smtClean="0"/>
              <a:t> Odra, Wisła, Pasłęka, Radunia, Reda, Łeba,  			Słupia, Wieprza, Parsęta, Rega 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Niemcy:</a:t>
            </a:r>
            <a:r>
              <a:rPr lang="pl-PL" dirty="0" smtClean="0"/>
              <a:t> </a:t>
            </a:r>
            <a:r>
              <a:rPr lang="pl-PL" dirty="0" err="1" smtClean="0"/>
              <a:t>Peene</a:t>
            </a:r>
            <a:r>
              <a:rPr lang="pl-PL" dirty="0" smtClean="0"/>
              <a:t>, </a:t>
            </a:r>
            <a:r>
              <a:rPr lang="pl-PL" dirty="0" err="1" smtClean="0"/>
              <a:t>Warnow</a:t>
            </a:r>
            <a:r>
              <a:rPr lang="pl-PL" dirty="0" smtClean="0"/>
              <a:t>, </a:t>
            </a:r>
            <a:r>
              <a:rPr lang="pl-PL" dirty="0" err="1" smtClean="0"/>
              <a:t>Trave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Państwa posiadające dostęp do Morza Bałtyckiego</a:t>
            </a:r>
            <a:endParaRPr lang="pl-PL" sz="3600" dirty="0"/>
          </a:p>
        </p:txBody>
      </p:sp>
      <p:pic>
        <p:nvPicPr>
          <p:cNvPr id="4" name="Symbol zastępczy zawartości 3" descr="Mapa batymetryczna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836712"/>
            <a:ext cx="525658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Bałtyk jest morzem śródlądowym, połączonym z Morzem Północnym, cieśninami: Sund, Mały Bełt, Wielki Bełt, Kattegat i Skagerrak.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Ciekawostka: Dzisiejszy Bałtyk jest akwenem nietypowym, niepodobnym do innych mórz świata. Przede wszystkim jest morzem bardzo płytkim, o średniej głębokości zaledwie 52 m, podczas gdy średnia głębokość Morza Kaspijskiego wynosi  184 m,                           a Morza Czarnego nawet 1149 m.        Dla porównania warto też wspomnieć, że średnia głębokość Wszechoceanu sięga aż 3795 m.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 dni płyniemy do </a:t>
            </a:r>
            <a:r>
              <a:rPr lang="pl-PL" dirty="0" err="1" smtClean="0"/>
              <a:t>Laboe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" name="Symbol zastępczy zawartości 3" descr="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8976" cy="4279868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Laboe</a:t>
            </a:r>
            <a:r>
              <a:rPr lang="pl-PL" dirty="0" smtClean="0"/>
              <a:t> na horyzoncie</a:t>
            </a:r>
            <a:endParaRPr lang="pl-PL" dirty="0"/>
          </a:p>
        </p:txBody>
      </p:sp>
      <p:pic>
        <p:nvPicPr>
          <p:cNvPr id="4" name="Symbol zastępczy zawartości 3" descr="la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8835193" cy="468052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FF0000"/>
                </a:solidFill>
              </a:rPr>
              <a:t>www.zeglarzezpabianic.pl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Tomek\Desktop\kl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9086850" cy="3743325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 rot="10800000" flipV="1">
            <a:off x="1835696" y="563489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solidFill>
                  <a:srgbClr val="002060"/>
                </a:solidFill>
              </a:rPr>
              <a:t>Strona internetowa PKSW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Laboe</a:t>
            </a:r>
            <a:r>
              <a:rPr lang="pl-PL" dirty="0" smtClean="0"/>
              <a:t> /Niemcy/</a:t>
            </a:r>
            <a:endParaRPr lang="pl-PL" dirty="0"/>
          </a:p>
        </p:txBody>
      </p:sp>
      <p:pic>
        <p:nvPicPr>
          <p:cNvPr id="4" name="Symbol zastępczy zawartości 3" descr="Znalezione obrazy dla zapytania Laboe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3367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Zachodnia część Bałtyku</a:t>
            </a:r>
            <a:endParaRPr lang="pl-PL" dirty="0"/>
          </a:p>
        </p:txBody>
      </p:sp>
      <p:pic>
        <p:nvPicPr>
          <p:cNvPr id="4" name="Symbol zastępczy zawartości 3" descr="http://i.iplsc.com/mapa-niemiec/000540LLIQ8WXVPV-C122-F4.gif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740352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Laboe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0" y="1752600"/>
            <a:ext cx="2699792" cy="4343400"/>
          </a:xfrm>
        </p:spPr>
        <p:txBody>
          <a:bodyPr>
            <a:normAutofit/>
          </a:bodyPr>
          <a:lstStyle/>
          <a:p>
            <a:r>
              <a:rPr lang="pl-PL" dirty="0" smtClean="0"/>
              <a:t>Położone jest na wschodnim brzegu Fiordu Kilońskiego niedaleko od jego ujścia do Zatoki Kilońskiej, kilkanaście kilometrów na północny-wschód od Kilonii. Jest ona przede wszystkim popularną miejscowością wypoczynkową, tym samym, czym dla mieszkańców Trójmiasta – Hel. </a:t>
            </a:r>
            <a:endParaRPr lang="pl-PL" dirty="0"/>
          </a:p>
        </p:txBody>
      </p:sp>
      <p:pic>
        <p:nvPicPr>
          <p:cNvPr id="5" name="Symbol zastępczy zawartości 4" descr="laboe-strand-ostsee-ferienwohnunge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2420888"/>
            <a:ext cx="6264696" cy="2736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err="1" smtClean="0"/>
              <a:t>Laboe</a:t>
            </a:r>
            <a:endParaRPr lang="pl-PL" sz="3600" dirty="0" smtClean="0"/>
          </a:p>
        </p:txBody>
      </p:sp>
      <p:sp>
        <p:nvSpPr>
          <p:cNvPr id="16" name="Symbol zastępczy zawartości 15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98504" cy="5141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/>
              <a:t>     </a:t>
            </a:r>
            <a:endParaRPr lang="pl-PL" dirty="0" smtClean="0"/>
          </a:p>
          <a:p>
            <a:r>
              <a:rPr lang="pl-PL" dirty="0" smtClean="0"/>
              <a:t>   </a:t>
            </a:r>
            <a:r>
              <a:rPr lang="pl-PL" dirty="0" err="1" smtClean="0"/>
              <a:t>Loabe</a:t>
            </a:r>
            <a:r>
              <a:rPr lang="pl-PL" dirty="0" smtClean="0"/>
              <a:t> to miejsce ściśle związane z historią i funkcjonowaniem niemieckiej marynarki wojennej.    To właśnie tutaj znajduje się Mauzoleum Marynarki Wojennej (</a:t>
            </a:r>
            <a:r>
              <a:rPr lang="pl-PL" dirty="0" err="1" smtClean="0"/>
              <a:t>Marine-Ehrenmal</a:t>
            </a:r>
            <a:r>
              <a:rPr lang="pl-PL" dirty="0" smtClean="0"/>
              <a:t>), zbudowane ku czci marynarzy  </a:t>
            </a:r>
            <a:r>
              <a:rPr lang="pl-PL" dirty="0" err="1" smtClean="0"/>
              <a:t>Kaiserliche</a:t>
            </a:r>
            <a:r>
              <a:rPr lang="pl-PL" dirty="0" smtClean="0"/>
              <a:t> Marine poległych w latach 1914-1918 w czasie I wojny światowej.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DSC_040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95407" y="1672286"/>
            <a:ext cx="6264693" cy="3297407"/>
          </a:xfrm>
          <a:prstGeom prst="rect">
            <a:avLst/>
          </a:prstGeom>
        </p:spPr>
      </p:pic>
      <p:pic>
        <p:nvPicPr>
          <p:cNvPr id="3" name="Obraz 2" descr="DSC_0399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501008"/>
            <a:ext cx="3960440" cy="29523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5536" y="1052736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/>
              <a:t>Muzeum ma postać 72 m wieży oraz znajdującej się u jego podstawy podziemnej sali, w której wystawiona jest ekspozycja poświęcona historii niemieckiej floty ze szczególnym uwzględnieniem pamięci jej marynarzy poległych w trakcie obu wojen światowych.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4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825623" y="2383291"/>
            <a:ext cx="4461309" cy="2952328"/>
          </a:xfrm>
          <a:prstGeom prst="rect">
            <a:avLst/>
          </a:prstGeom>
        </p:spPr>
      </p:pic>
      <p:pic>
        <p:nvPicPr>
          <p:cNvPr id="3" name="Symbol zastępczy zawartości 3" descr="DSC_0349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82401" y="2038017"/>
            <a:ext cx="5378798" cy="388843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V="1">
            <a:off x="971600" y="583814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Okręt podwodny U-995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 rot="10800000" flipV="1">
            <a:off x="5508104" y="818275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Mina wodna pływająca</a:t>
            </a:r>
            <a:endParaRPr lang="pl-PL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444556" y="1652801"/>
            <a:ext cx="5688634" cy="4200467"/>
          </a:xfrm>
          <a:prstGeom prst="rect">
            <a:avLst/>
          </a:prstGeom>
        </p:spPr>
      </p:pic>
      <p:pic>
        <p:nvPicPr>
          <p:cNvPr id="5" name="Obraz 4" descr="DSC_048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009904" y="1686840"/>
            <a:ext cx="5693667" cy="413742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763688" y="26064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/>
              <a:t>   Muzeum w podziemiach</a:t>
            </a:r>
            <a:endParaRPr lang="pl-PL" sz="36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6876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>
                <a:solidFill>
                  <a:srgbClr val="FF0000"/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Dodatkową atrakcję stanowi muzeum techniki</a:t>
            </a:r>
            <a:r>
              <a:rPr lang="pl-PL" sz="2000" dirty="0" smtClean="0"/>
              <a:t>, czyli </a:t>
            </a:r>
            <a:r>
              <a:rPr lang="pl-PL" sz="2000" dirty="0" smtClean="0">
                <a:solidFill>
                  <a:srgbClr val="C00000"/>
                </a:solidFill>
              </a:rPr>
              <a:t>okręt podwodny U-995</a:t>
            </a:r>
            <a:r>
              <a:rPr lang="pl-PL" sz="2000" dirty="0" smtClean="0"/>
              <a:t>, który został udostępniony do zwiedzania w 1972 roku. Jednostka ta należała do typy VII C/41 i została zbudowana w 1943 roku przez stocznię </a:t>
            </a:r>
            <a:r>
              <a:rPr lang="pl-PL" sz="2000" dirty="0" err="1" smtClean="0"/>
              <a:t>Blohm</a:t>
            </a:r>
            <a:r>
              <a:rPr lang="pl-PL" sz="2000" dirty="0" smtClean="0"/>
              <a:t> &amp; </a:t>
            </a:r>
            <a:r>
              <a:rPr lang="pl-PL" sz="2000" dirty="0" err="1" smtClean="0"/>
              <a:t>Voss</a:t>
            </a:r>
            <a:r>
              <a:rPr lang="pl-PL" sz="2000" dirty="0" smtClean="0"/>
              <a:t> w Hamburgu.   W trakcie służby wchodziła w skład 5., 12., 14. flotylli okrętów podwodnych.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Znalezione obrazy dla zapytania Laboe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27860"/>
            <a:ext cx="8496944" cy="47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_0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498563" y="1586794"/>
            <a:ext cx="5796643" cy="4296477"/>
          </a:xfrm>
          <a:prstGeom prst="rect">
            <a:avLst/>
          </a:prstGeom>
        </p:spPr>
      </p:pic>
      <p:pic>
        <p:nvPicPr>
          <p:cNvPr id="4" name="Symbol zastępczy zawartości 9" descr="DSC_0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076566" y="1529914"/>
            <a:ext cx="5760638" cy="437423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99592" y="188640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/>
              <a:t>   Zwiedzamy </a:t>
            </a:r>
            <a:r>
              <a:rPr lang="pl-PL" sz="3200" dirty="0" err="1" smtClean="0"/>
              <a:t>wewnętrze</a:t>
            </a:r>
            <a:r>
              <a:rPr lang="pl-PL" sz="3200" dirty="0" smtClean="0"/>
              <a:t> łodzi podwodnej</a:t>
            </a:r>
            <a:endParaRPr lang="pl-PL" sz="32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42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8748972" cy="56166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411760" y="0"/>
            <a:ext cx="4536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/>
              <a:t>       Torpeda</a:t>
            </a:r>
            <a:endParaRPr lang="pl-PL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Sekcja Jestem „THE BEST ”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3200" dirty="0" smtClean="0"/>
              <a:t>W maju odbywają się pierwsze spotkania organizacyjne w siedzibie klubu, na których młodzież poznaje teoretycznie życie na jachcie. 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Następnie w okresie wakacyjnym odbywa się 7-dniowy rejs po Morzu Bałtyckim jachtem żaglowym. 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Po powrocie do szkoły młodzież przygotowuje prelekcję w formie reportażu dla uczniów swojej szkoły. Ma to na celu przygotowanie uczniów do publicznych wystąpień, zaprezentowania siebie i swoich doświadczeń na forum szkoły. W okresie jesiennym organizowane jest spotkanie porejsowe, który kończy edycję pracy sekcji JESTEM THE BEST.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b="1" dirty="0" smtClean="0"/>
              <a:t/>
            </a:r>
            <a:br>
              <a:rPr lang="pl-PL" sz="2700" b="1" dirty="0" smtClean="0"/>
            </a:br>
            <a:r>
              <a:rPr lang="pl-PL" sz="2700" b="1" dirty="0" smtClean="0"/>
              <a:t>Okręt U-995 należał do niemieckiego, popularnego                w II wojnie światowej typu VIIC.</a:t>
            </a:r>
            <a:r>
              <a:rPr lang="pl-PL" sz="27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370512" cy="4925144"/>
          </a:xfrm>
        </p:spPr>
        <p:txBody>
          <a:bodyPr>
            <a:normAutofit fontScale="40000" lnSpcReduction="20000"/>
          </a:bodyPr>
          <a:lstStyle/>
          <a:p>
            <a:r>
              <a:rPr lang="pl-PL" sz="4000" dirty="0" smtClean="0"/>
              <a:t>    8 maja 1945 roku okręt ten skapitulował w Trondheim (nie był zdolny do pływania), a następnie w wyniku podziału niemieckiej floty przypadł w udziale Wielkiej Brytanii. Ta z kolei przekazała go w październiku 1948 roku Norwegii, która po remoncie wcieliła go 1 grudnia 1952 roku do swojej floty, jako </a:t>
            </a:r>
            <a:r>
              <a:rPr lang="pl-PL" sz="4000" dirty="0" err="1" smtClean="0"/>
              <a:t>Kaura</a:t>
            </a:r>
            <a:r>
              <a:rPr lang="pl-PL" sz="4000" dirty="0" smtClean="0"/>
              <a:t> (S-309) i wykorzystywała do celów szkolnych [2]. Ze służby wycofano go 15 grudnia 1962 roku. Po wycofaniu stał się on obiektem zainteresowania organizacji zrzeszających niemieckich weteranów oraz </a:t>
            </a:r>
            <a:r>
              <a:rPr lang="pl-PL" sz="4000" dirty="0" err="1" smtClean="0"/>
              <a:t>Bundesmarine</a:t>
            </a:r>
            <a:r>
              <a:rPr lang="pl-PL" sz="4000" dirty="0" smtClean="0"/>
              <a:t>, które wspólnie podjęły działania w celu jego przejęcia i zachowania w charakterze jednostki muzealnej. Starania te zakończyły się sukcesem, 14 października 1965 roku przyholowany został on przez holownik </a:t>
            </a:r>
            <a:r>
              <a:rPr lang="pl-PL" sz="4000" dirty="0" err="1" smtClean="0"/>
              <a:t>Fairplay</a:t>
            </a:r>
            <a:r>
              <a:rPr lang="pl-PL" sz="4000" dirty="0" smtClean="0"/>
              <a:t> II do portu w Kilonii i przekazany oficjalnie stronie niemieckiej cztery dni później. Po zgromadzeniu funduszy na jego renowacje przeszedł on w </a:t>
            </a:r>
          </a:p>
          <a:p>
            <a:r>
              <a:rPr lang="pl-PL" sz="4000" dirty="0" smtClean="0"/>
              <a:t>   Jak wspomniano </a:t>
            </a:r>
            <a:r>
              <a:rPr lang="pl-PL" sz="4000" dirty="0" err="1" smtClean="0"/>
              <a:t>U-boot</a:t>
            </a:r>
            <a:r>
              <a:rPr lang="pl-PL" sz="4000" dirty="0" smtClean="0"/>
              <a:t> został postawiony na plaży na betonowych podporach, co poza ułatwieniem konserwacji jednostki pozwala na podziwianie szczegółów konstrukcyjnych, których nie można było by podziwiać, gdyby pozostawał on na wodzie, a mianowicie: śruby napędowe, usterzenie czy kil. Dla zwiedzających udostępnione jest wnętrze okrętu, do którego dostają się oni po dobudowanych schodach i przez wycięte w kadłubie sztywnym otwory. Ze względów bezpieczeństwa zwiedzający nie mają dostępu do kiosku ani pokładu górnego. Podczas samodzielnego zwiedzania, które rozpoczyna się w rufowym, a kończy w dziobowym przedziale torpedowym można swobodnie fotografować. Pewnym ograniczeniem w tym zakresie są szyby i barierki oddzielające korytarz od kabiny dowódcy, radio- i hydroakustyków oraz kuchni. Minusem jest niewielka ilość lakonicznych tabliczek informacyjnych w dodatku wykonanych jedynie w języku niemieckim. Okręt udostępniony jest do zwiedzania od listopada do marca w godzinach 9.30-17.00, zaś od kwietnia do października w godzinach 9.30-19.00.</a:t>
            </a:r>
          </a:p>
          <a:p>
            <a:endParaRPr lang="pl-PL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Nasze obowiązki  podczas rejsu                       </a:t>
            </a:r>
            <a:r>
              <a:rPr lang="pl-PL" dirty="0" smtClean="0">
                <a:solidFill>
                  <a:srgbClr val="C00000"/>
                </a:solidFill>
              </a:rPr>
              <a:t>- wachta -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964488" cy="5069160"/>
          </a:xfrm>
        </p:spPr>
        <p:txBody>
          <a:bodyPr>
            <a:normAutofit fontScale="77500" lnSpcReduction="20000"/>
          </a:bodyPr>
          <a:lstStyle/>
          <a:p>
            <a:r>
              <a:rPr lang="pl-PL" sz="3100" b="1" dirty="0" smtClean="0"/>
              <a:t>Nawigacyjna</a:t>
            </a:r>
            <a:r>
              <a:rPr lang="pl-PL" sz="3100" dirty="0" smtClean="0"/>
              <a:t> - w czasie żeglugi obsługuje w pełni jacht              (pilnuje wyznaczonego kursu, kontroluje głębokość, </a:t>
            </a:r>
            <a:r>
              <a:rPr lang="pl-PL" sz="3100" dirty="0" err="1" smtClean="0"/>
              <a:t>gps</a:t>
            </a:r>
            <a:r>
              <a:rPr lang="pl-PL" sz="3100" dirty="0" smtClean="0"/>
              <a:t> lub mapę oraz ruch na wodzie - by na kogoś nie wpłynąć, w razie wątpliwości, czy problemów powiadamia natychmiast kapitana)</a:t>
            </a:r>
          </a:p>
          <a:p>
            <a:r>
              <a:rPr lang="pl-PL" sz="3100" b="1" dirty="0" smtClean="0"/>
              <a:t>Portowa</a:t>
            </a:r>
            <a:r>
              <a:rPr lang="pl-PL" sz="3100" dirty="0" smtClean="0"/>
              <a:t> - podczas postoju w porcie dba o bezpieczeństwo jachtu (zależy od nas, można jacht zamknąć na klucz i opuścić lub wyznaczyć kolejno "pilnujących")</a:t>
            </a:r>
          </a:p>
          <a:p>
            <a:r>
              <a:rPr lang="pl-PL" sz="3100" b="1" dirty="0" smtClean="0"/>
              <a:t>Kotwiczna</a:t>
            </a:r>
            <a:r>
              <a:rPr lang="pl-PL" sz="3100" dirty="0" smtClean="0"/>
              <a:t> - podczas postoju dba o bezpieczeństwo jachtu w gotowości podniesienia kotwicy i podjęcia żeglugi (stosuje się w przypadkach, gdy morze jest mocno zafalowane, dno niepewne i kotwica może puścić)</a:t>
            </a:r>
          </a:p>
          <a:p>
            <a:r>
              <a:rPr lang="pl-PL" sz="3100" b="1" dirty="0" smtClean="0"/>
              <a:t>Pomocnicza</a:t>
            </a:r>
            <a:r>
              <a:rPr lang="pl-PL" sz="3100" dirty="0" smtClean="0"/>
              <a:t> - w przypadku potrzebnej pomocy w obsłudze jachtu lub najczęściej podczas podchodzenia, czy odchodzenia od kei, osoby które biegną do pomocy jako pierwsze. Są to rzadkie sytuacje, ale są, a od szybkości reakcji często zależy bezpieczeństwo i dobre samopoczucie załogi. </a:t>
            </a:r>
            <a:r>
              <a:rPr lang="pl-PL" sz="3100" dirty="0" smtClean="0">
                <a:solidFill>
                  <a:srgbClr val="FF2D2D"/>
                </a:solidFill>
              </a:rPr>
              <a:t>Zresztą kto nie lubi pomagać </a:t>
            </a:r>
            <a:r>
              <a:rPr lang="pl-PL" sz="3100" dirty="0" smtClean="0"/>
              <a:t>;)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    Przygotowywanie posiłków</a:t>
            </a:r>
            <a:br>
              <a:rPr lang="pl-PL" dirty="0" smtClean="0"/>
            </a:br>
            <a:r>
              <a:rPr lang="pl-PL" dirty="0" smtClean="0"/>
              <a:t>                i konsumpcja</a:t>
            </a:r>
            <a:endParaRPr lang="pl-PL" dirty="0"/>
          </a:p>
        </p:txBody>
      </p:sp>
      <p:pic>
        <p:nvPicPr>
          <p:cNvPr id="5" name="Symbol zastępczy zawartości 4" descr="DSC_0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5378" y="2276872"/>
            <a:ext cx="4340422" cy="3528391"/>
          </a:xfrm>
        </p:spPr>
      </p:pic>
      <p:pic>
        <p:nvPicPr>
          <p:cNvPr id="6" name="Symbol zastępczy zawartości 5" descr="DSC_000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76872"/>
            <a:ext cx="4340422" cy="3528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Współne</a:t>
            </a:r>
            <a:r>
              <a:rPr lang="pl-PL" dirty="0" smtClean="0"/>
              <a:t> posiłki</a:t>
            </a:r>
            <a:endParaRPr lang="pl-PL" dirty="0"/>
          </a:p>
        </p:txBody>
      </p:sp>
      <p:pic>
        <p:nvPicPr>
          <p:cNvPr id="3075" name="Picture 3" descr="D:\Rejs po Bałtyku\Rejs w obiektywie\DSC_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Wachty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</p:spPr>
        <p:txBody>
          <a:bodyPr>
            <a:noAutofit/>
          </a:bodyPr>
          <a:lstStyle/>
          <a:p>
            <a:r>
              <a:rPr lang="pl-PL" sz="2200" dirty="0" smtClean="0"/>
              <a:t>Mimo, że pełni się wachtę to i tak ma się masę wolnego czasu, a często robi się to co się lubi. Po ugotowaniu i posprzątaniu kambuzowa ma wolne, pomocnicza też ma wolne. </a:t>
            </a:r>
          </a:p>
          <a:p>
            <a:r>
              <a:rPr lang="pl-PL" sz="2200" dirty="0" smtClean="0"/>
              <a:t>Najbardziej wymagająca jest nawigacyjna, gdyż podczas płynięcia musi być cały czas czujna - nie musi, ale może sterować, bawić się jachtem, cieszyć się żeglowaniem, testować swoje pomysły na trymowanie żagli, nabierać cennego doświadczenia, a podczas postojów i zwiedzania i tak ma wolne. </a:t>
            </a:r>
          </a:p>
          <a:p>
            <a:r>
              <a:rPr lang="pl-PL" sz="2200" dirty="0" smtClean="0"/>
              <a:t>Natomiast bezwzględnie musi bacznie obserwować inne jednostki w pobliżu, pilnować kursu (jest autopilot, więc tylko patrzeć czy na coś nie wpływamy) i pilnować głębokości (kurs wyznaczany wg mapy raczej na głębokich wodach, ale zdarzają się płytsze przejścia). A to wszystko i tak nie przeszkadza w opalaniu, podziwianiu widoków, czy rozmowach.</a:t>
            </a:r>
            <a:endParaRPr lang="pl-PL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Urządzenia techniczne Tornada</a:t>
            </a:r>
            <a:endParaRPr lang="pl-PL" dirty="0"/>
          </a:p>
        </p:txBody>
      </p:sp>
      <p:pic>
        <p:nvPicPr>
          <p:cNvPr id="7" name="Symbol zastępczy zawartości 6" descr="DSC_0008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700808"/>
            <a:ext cx="4608512" cy="4680520"/>
          </a:xfrm>
        </p:spPr>
      </p:pic>
      <p:pic>
        <p:nvPicPr>
          <p:cNvPr id="8" name="Symbol zastępczy zawartości 7" descr="DSC_0011 (2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59274" y="2045581"/>
            <a:ext cx="4687205" cy="39976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 </a:t>
            </a:r>
            <a:r>
              <a:rPr lang="pl-PL" dirty="0" err="1" smtClean="0"/>
              <a:t>Laboe</a:t>
            </a:r>
            <a:r>
              <a:rPr lang="pl-PL" dirty="0" smtClean="0"/>
              <a:t> płyniemy do Kilonii</a:t>
            </a:r>
            <a:endParaRPr lang="pl-PL" dirty="0"/>
          </a:p>
        </p:txBody>
      </p:sp>
      <p:pic>
        <p:nvPicPr>
          <p:cNvPr id="6" name="Symbol zastępczy zawartości 5" descr="k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388" y="1600200"/>
            <a:ext cx="8929108" cy="4997152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/>
              <a:t>Kilonia – miasto nad wodą i wrota do Morza Bałtyckiego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5" name="Symbol zastępczy zawartości 4" descr="teaser_5656_ret_300x2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4464496" cy="3057128"/>
          </a:xfrm>
        </p:spPr>
      </p:pic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844900" y="1700808"/>
            <a:ext cx="4299100" cy="4896543"/>
          </a:xfrm>
        </p:spPr>
        <p:txBody>
          <a:bodyPr>
            <a:normAutofit fontScale="70000" lnSpcReduction="20000"/>
          </a:bodyPr>
          <a:lstStyle/>
          <a:p>
            <a:r>
              <a:rPr lang="pl-PL" sz="3200" b="1" dirty="0" smtClean="0"/>
              <a:t>Kilonia, która przez długie lata była ważnym ośrodkiem przemysłu stoczniowego i miastem żeglarskim, dzisiaj jest zdominowana przez tętniące życiem środowisko studenckie, swobodny styl życia i wielkomiejską atmosferę.   </a:t>
            </a:r>
          </a:p>
          <a:p>
            <a:r>
              <a:rPr lang="pl-PL" sz="3200" b="1" dirty="0" smtClean="0"/>
              <a:t> Miasto jest położone nad Zatoką Kilońską. Wszędzie tutaj, znajduje się wiele zachowanych budowli z okresu grynderskiego i panuje pełen uroku żeglarski nastrój.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Kilonia – przepiękne stare miasto</a:t>
            </a:r>
            <a:endParaRPr lang="pl-PL" dirty="0"/>
          </a:p>
        </p:txBody>
      </p:sp>
      <p:pic>
        <p:nvPicPr>
          <p:cNvPr id="5" name="Symbol zastępczy zawartości 4" descr="kiloni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4679504" cy="3672408"/>
          </a:xfrm>
        </p:spPr>
      </p:pic>
      <p:pic>
        <p:nvPicPr>
          <p:cNvPr id="6" name="Symbol zastępczy zawartości 5" descr="kilonia_staremiasto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07910" y="2276872"/>
            <a:ext cx="4436090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Niezapomniane widoki Kilonii - nocą</a:t>
            </a:r>
            <a:endParaRPr lang="pl-PL" dirty="0"/>
          </a:p>
        </p:txBody>
      </p:sp>
      <p:pic>
        <p:nvPicPr>
          <p:cNvPr id="5" name="Symbol zastępczy zawartości 4" descr="DSC_01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365" y="2132856"/>
            <a:ext cx="4452627" cy="3600400"/>
          </a:xfrm>
        </p:spPr>
      </p:pic>
      <p:pic>
        <p:nvPicPr>
          <p:cNvPr id="9" name="Symbol zastępczy zawartości 8" descr="DSC_011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132856"/>
            <a:ext cx="4499992" cy="36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Współorganizatorzy programu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Jestem  THE BEST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      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Prezydent Miasta Pabianic    				  Grzegorz Mackiewicz</a:t>
            </a:r>
          </a:p>
          <a:p>
            <a:endParaRPr lang="pl-PL" dirty="0" smtClean="0"/>
          </a:p>
          <a:p>
            <a:endParaRPr lang="pl-PL" dirty="0" smtClean="0"/>
          </a:p>
          <a:p>
            <a:pPr lvl="1">
              <a:buNone/>
            </a:pPr>
            <a:r>
              <a:rPr lang="pl-PL" dirty="0"/>
              <a:t> </a:t>
            </a:r>
            <a:r>
              <a:rPr lang="pl-PL" dirty="0" smtClean="0"/>
              <a:t>                           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>Starosta Pabianicki </a:t>
            </a:r>
          </a:p>
          <a:p>
            <a:pPr lvl="1">
              <a:buNone/>
            </a:pPr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     Krzysztof </a:t>
            </a:r>
            <a:r>
              <a:rPr lang="pl-PL" sz="2800" dirty="0" err="1" smtClean="0">
                <a:latin typeface="Arial" pitchFamily="34" charset="0"/>
                <a:cs typeface="Arial" pitchFamily="34" charset="0"/>
              </a:rPr>
              <a:t>Habura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Znalezione obrazy dla zapytania pabianice god&amp;lstrok;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http://archiwum.powiat.pabianice.pl/galeria/2009/insygnia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581128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Droga powrotna z Kilonii</a:t>
            </a:r>
            <a:endParaRPr lang="pl-PL" dirty="0"/>
          </a:p>
        </p:txBody>
      </p:sp>
      <p:pic>
        <p:nvPicPr>
          <p:cNvPr id="4" name="Symbol zastępczy zawartości 3" descr="Bez tytułu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97501"/>
            <a:ext cx="8226623" cy="3995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Wybrzeże Niemiec</a:t>
            </a:r>
            <a:endParaRPr lang="pl-PL" dirty="0"/>
          </a:p>
        </p:txBody>
      </p:sp>
      <p:pic>
        <p:nvPicPr>
          <p:cNvPr id="4" name="Symbol zastępczy zawartości 3" descr="ert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856448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Wpływamy do portu w </a:t>
            </a:r>
            <a:r>
              <a:rPr lang="pl-PL" dirty="0" err="1" smtClean="0"/>
              <a:t>Sassnitz</a:t>
            </a:r>
            <a:endParaRPr lang="pl-PL" dirty="0"/>
          </a:p>
        </p:txBody>
      </p:sp>
      <p:pic>
        <p:nvPicPr>
          <p:cNvPr id="4" name="Symbol zastępczy zawartości 3" descr="ko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8727318" cy="4467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Port w </a:t>
            </a:r>
            <a:r>
              <a:rPr lang="pl-PL" dirty="0" err="1" smtClean="0"/>
              <a:t>Sassnitz</a:t>
            </a:r>
            <a:r>
              <a:rPr lang="pl-PL" dirty="0" smtClean="0"/>
              <a:t> – wejście do portu                      - manewry</a:t>
            </a:r>
            <a:endParaRPr lang="pl-PL" dirty="0"/>
          </a:p>
        </p:txBody>
      </p:sp>
      <p:pic>
        <p:nvPicPr>
          <p:cNvPr id="4" name="Symbol zastępczy zawartości 3" descr="h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44000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> </a:t>
            </a:r>
            <a:r>
              <a:rPr lang="pl-PL" sz="2200" b="1" dirty="0" err="1" smtClean="0"/>
              <a:t>Sassnitz</a:t>
            </a:r>
            <a:r>
              <a:rPr lang="pl-PL" sz="2200" b="1" dirty="0" smtClean="0"/>
              <a:t>  </a:t>
            </a:r>
            <a:r>
              <a:rPr lang="pl-PL" sz="2200" dirty="0" smtClean="0"/>
              <a:t>–  Niemieckie miasto na północnym wschodzie wyspy Rugia. </a:t>
            </a: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>	</a:t>
            </a:r>
            <a:r>
              <a:rPr lang="pl-PL" sz="2200" dirty="0" smtClean="0"/>
              <a:t>Jest największym pod względem liczby ludności miastem wyspy .           	</a:t>
            </a:r>
            <a:r>
              <a:rPr lang="pl-PL" sz="2200" dirty="0" err="1" smtClean="0"/>
              <a:t>Sassnitz</a:t>
            </a:r>
            <a:r>
              <a:rPr lang="pl-PL" sz="2200" dirty="0" smtClean="0"/>
              <a:t> leży na półwyspie </a:t>
            </a:r>
            <a:r>
              <a:rPr lang="pl-PL" sz="2200" dirty="0" err="1" smtClean="0"/>
              <a:t>Jasmund</a:t>
            </a:r>
            <a:r>
              <a:rPr lang="pl-PL" sz="2200" dirty="0" smtClean="0"/>
              <a:t> nad zatoką </a:t>
            </a:r>
            <a:r>
              <a:rPr lang="pl-PL" sz="2200" dirty="0" err="1" smtClean="0"/>
              <a:t>Prorer</a:t>
            </a:r>
            <a:r>
              <a:rPr lang="pl-PL" sz="2200" dirty="0" smtClean="0"/>
              <a:t> Wiek,                       		ok. 220 km na północ od centrum Berlina.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Znalezione obrazy dla zapytania sassnitz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3356992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3" descr="DSC_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3356992"/>
            <a:ext cx="4324177" cy="3258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Rugia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smtClean="0"/>
              <a:t>– to największa wyspa Niemiec oraz Pomorza położona w południowo-zachodniej części Bałtyku.</a:t>
            </a:r>
            <a:endParaRPr lang="pl-PL" sz="4000" dirty="0"/>
          </a:p>
        </p:txBody>
      </p:sp>
      <p:pic>
        <p:nvPicPr>
          <p:cNvPr id="4" name="Symbol zastępczy zawartości 3" descr="Znalezione obrazy dla zapytania jasmund national park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185592"/>
            <a:ext cx="496855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Terminal promowy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Kilka kilometrów na południe od miasta, w </a:t>
            </a:r>
            <a:r>
              <a:rPr lang="pl-PL" dirty="0" err="1" smtClean="0"/>
              <a:t>Neu</a:t>
            </a:r>
            <a:r>
              <a:rPr lang="pl-PL" dirty="0" smtClean="0"/>
              <a:t> </a:t>
            </a:r>
            <a:r>
              <a:rPr lang="pl-PL" dirty="0" err="1" smtClean="0"/>
              <a:t>Mukran</a:t>
            </a:r>
            <a:r>
              <a:rPr lang="pl-PL" dirty="0" smtClean="0"/>
              <a:t>, znajduje się terminal promowy </a:t>
            </a:r>
            <a:r>
              <a:rPr lang="pl-PL" i="1" dirty="0" err="1" smtClean="0"/>
              <a:t>Sassnitz</a:t>
            </a:r>
            <a:r>
              <a:rPr lang="pl-PL" dirty="0" smtClean="0"/>
              <a:t> zapewniający połączenie morskie z krajami skandynawskimi.</a:t>
            </a:r>
          </a:p>
          <a:p>
            <a:r>
              <a:rPr lang="pl-PL" dirty="0" smtClean="0"/>
              <a:t>Jest to idealne połączenie jeżeli planujesz wyjazd do Szwecji lub Norwegii z Niemiec lub z zachodniej Polski.</a:t>
            </a:r>
            <a:r>
              <a:rPr lang="pl-PL" b="1" dirty="0" smtClean="0"/>
              <a:t> </a:t>
            </a: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 smtClean="0"/>
              <a:t/>
            </a:r>
            <a:br>
              <a:rPr lang="pl-PL" sz="3100" b="1" dirty="0" smtClean="0"/>
            </a:br>
            <a:r>
              <a:rPr lang="pl-PL" sz="3100" dirty="0" smtClean="0">
                <a:solidFill>
                  <a:srgbClr val="002060"/>
                </a:solidFill>
              </a:rPr>
              <a:t>Terminal promowy  </a:t>
            </a:r>
            <a:r>
              <a:rPr lang="pl-PL" sz="3100" dirty="0" err="1" smtClean="0">
                <a:solidFill>
                  <a:srgbClr val="002060"/>
                </a:solidFill>
              </a:rPr>
              <a:t>Sassnitz</a:t>
            </a:r>
            <a:r>
              <a:rPr lang="pl-PL" sz="3100" dirty="0" smtClean="0">
                <a:solidFill>
                  <a:srgbClr val="002060"/>
                </a:solidFill>
              </a:rPr>
              <a:t> - Trelleborg</a:t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3100" dirty="0" smtClean="0">
                <a:solidFill>
                  <a:srgbClr val="002060"/>
                </a:solidFill>
              </a:rPr>
              <a:t>Najszybsza morska droga łącząca Niemcy ze  Szwecją Czas rejsu to tylko 4 godziny i 15 minut!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2" name="Symbol zastępczy zawartości 11" descr="Znalezione obrazy dla zapytania Laboe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05064"/>
            <a:ext cx="3672408" cy="240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ymbol zastępczy zawartości 3" descr="Znalezione obrazy dla zapytania sassnitz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5064"/>
            <a:ext cx="3600400" cy="240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 descr="Znalezione obrazy dla zapytania sassnitz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556792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 descr="Stena Sassnitz ferry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56792"/>
            <a:ext cx="360287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porcie znajduje się okręt muzeum </a:t>
            </a:r>
            <a:r>
              <a:rPr lang="pl-PL" u="sng" dirty="0" smtClean="0">
                <a:solidFill>
                  <a:srgbClr val="002060"/>
                </a:solidFill>
                <a:hlinkClick r:id="rId2" tooltip="HMS Otus (S18)"/>
              </a:rPr>
              <a:t>HMS </a:t>
            </a:r>
            <a:r>
              <a:rPr lang="pl-PL" u="sng" dirty="0" err="1" smtClean="0">
                <a:solidFill>
                  <a:srgbClr val="002060"/>
                </a:solidFill>
                <a:hlinkClick r:id="rId2" tooltip="HMS Otus (S18)"/>
              </a:rPr>
              <a:t>Otus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611560" y="1700808"/>
            <a:ext cx="2306216" cy="455672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Został zbudowany w 1962 w stoczni </a:t>
            </a:r>
            <a:r>
              <a:rPr lang="pl-PL" sz="2000" dirty="0" err="1" smtClean="0"/>
              <a:t>Scotts</a:t>
            </a:r>
            <a:r>
              <a:rPr lang="pl-PL" sz="2000" dirty="0" smtClean="0"/>
              <a:t> Yard w </a:t>
            </a:r>
            <a:r>
              <a:rPr lang="pl-PL" sz="2000" dirty="0" smtClean="0">
                <a:solidFill>
                  <a:schemeClr val="bg1"/>
                </a:solidFill>
              </a:rPr>
              <a:t>Szkocji</a:t>
            </a:r>
            <a:r>
              <a:rPr lang="pl-PL" sz="2000" dirty="0" smtClean="0"/>
              <a:t>.   "</a:t>
            </a:r>
            <a:r>
              <a:rPr lang="pl-PL" sz="2000" dirty="0" err="1" smtClean="0"/>
              <a:t>Otus</a:t>
            </a:r>
            <a:r>
              <a:rPr lang="pl-PL" sz="2000" dirty="0" smtClean="0"/>
              <a:t>" został wycofany ze służby we wczesnych latach 90.           Zakupiony przez niemieckiego biznesmena, zacumowany w </a:t>
            </a:r>
            <a:r>
              <a:rPr lang="pl-PL" sz="2000" dirty="0" err="1" smtClean="0"/>
              <a:t>Sassnitz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pic>
        <p:nvPicPr>
          <p:cNvPr id="5" name="Obraz 4" descr="U-Boot im Hafen von Sassnitz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700808"/>
            <a:ext cx="46085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3995936" y="1752600"/>
            <a:ext cx="4767064" cy="4419600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Wspaniały most</a:t>
            </a:r>
            <a:endParaRPr lang="pl-PL" dirty="0"/>
          </a:p>
        </p:txBody>
      </p:sp>
      <p:pic>
        <p:nvPicPr>
          <p:cNvPr id="5" name="Picture 1" descr="D:\Rejs po Bałtyku\Rejs w obiektywie\DSC_03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-812458" y="2732457"/>
            <a:ext cx="4464499" cy="2689230"/>
          </a:xfrm>
          <a:prstGeom prst="rect">
            <a:avLst/>
          </a:prstGeom>
          <a:noFill/>
        </p:spPr>
      </p:pic>
      <p:pic>
        <p:nvPicPr>
          <p:cNvPr id="2050" name="Picture 2" descr="Znalezione obrazy dla zapytania sassnitz m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6096000" cy="4489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Rejs morski po Bałtyku trwa 7 dni.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3200" dirty="0" smtClean="0"/>
              <a:t>Prezydent Miasta Pabianic oraz Starosta Pabianicki , którzy to fundują młodocianym </a:t>
            </a:r>
            <a:r>
              <a:rPr lang="pl-PL" sz="3200" dirty="0" err="1" smtClean="0"/>
              <a:t>pabianiczanom</a:t>
            </a:r>
            <a:r>
              <a:rPr lang="pl-PL" sz="3200" dirty="0" smtClean="0"/>
              <a:t> morskie wojaże zapraszają do swoich urzędów i tam oficjalnie zostają rozdane nagrody i podpisane deklaracje.</a:t>
            </a:r>
          </a:p>
          <a:p>
            <a:r>
              <a:rPr lang="pl-PL" sz="3200" dirty="0" smtClean="0"/>
              <a:t>Trasa rejsu:                                                         	</a:t>
            </a:r>
            <a:r>
              <a:rPr lang="pl-PL" sz="3200" dirty="0" smtClean="0">
                <a:solidFill>
                  <a:srgbClr val="FF0000"/>
                </a:solidFill>
              </a:rPr>
              <a:t>– Świnoujście                                                                                       	</a:t>
            </a:r>
            <a:r>
              <a:rPr lang="pl-PL" sz="3200" dirty="0" smtClean="0">
                <a:solidFill>
                  <a:srgbClr val="00B050"/>
                </a:solidFill>
              </a:rPr>
              <a:t>-</a:t>
            </a:r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dirty="0" err="1" smtClean="0">
                <a:solidFill>
                  <a:srgbClr val="00B050"/>
                </a:solidFill>
              </a:rPr>
              <a:t>Sassnitz</a:t>
            </a:r>
            <a:r>
              <a:rPr lang="pl-PL" sz="3200" dirty="0" smtClean="0">
                <a:solidFill>
                  <a:srgbClr val="00B050"/>
                </a:solidFill>
              </a:rPr>
              <a:t> – </a:t>
            </a:r>
            <a:r>
              <a:rPr lang="pl-PL" sz="3200" dirty="0" err="1" smtClean="0">
                <a:solidFill>
                  <a:srgbClr val="00B050"/>
                </a:solidFill>
              </a:rPr>
              <a:t>Laboe</a:t>
            </a:r>
            <a:r>
              <a:rPr lang="pl-PL" sz="3200" dirty="0" smtClean="0">
                <a:solidFill>
                  <a:srgbClr val="00B050"/>
                </a:solidFill>
              </a:rPr>
              <a:t> – Kilonia/Niemcy/  		</a:t>
            </a:r>
            <a:r>
              <a:rPr lang="pl-PL" sz="3200" dirty="0" smtClean="0">
                <a:solidFill>
                  <a:srgbClr val="7030A0"/>
                </a:solidFill>
              </a:rPr>
              <a:t>-</a:t>
            </a:r>
            <a:r>
              <a:rPr lang="pl-PL" sz="3200" dirty="0" smtClean="0">
                <a:solidFill>
                  <a:srgbClr val="00B050"/>
                </a:solidFill>
              </a:rPr>
              <a:t> </a:t>
            </a:r>
            <a:r>
              <a:rPr lang="pl-PL" sz="3200" dirty="0" err="1" smtClean="0">
                <a:solidFill>
                  <a:srgbClr val="7030A0"/>
                </a:solidFill>
              </a:rPr>
              <a:t>Gedser</a:t>
            </a:r>
            <a:r>
              <a:rPr lang="pl-PL" sz="3200" dirty="0" smtClean="0">
                <a:solidFill>
                  <a:srgbClr val="7030A0"/>
                </a:solidFill>
              </a:rPr>
              <a:t>/Dania/                                   		</a:t>
            </a:r>
            <a:r>
              <a:rPr lang="pl-PL" sz="3200" dirty="0" smtClean="0">
                <a:solidFill>
                  <a:srgbClr val="FF0000"/>
                </a:solidFill>
              </a:rPr>
              <a:t>– Kołobrzeg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 </a:t>
            </a:r>
            <a:r>
              <a:rPr lang="pl-PL" sz="3200" dirty="0" smtClean="0"/>
              <a:t>Na północ od </a:t>
            </a:r>
            <a:r>
              <a:rPr lang="pl-PL" sz="3200" dirty="0" err="1" smtClean="0"/>
              <a:t>Sassnitz</a:t>
            </a:r>
            <a:r>
              <a:rPr lang="pl-PL" sz="3200" dirty="0" smtClean="0"/>
              <a:t>, na kredowym półwyspie </a:t>
            </a:r>
            <a:r>
              <a:rPr lang="pl-PL" sz="3200" dirty="0" err="1" smtClean="0"/>
              <a:t>Jasmund</a:t>
            </a:r>
            <a:r>
              <a:rPr lang="pl-PL" sz="3200" dirty="0" smtClean="0"/>
              <a:t> zlokalizowany jest       	</a:t>
            </a:r>
            <a:r>
              <a:rPr lang="pl-PL" sz="3200" dirty="0" smtClean="0">
                <a:solidFill>
                  <a:srgbClr val="C00000"/>
                </a:solidFill>
              </a:rPr>
              <a:t>Park Narodowy </a:t>
            </a:r>
            <a:r>
              <a:rPr lang="pl-PL" sz="3200" dirty="0" err="1" smtClean="0">
                <a:solidFill>
                  <a:srgbClr val="C00000"/>
                </a:solidFill>
              </a:rPr>
              <a:t>Jasmund</a:t>
            </a:r>
            <a:r>
              <a:rPr lang="pl-PL" sz="3200" dirty="0" smtClean="0">
                <a:solidFill>
                  <a:srgbClr val="C00000"/>
                </a:solidFill>
              </a:rPr>
              <a:t>                                      </a:t>
            </a:r>
            <a:r>
              <a:rPr lang="pl-PL" sz="3200" dirty="0" smtClean="0"/>
              <a:t>z klifowymi formacjami skalnymi.</a:t>
            </a:r>
            <a:r>
              <a:rPr lang="pl-PL" sz="3200" dirty="0" smtClean="0">
                <a:solidFill>
                  <a:srgbClr val="C00000"/>
                </a:solidFill>
              </a:rPr>
              <a:t> </a:t>
            </a:r>
            <a:endParaRPr lang="pl-PL" sz="32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Walory </a:t>
            </a:r>
            <a:r>
              <a:rPr lang="pl-PL" dirty="0" err="1" smtClean="0"/>
              <a:t>Sassnitz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Park Narodowy </a:t>
            </a:r>
            <a:r>
              <a:rPr lang="pl-PL" dirty="0" err="1" smtClean="0"/>
              <a:t>Jasmund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882280" cy="4343400"/>
          </a:xfrm>
        </p:spPr>
        <p:txBody>
          <a:bodyPr>
            <a:normAutofit fontScale="92500" lnSpcReduction="20000"/>
          </a:bodyPr>
          <a:lstStyle/>
          <a:p>
            <a:r>
              <a:rPr lang="pl-PL" sz="1900" i="1" dirty="0" smtClean="0"/>
              <a:t>National park </a:t>
            </a:r>
            <a:r>
              <a:rPr lang="pl-PL" sz="1900" i="1" dirty="0" err="1" smtClean="0"/>
              <a:t>Jasmund</a:t>
            </a:r>
            <a:r>
              <a:rPr lang="pl-PL" sz="1900" dirty="0" smtClean="0"/>
              <a:t> leży na półwyspie </a:t>
            </a:r>
            <a:r>
              <a:rPr lang="pl-PL" sz="1900" dirty="0" err="1" smtClean="0"/>
              <a:t>Jasmund</a:t>
            </a:r>
            <a:r>
              <a:rPr lang="pl-PL" sz="1900" dirty="0" smtClean="0"/>
              <a:t> w północo-wschodniej części wyspy Rugia.                    Został utworzony 12 września 1990 roku.                                Zajmuje powierzchnię 3003 hektarów i tym samym jest najmniejszym parkiem narodowym Niemiec.</a:t>
            </a:r>
          </a:p>
          <a:p>
            <a:endParaRPr lang="pl-PL" sz="1900" dirty="0" smtClean="0"/>
          </a:p>
          <a:p>
            <a:endParaRPr lang="pl-PL" sz="1900" dirty="0" smtClean="0"/>
          </a:p>
          <a:p>
            <a:r>
              <a:rPr lang="pl-PL" sz="1900" dirty="0" smtClean="0"/>
              <a:t>Wybrzeże kredowe na terenie Parku Narodowego </a:t>
            </a:r>
            <a:r>
              <a:rPr lang="pl-PL" sz="1900" dirty="0" err="1" smtClean="0"/>
              <a:t>Jasmund</a:t>
            </a:r>
            <a:endParaRPr lang="pl-PL" sz="1900" dirty="0" smtClean="0"/>
          </a:p>
          <a:p>
            <a:endParaRPr lang="pl-PL" dirty="0"/>
          </a:p>
        </p:txBody>
      </p:sp>
      <p:pic>
        <p:nvPicPr>
          <p:cNvPr id="5" name="Symbol zastępczy zawartości 4" descr="Znaleziony obraz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84784"/>
            <a:ext cx="3959622" cy="265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https://upload.wikimedia.org/wikipedia/commons/thumb/a/ab/Ruegen1.jpg/300px-Ruegen1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Jasmund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395536" y="1752600"/>
            <a:ext cx="3024336" cy="4844752"/>
          </a:xfrm>
        </p:spPr>
        <p:txBody>
          <a:bodyPr>
            <a:normAutofit fontScale="40000" lnSpcReduction="20000"/>
          </a:bodyPr>
          <a:lstStyle/>
          <a:p>
            <a:r>
              <a:rPr lang="pl-PL" sz="3500" dirty="0" smtClean="0"/>
              <a:t>Park obejmuje:</a:t>
            </a:r>
          </a:p>
          <a:p>
            <a:pPr lvl="0"/>
            <a:r>
              <a:rPr lang="pl-PL" sz="3500" dirty="0" smtClean="0"/>
              <a:t>- pierwotny las bukowy rosnący na grzbiecie wzgórz </a:t>
            </a:r>
            <a:r>
              <a:rPr lang="pl-PL" sz="3500" dirty="0" err="1" smtClean="0"/>
              <a:t>Stubnitz</a:t>
            </a:r>
            <a:r>
              <a:rPr lang="pl-PL" sz="3500" dirty="0" smtClean="0"/>
              <a:t>,</a:t>
            </a:r>
          </a:p>
          <a:p>
            <a:pPr lvl="0"/>
            <a:r>
              <a:rPr lang="pl-PL" sz="3500" dirty="0" smtClean="0"/>
              <a:t>północną część miasta portowego </a:t>
            </a:r>
            <a:r>
              <a:rPr lang="pl-PL" sz="3500" u="sng" dirty="0" err="1" smtClean="0"/>
              <a:t>Sassnitz</a:t>
            </a:r>
            <a:r>
              <a:rPr lang="pl-PL" sz="3500" dirty="0" smtClean="0"/>
              <a:t>, </a:t>
            </a:r>
          </a:p>
          <a:p>
            <a:pPr lvl="0"/>
            <a:r>
              <a:rPr lang="pl-PL" sz="3500" dirty="0" smtClean="0"/>
              <a:t>-kredowe wybrzeże klifowe o powierzchni 2200 hektarów,</a:t>
            </a:r>
          </a:p>
          <a:p>
            <a:pPr lvl="0"/>
            <a:r>
              <a:rPr lang="pl-PL" sz="3500" dirty="0" smtClean="0"/>
              <a:t>-pas wybrzeża Morza Bałtyckiego o szerokości 500 metrów.</a:t>
            </a:r>
          </a:p>
          <a:p>
            <a:pPr lvl="0"/>
            <a:r>
              <a:rPr lang="pl-PL" sz="3500" dirty="0" smtClean="0"/>
              <a:t>-200 hektarową część położoną na zachód od parku,</a:t>
            </a:r>
          </a:p>
          <a:p>
            <a:pPr lvl="0"/>
            <a:r>
              <a:rPr lang="pl-PL" sz="3500" dirty="0" smtClean="0"/>
              <a:t>-dawne kredowe wyrobiska </a:t>
            </a:r>
            <a:r>
              <a:rPr lang="pl-PL" sz="3500" dirty="0" err="1" smtClean="0"/>
              <a:t>Quolitzer</a:t>
            </a:r>
            <a:r>
              <a:rPr lang="pl-PL" sz="3500" dirty="0" smtClean="0"/>
              <a:t>, łąki, bagna oraz ścierniska.</a:t>
            </a:r>
          </a:p>
          <a:p>
            <a:r>
              <a:rPr lang="pl-PL" sz="3500" dirty="0" smtClean="0"/>
              <a:t>Do parku należy najwyższe wzniesienie Rugii – </a:t>
            </a:r>
            <a:r>
              <a:rPr lang="pl-PL" sz="3500" dirty="0" err="1" smtClean="0"/>
              <a:t>Piekbera</a:t>
            </a:r>
            <a:r>
              <a:rPr lang="pl-PL" sz="3500" dirty="0" smtClean="0"/>
              <a:t> (161 m n.p.m.</a:t>
            </a:r>
          </a:p>
          <a:p>
            <a:endParaRPr lang="pl-PL" dirty="0"/>
          </a:p>
        </p:txBody>
      </p:sp>
      <p:pic>
        <p:nvPicPr>
          <p:cNvPr id="5" name="Symbol zastępczy zawartości 4" descr="Znalezione obrazy dla zapytania jasmund national park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79912" y="1988840"/>
            <a:ext cx="498540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 </a:t>
            </a:r>
            <a:r>
              <a:rPr lang="pl-PL" dirty="0" err="1" smtClean="0"/>
              <a:t>Sassnitz</a:t>
            </a:r>
            <a:r>
              <a:rPr lang="pl-PL" dirty="0" smtClean="0"/>
              <a:t> do Kołobrzegu</a:t>
            </a:r>
            <a:endParaRPr lang="pl-PL" dirty="0"/>
          </a:p>
        </p:txBody>
      </p:sp>
      <p:pic>
        <p:nvPicPr>
          <p:cNvPr id="4" name="Symbol zastępczy zawartości 3" descr="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4000" cy="4222355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 tak dotarliśmy do Kołobrzegu                                                     - Polska -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pl-PL" dirty="0" smtClean="0"/>
              <a:t>                    Nabrzeże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                        Molo</a:t>
            </a:r>
            <a:endParaRPr lang="pl-PL" dirty="0"/>
          </a:p>
        </p:txBody>
      </p:sp>
      <p:pic>
        <p:nvPicPr>
          <p:cNvPr id="7" name="Symbol zastępczy zawartości 6" descr="Znalezione obrazy dla zapytania ko&amp;lstrok;obrze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9337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7" descr="Znalezione obrazy dla zapytania ko&amp;lstrok;obrze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Kołobrzeg w skrócie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1600200"/>
            <a:ext cx="8298504" cy="5141168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 smtClean="0"/>
              <a:t>Kołobrzeg</a:t>
            </a:r>
            <a:r>
              <a:rPr lang="pl-PL" dirty="0" smtClean="0"/>
              <a:t> jest największym i najpiękniejszym polskim uzdrowiskiem o niezrównanym uroku i bogatej historii. Główna funkcja miasta turystyczno - uzdrowiskowa uwarunkowana jest doskonałym położeniem u ujścia rzeki Parsęty w sąsiedztwie lasów, złóż borowiny, ekosystemu bagienno - wodnego, który zapewnia schronienie wielu rzadkim gatunkom zwierząt i roślin.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r>
              <a:rPr lang="pl-PL" dirty="0" smtClean="0"/>
              <a:t>Do odwiedzenia Kołobrzegu zachęcają też liczne zabytki. Wśród nich są m.in. gotycka Bazylika Mariacka czy neogotycki Ratusz. Bogata, nowoczesna baza zabiegowa jest również jednym z walorów miasta. Kuracjusze nie tylko z Polski, ale Niemiec i Skandynawii mogą wypocząć w doskonałej klasy hotelach i pensjonatach.</a:t>
            </a:r>
            <a:endParaRPr lang="pl-PL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Kołobrzeg - port</a:t>
            </a:r>
            <a:endParaRPr lang="pl-PL" dirty="0"/>
          </a:p>
        </p:txBody>
      </p:sp>
      <p:pic>
        <p:nvPicPr>
          <p:cNvPr id="5" name="Symbol zastępczy zawartości 4" descr="Znaleziony obraz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140968"/>
            <a:ext cx="45365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http://miastokolobrzeg.pl/images/stories/foto/2013/006/B/marina2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827584" y="1556792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002060"/>
                </a:solidFill>
              </a:rPr>
              <a:t>W ujściu rzeki znajduje się port morski z funkcjami: handlową, pasażerską, rybacką i jachtową. </a:t>
            </a:r>
            <a:endParaRPr lang="pl-PL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Kołobrzeg z lotu ptaka</a:t>
            </a:r>
            <a:endParaRPr lang="pl-PL" dirty="0"/>
          </a:p>
        </p:txBody>
      </p:sp>
      <p:pic>
        <p:nvPicPr>
          <p:cNvPr id="1026" name="Picture 2" descr="C:\Users\Tomek\Desktop\z10127609Q,Kolobrze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7870732" cy="4739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Na rejsie poznałem wspaniałych, bardzo  wartościowych ludzi, o wielu pasjach, zaletach i umiejętnościach, radzących sobie w trudnych sytuacjach życiowych                         – popłyńcie z tą załogą !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0070C0"/>
                </a:solidFill>
              </a:rPr>
              <a:t>I co mogę powiedzieć o tak fantastycznej przygodzie ?</a:t>
            </a:r>
            <a:endParaRPr lang="pl-PL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C00000"/>
                </a:solidFill>
              </a:rPr>
              <a:t>Rejs z młodzieżą po Bałtyku         - </a:t>
            </a:r>
            <a:r>
              <a:rPr lang="pl-PL" sz="4000" dirty="0" err="1" smtClean="0">
                <a:solidFill>
                  <a:srgbClr val="C00000"/>
                </a:solidFill>
              </a:rPr>
              <a:t>The</a:t>
            </a:r>
            <a:r>
              <a:rPr lang="pl-PL" sz="4000" dirty="0" smtClean="0">
                <a:solidFill>
                  <a:srgbClr val="C00000"/>
                </a:solidFill>
              </a:rPr>
              <a:t> Best - 2016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Dziękuję i zapraszam do obejrzenia    			filmu.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1589</TotalTime>
  <Words>2219</Words>
  <Application>Microsoft Office PowerPoint</Application>
  <PresentationFormat>Pokaz na ekranie (4:3)</PresentationFormat>
  <Paragraphs>201</Paragraphs>
  <Slides>99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99</vt:i4>
      </vt:variant>
    </vt:vector>
  </HeadingPairs>
  <TitlesOfParts>
    <vt:vector size="100" baseType="lpstr">
      <vt:lpstr>Średni</vt:lpstr>
      <vt:lpstr>  Jestem  - THE BEST –   Rejs z młodzieżą           po Bałtyku  2016</vt:lpstr>
      <vt:lpstr>Jak działa sekcja Jestem THE BEST ?</vt:lpstr>
      <vt:lpstr>         Marynistyczny konkurs     „ Polska leży nad Bałtykiem ” </vt:lpstr>
      <vt:lpstr>                                        Prezes Klubu Żeglarskiego                   Kapitan KRZYSZTOF GRZEGOREK            Pomysłodawca utworzenia sekcji  Jestem THE BEST oraz szerzenia żeglarstwa w pabianickich szkołach jest Prezes Pabianickiego Klubu Sportów Wodnych</vt:lpstr>
      <vt:lpstr>    Pabianicki Klub Sportów Wodnych Szkutnia i lokal klubowy adres: ul. Myśliwska 15                       95-200 Pabianice Adres siedziby klubu 95-200 Pabianice ul. Grota Roweckiego 3 Ośrodek żeglarski Pabianickiego Klubu Sportów Wodnych    Nowy Duninów ul. Portowa 1 </vt:lpstr>
      <vt:lpstr>www.zeglarzezpabianic.pl</vt:lpstr>
      <vt:lpstr>Sekcja Jestem „THE BEST ”</vt:lpstr>
      <vt:lpstr>Współorganizatorzy programu Jestem  THE BEST</vt:lpstr>
      <vt:lpstr>Rejs morski po Bałtyku trwa 7 dni.</vt:lpstr>
      <vt:lpstr>Laureaci konkursu u Prezydenta</vt:lpstr>
      <vt:lpstr>Młodzież u Prezydenta i Starosty</vt:lpstr>
      <vt:lpstr>Przyznane nagrody oraz podpisywane deklaracje przez uczniów.</vt:lpstr>
      <vt:lpstr>                      Gimnazjaliści                Julia – Michał - Jakub</vt:lpstr>
      <vt:lpstr>                 Ponad gimnazjaliści             Martyna - Paweł - Mateusz</vt:lpstr>
      <vt:lpstr>   Świnoujście – Sassnitz – Laboe –     Kilonia – Gedser - Kołobrzeg</vt:lpstr>
      <vt:lpstr>Trasa rejsu </vt:lpstr>
      <vt:lpstr>Śledzenie jachtów - Marine Traffic</vt:lpstr>
      <vt:lpstr>Satelitarny podgląd rzeczywistej trasy jachtu</vt:lpstr>
      <vt:lpstr>Dlaczego płyniemy zygzakiem</vt:lpstr>
      <vt:lpstr>Kursy jachtu względem wiatru</vt:lpstr>
      <vt:lpstr>Wiatry</vt:lpstr>
      <vt:lpstr>Określamy kierunek wiatru </vt:lpstr>
      <vt:lpstr>Wykwalifikowana załoga</vt:lpstr>
      <vt:lpstr>Kapitan – Krzysztof Grzegorek </vt:lpstr>
      <vt:lpstr>   Funkcje i obowiązki na rejsie Podejmuje przemyślane decyzje</vt:lpstr>
      <vt:lpstr>I Oficer – Bogdan Ostrowski</vt:lpstr>
      <vt:lpstr>Funkcje i obowiązki</vt:lpstr>
      <vt:lpstr>II Oficer – Rafał Łubis </vt:lpstr>
      <vt:lpstr>Funkcje i obowiązki</vt:lpstr>
      <vt:lpstr>III Oficer – Tomasz Ostrowski</vt:lpstr>
      <vt:lpstr>Funkcje i obowiązki</vt:lpstr>
      <vt:lpstr>Bosman klubowy – Jacek Danka</vt:lpstr>
      <vt:lpstr>Andrzej Bohdanowicz – Komendant Powiatowy Państwowej Straży Pożarnej w Pabianicach</vt:lpstr>
      <vt:lpstr>Wykwalifikowana załoga</vt:lpstr>
      <vt:lpstr>Slajd 35</vt:lpstr>
      <vt:lpstr>  Czym płyniemy - bliźniacze jachty:            Lady B.                      Tornado</vt:lpstr>
      <vt:lpstr>Nasz jacht to - TORNADO</vt:lpstr>
      <vt:lpstr> DANE TECHNICZNE: </vt:lpstr>
      <vt:lpstr>    „Lady B” (ex – „Wojewoda Pomorski”) to jacht z serii Conrad 54 (ang. długość 54 stopy).    </vt:lpstr>
      <vt:lpstr>Rozpoczynamy przygodę </vt:lpstr>
      <vt:lpstr>Tornado w porcie jachtowym</vt:lpstr>
      <vt:lpstr>Początek rejsu</vt:lpstr>
      <vt:lpstr>Nasz kierunek to Laboe - Niemcy</vt:lpstr>
      <vt:lpstr>Świnoujście – info….</vt:lpstr>
      <vt:lpstr>Świnoujście</vt:lpstr>
      <vt:lpstr>Z uwagi na swoje położenie Świnoujście posiada wyjątkowo korzystne warunki dla rozwoju gospodarki morskiej i turystyki.</vt:lpstr>
      <vt:lpstr>Największe wyspy Świnoujścia to:                                           Uznam, Wolin i Karsibór</vt:lpstr>
      <vt:lpstr>Chociaż popularnie mówi się, że miasto leży w krainie 44 wysp, to zamieszkane są trzy z nich:    Uznam, Wolin i Karsibór.</vt:lpstr>
      <vt:lpstr>Atrakcje Świnoujścia.  Na szczyt latarni prowadzi ponad 300 schodów. </vt:lpstr>
      <vt:lpstr>Latarnia morska w Świnoujściu jest najwyższą tego typu budowlą nad Bałtykiem, a także jedną z najwyższych na świecie. Jej wysokość sięga blisko 65 metrów, a samo światło wyniesione jest 68 metrów nad poziom morza. Zasięg nominalny światła: 25 Mm (46.4 km)</vt:lpstr>
      <vt:lpstr> Polskie wybrzeże posiada -                             15 latarni morskich </vt:lpstr>
      <vt:lpstr>Morze Bałtyckie – Bałtyk</vt:lpstr>
      <vt:lpstr>Głębia Lansdort – 459m</vt:lpstr>
      <vt:lpstr>Ważniejsze porty nad Morzem Bałtyckim:</vt:lpstr>
      <vt:lpstr>Główne rzeki mające ujście do Bałtyku</vt:lpstr>
      <vt:lpstr>Państwa posiadające dostęp do Morza Bałtyckiego</vt:lpstr>
      <vt:lpstr> Bałtyk jest morzem śródlądowym, połączonym z Morzem Północnym, cieśninami: Sund, Mały Bełt, Wielki Bełt, Kattegat i Skagerrak.  </vt:lpstr>
      <vt:lpstr>2 dni płyniemy do Laboe.</vt:lpstr>
      <vt:lpstr>Laboe na horyzoncie</vt:lpstr>
      <vt:lpstr>Laboe /Niemcy/</vt:lpstr>
      <vt:lpstr>Zachodnia część Bałtyku</vt:lpstr>
      <vt:lpstr>Laboe</vt:lpstr>
      <vt:lpstr>Laboe</vt:lpstr>
      <vt:lpstr>Slajd 64</vt:lpstr>
      <vt:lpstr>Slajd 65</vt:lpstr>
      <vt:lpstr>Slajd 66</vt:lpstr>
      <vt:lpstr>   Dodatkową atrakcję stanowi muzeum techniki, czyli okręt podwodny U-995, który został udostępniony do zwiedzania w 1972 roku. Jednostka ta należała do typy VII C/41 i została zbudowana w 1943 roku przez stocznię Blohm &amp; Voss w Hamburgu.   W trakcie służby wchodziła w skład 5., 12., 14. flotylli okrętów podwodnych.  </vt:lpstr>
      <vt:lpstr>Slajd 68</vt:lpstr>
      <vt:lpstr>Slajd 69</vt:lpstr>
      <vt:lpstr> Okręt U-995 należał do niemieckiego, popularnego                w II wojnie światowej typu VIIC.  </vt:lpstr>
      <vt:lpstr>Nasze obowiązki  podczas rejsu                       - wachta -</vt:lpstr>
      <vt:lpstr>       Przygotowywanie posiłków                 i konsumpcja</vt:lpstr>
      <vt:lpstr>Współne posiłki</vt:lpstr>
      <vt:lpstr>Wachty</vt:lpstr>
      <vt:lpstr>   Urządzenia techniczne Tornada</vt:lpstr>
      <vt:lpstr>Z Laboe płyniemy do Kilonii</vt:lpstr>
      <vt:lpstr> Kilonia – miasto nad wodą i wrota do Morza Bałtyckiego </vt:lpstr>
      <vt:lpstr>Kilonia – przepiękne stare miasto</vt:lpstr>
      <vt:lpstr>  Niezapomniane widoki Kilonii - nocą</vt:lpstr>
      <vt:lpstr>Droga powrotna z Kilonii</vt:lpstr>
      <vt:lpstr>Wybrzeże Niemiec</vt:lpstr>
      <vt:lpstr>Wpływamy do portu w Sassnitz</vt:lpstr>
      <vt:lpstr>Port w Sassnitz – wejście do portu                      - manewry</vt:lpstr>
      <vt:lpstr>          Sassnitz  –  Niemieckie miasto na północnym wschodzie wyspy Rugia.       Jest największym pod względem liczby ludności miastem wyspy .            Sassnitz leży na półwyspie Jasmund nad zatoką Prorer Wiek,                         ok. 220 km na północ od centrum Berlina. </vt:lpstr>
      <vt:lpstr>   Rugia   – to największa wyspa Niemiec oraz Pomorza położona w południowo-zachodniej części Bałtyku.</vt:lpstr>
      <vt:lpstr>Terminal promowy</vt:lpstr>
      <vt:lpstr> Terminal promowy  Sassnitz - Trelleborg Najszybsza morska droga łącząca Niemcy ze  Szwecją Czas rejsu to tylko 4 godziny i 15 minut!  </vt:lpstr>
      <vt:lpstr> W porcie znajduje się okręt muzeum HMS Otus </vt:lpstr>
      <vt:lpstr>Wspaniały most</vt:lpstr>
      <vt:lpstr>Walory Sassnitz</vt:lpstr>
      <vt:lpstr>Park Narodowy Jasmund</vt:lpstr>
      <vt:lpstr>Jasmund</vt:lpstr>
      <vt:lpstr>Z Sassnitz do Kołobrzegu</vt:lpstr>
      <vt:lpstr>I tak dotarliśmy do Kołobrzegu                                                     - Polska -</vt:lpstr>
      <vt:lpstr>Kołobrzeg w skrócie</vt:lpstr>
      <vt:lpstr>Kołobrzeg - port</vt:lpstr>
      <vt:lpstr>Kołobrzeg z lotu ptaka</vt:lpstr>
      <vt:lpstr>I co mogę powiedzieć o tak fantastycznej przygodzie ?</vt:lpstr>
      <vt:lpstr>Dziękuję i zapraszam do obejrzenia       filmu.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180</cp:revision>
  <dcterms:created xsi:type="dcterms:W3CDTF">2016-09-11T06:45:27Z</dcterms:created>
  <dcterms:modified xsi:type="dcterms:W3CDTF">2016-10-16T09:46:39Z</dcterms:modified>
</cp:coreProperties>
</file>